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27"/>
  </p:notesMasterIdLst>
  <p:sldIdLst>
    <p:sldId id="256" r:id="rId2"/>
    <p:sldId id="257" r:id="rId3"/>
    <p:sldId id="288" r:id="rId4"/>
    <p:sldId id="260" r:id="rId5"/>
    <p:sldId id="291" r:id="rId6"/>
    <p:sldId id="290" r:id="rId7"/>
    <p:sldId id="292" r:id="rId8"/>
    <p:sldId id="278" r:id="rId9"/>
    <p:sldId id="293" r:id="rId10"/>
    <p:sldId id="301" r:id="rId11"/>
    <p:sldId id="296" r:id="rId12"/>
    <p:sldId id="300" r:id="rId13"/>
    <p:sldId id="297" r:id="rId14"/>
    <p:sldId id="298" r:id="rId15"/>
    <p:sldId id="299" r:id="rId16"/>
    <p:sldId id="276" r:id="rId17"/>
    <p:sldId id="289" r:id="rId18"/>
    <p:sldId id="279" r:id="rId19"/>
    <p:sldId id="302" r:id="rId20"/>
    <p:sldId id="262" r:id="rId21"/>
    <p:sldId id="277" r:id="rId22"/>
    <p:sldId id="303" r:id="rId23"/>
    <p:sldId id="272" r:id="rId24"/>
    <p:sldId id="274" r:id="rId25"/>
    <p:sldId id="286"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0BDF"/>
    <a:srgbClr val="2209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39BF33D-BB76-4BD3-ACBE-AAEF6FAE01B5}" type="datetimeFigureOut">
              <a:rPr lang="en-US"/>
              <a:pPr>
                <a:defRPr/>
              </a:pPr>
              <a:t>4/11/2017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C31E6350-95F5-4BD1-A8CF-908F6719DCCC}" type="slidenum">
              <a:rPr lang="en-US"/>
              <a:pPr>
                <a:defRPr/>
              </a:pPr>
              <a:t>‹#›</a:t>
            </a:fld>
            <a:endParaRPr lang="en-US" dirty="0"/>
          </a:p>
        </p:txBody>
      </p:sp>
    </p:spTree>
    <p:extLst>
      <p:ext uri="{BB962C8B-B14F-4D97-AF65-F5344CB8AC3E}">
        <p14:creationId xmlns:p14="http://schemas.microsoft.com/office/powerpoint/2010/main" val="9437945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Straight Connector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2" name="Straight Connector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3" name="Straight Connector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4"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5" name="Straight Connector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6"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A4F7C7F9-C83D-45B2-95D2-0A1F260BB470}" type="datetime1">
              <a:rPr lang="en-US"/>
              <a:pPr>
                <a:defRPr/>
              </a:pPr>
              <a:t>4/11/2017</a:t>
            </a:fld>
            <a:endParaRPr lang="en-US" dirty="0"/>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BC426E63-662A-4157-BE3F-0931291E7D81}"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8862443-239D-473F-8B3D-C3280A325FF7}" type="datetime1">
              <a:rPr lang="en-US"/>
              <a:pPr>
                <a:defRPr/>
              </a:pPr>
              <a:t>4/11/2017</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A1CA8EC-055C-43CA-8EF9-79EE9D33601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36F0568-C65D-40C2-BDC3-F1109C343091}" type="datetime1">
              <a:rPr lang="en-US"/>
              <a:pPr>
                <a:defRPr/>
              </a:pPr>
              <a:t>4/11/2017</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D3E3BC6-76FA-4DB5-BA46-8DF8356199B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DC131B03-6E99-44FC-BC0B-A27351D21A07}" type="datetime1">
              <a:rPr lang="en-US"/>
              <a:pPr>
                <a:defRPr/>
              </a:pPr>
              <a:t>4/11/2017</a:t>
            </a:fld>
            <a:endParaRPr lang="en-US" dirty="0"/>
          </a:p>
        </p:txBody>
      </p:sp>
      <p:sp>
        <p:nvSpPr>
          <p:cNvPr id="5" name="Slide Number Placeholder 8"/>
          <p:cNvSpPr>
            <a:spLocks noGrp="1"/>
          </p:cNvSpPr>
          <p:nvPr>
            <p:ph type="sldNum" sz="quarter" idx="11"/>
          </p:nvPr>
        </p:nvSpPr>
        <p:spPr/>
        <p:txBody>
          <a:bodyPr rtlCol="0"/>
          <a:lstStyle>
            <a:lvl1pPr>
              <a:defRPr/>
            </a:lvl1pPr>
          </a:lstStyle>
          <a:p>
            <a:pPr>
              <a:defRPr/>
            </a:pPr>
            <a:fld id="{B6DCE91D-4D8E-472F-857E-334CE704811F}" type="slidenum">
              <a:rPr lang="en-US"/>
              <a:pPr>
                <a:defRPr/>
              </a:pPr>
              <a:t>‹#›</a:t>
            </a:fld>
            <a:endParaRPr lang="en-US" dirty="0"/>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Straight Connector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9"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0" name="Straight Connector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Straight Connector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2"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3"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Straight Connector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CCB093AA-EEA3-46CF-B2FF-FF4454BCB7C1}" type="datetime1">
              <a:rPr lang="en-US"/>
              <a:pPr>
                <a:defRPr/>
              </a:pPr>
              <a:t>4/11/2017</a:t>
            </a:fld>
            <a:endParaRPr lang="en-US" dirty="0"/>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E1992636-AA6F-4727-88A3-B758EE2BD062}"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4A853E8-D822-405A-9918-8D9F3C7E313A}" type="datetime1">
              <a:rPr lang="en-US"/>
              <a:pPr>
                <a:defRPr/>
              </a:pPr>
              <a:t>4/11/2017</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8E39CEB-8EB5-4085-92C3-142C8D399F0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99A8635B-32A1-4D69-AEA5-3D9B8DE5950D}" type="datetime1">
              <a:rPr lang="en-US"/>
              <a:pPr>
                <a:defRPr/>
              </a:pPr>
              <a:t>4/11/2017</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AD13D7FA-C004-4850-9131-BB3E26F13FF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495B929F-905A-42FA-B4B3-8CC9C853D827}" type="datetime1">
              <a:rPr lang="en-US"/>
              <a:pPr>
                <a:defRPr/>
              </a:pPr>
              <a:t>4/11/2017</a:t>
            </a:fld>
            <a:endParaRPr lang="en-US" dirty="0"/>
          </a:p>
        </p:txBody>
      </p:sp>
      <p:sp>
        <p:nvSpPr>
          <p:cNvPr id="4" name="Slide Number Placeholder 6"/>
          <p:cNvSpPr>
            <a:spLocks noGrp="1"/>
          </p:cNvSpPr>
          <p:nvPr>
            <p:ph type="sldNum" sz="quarter" idx="11"/>
          </p:nvPr>
        </p:nvSpPr>
        <p:spPr/>
        <p:txBody>
          <a:bodyPr rtlCol="0"/>
          <a:lstStyle>
            <a:lvl1pPr>
              <a:defRPr/>
            </a:lvl1pPr>
          </a:lstStyle>
          <a:p>
            <a:pPr>
              <a:defRPr/>
            </a:pPr>
            <a:fld id="{2CB364ED-A7F8-43CE-8A7B-ABA65CC6AB4C}" type="slidenum">
              <a:rPr lang="en-US"/>
              <a:pPr>
                <a:defRPr/>
              </a:pPr>
              <a:t>‹#›</a:t>
            </a:fld>
            <a:endParaRPr lang="en-US" dirty="0"/>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C3C87E89-AFBC-4256-92BB-297B1C9452C1}" type="datetime1">
              <a:rPr lang="en-US"/>
              <a:pPr>
                <a:defRPr/>
              </a:pPr>
              <a:t>4/11/2017</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B36B64C0-8880-43B3-B92C-0E28969A675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Straight Connector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9"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Oval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1DA857F2-D893-4A6A-B17E-1DBB179D181B}" type="datetime1">
              <a:rPr lang="en-US"/>
              <a:pPr>
                <a:defRPr/>
              </a:pPr>
              <a:t>4/11/2017</a:t>
            </a:fld>
            <a:endParaRPr lang="en-US" dirty="0"/>
          </a:p>
        </p:txBody>
      </p:sp>
      <p:sp>
        <p:nvSpPr>
          <p:cNvPr id="13" name="Slide Number Placeholder 21"/>
          <p:cNvSpPr>
            <a:spLocks noGrp="1"/>
          </p:cNvSpPr>
          <p:nvPr>
            <p:ph type="sldNum" sz="quarter" idx="11"/>
          </p:nvPr>
        </p:nvSpPr>
        <p:spPr/>
        <p:txBody>
          <a:bodyPr rtlCol="0"/>
          <a:lstStyle>
            <a:lvl1pPr>
              <a:defRPr/>
            </a:lvl1pPr>
          </a:lstStyle>
          <a:p>
            <a:pPr>
              <a:defRPr/>
            </a:pPr>
            <a:fld id="{105C12C7-D704-4CB3-9494-AC56446EA02B}" type="slidenum">
              <a:rPr lang="en-US"/>
              <a:pPr>
                <a:defRPr/>
              </a:pPr>
              <a:t>‹#›</a:t>
            </a:fld>
            <a:endParaRPr lang="en-US" dirty="0"/>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Oval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0"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Straight Connector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3A085405-9A61-4A62-A209-42DDB2B84A2A}" type="datetime1">
              <a:rPr lang="en-US"/>
              <a:pPr>
                <a:defRPr/>
              </a:pPr>
              <a:t>4/11/2017</a:t>
            </a:fld>
            <a:endParaRPr lang="en-US" dirty="0"/>
          </a:p>
        </p:txBody>
      </p:sp>
      <p:sp>
        <p:nvSpPr>
          <p:cNvPr id="13" name="Slide Number Placeholder 17"/>
          <p:cNvSpPr>
            <a:spLocks noGrp="1"/>
          </p:cNvSpPr>
          <p:nvPr>
            <p:ph type="sldNum" sz="quarter" idx="11"/>
          </p:nvPr>
        </p:nvSpPr>
        <p:spPr/>
        <p:txBody>
          <a:bodyPr rtlCol="0"/>
          <a:lstStyle>
            <a:lvl1pPr>
              <a:defRPr/>
            </a:lvl1pPr>
          </a:lstStyle>
          <a:p>
            <a:pPr>
              <a:defRPr/>
            </a:pPr>
            <a:fld id="{E599ACF4-9D22-4682-90FE-D0C1486A0640}" type="slidenum">
              <a:rPr lang="en-US"/>
              <a:pPr>
                <a:defRPr/>
              </a:pPr>
              <a:t>‹#›</a:t>
            </a:fld>
            <a:endParaRPr lang="en-US" dirty="0"/>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20000"/>
                <a:lumOff val="80000"/>
              </a:schemeClr>
            </a:gs>
            <a:gs pos="39999">
              <a:srgbClr val="85C2FF"/>
            </a:gs>
            <a:gs pos="70000">
              <a:srgbClr val="C4D6EB"/>
            </a:gs>
            <a:gs pos="100000">
              <a:srgbClr val="FFEBFA"/>
            </a:gs>
          </a:gsLst>
          <a:lin ang="8100000" scaled="1"/>
          <a:tileRect/>
        </a:gra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smtClean="0">
                <a:solidFill>
                  <a:schemeClr val="tx2"/>
                </a:solidFill>
                <a:latin typeface="+mn-lt"/>
                <a:cs typeface="+mn-cs"/>
              </a:defRPr>
            </a:lvl1pPr>
          </a:lstStyle>
          <a:p>
            <a:pPr>
              <a:defRPr/>
            </a:pPr>
            <a:fld id="{786176DF-48EB-478E-B04C-F1C4B7CC8396}" type="datetime1">
              <a:rPr lang="en-US"/>
              <a:pPr>
                <a:defRPr/>
              </a:pPr>
              <a:t>4/11/2017</a:t>
            </a:fld>
            <a:endParaRPr lang="en-US" dirty="0"/>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dirty="0">
                <a:solidFill>
                  <a:schemeClr val="tx2"/>
                </a:solidFill>
                <a:latin typeface="+mn-lt"/>
                <a:cs typeface="+mn-cs"/>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smtClean="0">
                <a:solidFill>
                  <a:srgbClr val="FFFFFF"/>
                </a:solidFill>
                <a:latin typeface="+mn-lt"/>
                <a:cs typeface="+mn-cs"/>
              </a:defRPr>
            </a:lvl1pPr>
          </a:lstStyle>
          <a:p>
            <a:pPr>
              <a:defRPr/>
            </a:pPr>
            <a:fld id="{748A1535-2BEA-4535-951C-6F1678CDBE7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1" r:id="rId4"/>
    <p:sldLayoutId id="2147483752" r:id="rId5"/>
    <p:sldLayoutId id="2147483759" r:id="rId6"/>
    <p:sldLayoutId id="2147483753" r:id="rId7"/>
    <p:sldLayoutId id="2147483760" r:id="rId8"/>
    <p:sldLayoutId id="2147483761" r:id="rId9"/>
    <p:sldLayoutId id="2147483754" r:id="rId10"/>
    <p:sldLayoutId id="2147483755" r:id="rId11"/>
  </p:sldLayoutIdLst>
  <p:hf hdr="0" ftr="0" dt="0"/>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pitchFamily="18" charset="0"/>
        </a:defRPr>
      </a:lvl2pPr>
      <a:lvl3pPr algn="l" rtl="0" fontAlgn="base">
        <a:spcBef>
          <a:spcPct val="0"/>
        </a:spcBef>
        <a:spcAft>
          <a:spcPct val="0"/>
        </a:spcAft>
        <a:defRPr sz="3000">
          <a:solidFill>
            <a:schemeClr val="tx2"/>
          </a:solidFill>
          <a:latin typeface="Century Schoolbook" pitchFamily="18" charset="0"/>
        </a:defRPr>
      </a:lvl3pPr>
      <a:lvl4pPr algn="l" rtl="0" fontAlgn="base">
        <a:spcBef>
          <a:spcPct val="0"/>
        </a:spcBef>
        <a:spcAft>
          <a:spcPct val="0"/>
        </a:spcAft>
        <a:defRPr sz="3000">
          <a:solidFill>
            <a:schemeClr val="tx2"/>
          </a:solidFill>
          <a:latin typeface="Century Schoolbook" pitchFamily="18" charset="0"/>
        </a:defRPr>
      </a:lvl4pPr>
      <a:lvl5pPr algn="l" rtl="0" fontAlgn="base">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fontAlgn="base">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3.jpeg"/></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6.jpeg"/></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incdecoind.ro/"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4787" y="2095500"/>
            <a:ext cx="7543800" cy="1524000"/>
          </a:xfrm>
        </p:spPr>
        <p:txBody>
          <a:bodyPr wrap="square" lIns="91440" tIns="45720" rIns="91440" bIns="45720" numCol="1" anchorCtr="0" compatLnSpc="1">
            <a:prstTxWarp prst="textNoShape">
              <a:avLst/>
            </a:prstTxWarp>
            <a:normAutofit fontScale="90000"/>
          </a:bodyPr>
          <a:lstStyle/>
          <a:p>
            <a:pPr algn="ctr"/>
            <a:r>
              <a:rPr lang="en-US" sz="2400" cap="none" dirty="0" smtClean="0">
                <a:solidFill>
                  <a:schemeClr val="tx1"/>
                </a:solidFill>
                <a:effectLst>
                  <a:outerShdw blurRad="38100" dist="38100" dir="2700000" algn="tl">
                    <a:srgbClr val="C0C0C0"/>
                  </a:outerShdw>
                </a:effectLst>
              </a:rPr>
              <a:t>DEVELOPMENT OF INCD ECOIND RESEARCH INFRASTRUCTURE IN ORDER TO EXTEND AND DIVERSIFY RESEARCH </a:t>
            </a:r>
            <a:r>
              <a:rPr lang="ro-RO" sz="2400" cap="none" dirty="0" smtClean="0">
                <a:solidFill>
                  <a:schemeClr val="tx1"/>
                </a:solidFill>
                <a:effectLst>
                  <a:outerShdw blurRad="38100" dist="38100" dir="2700000" algn="tl">
                    <a:srgbClr val="C0C0C0"/>
                  </a:outerShdw>
                </a:effectLst>
              </a:rPr>
              <a:t>ACTIVITIES</a:t>
            </a:r>
            <a:r>
              <a:rPr lang="en-US" sz="2400" cap="none" dirty="0" smtClean="0">
                <a:solidFill>
                  <a:schemeClr val="tx1"/>
                </a:solidFill>
                <a:effectLst>
                  <a:outerShdw blurRad="38100" dist="38100" dir="2700000" algn="tl">
                    <a:srgbClr val="C0C0C0"/>
                  </a:outerShdw>
                </a:effectLst>
              </a:rPr>
              <a:t/>
            </a:r>
            <a:br>
              <a:rPr lang="en-US" sz="2400" cap="none" dirty="0" smtClean="0">
                <a:solidFill>
                  <a:schemeClr val="tx1"/>
                </a:solidFill>
                <a:effectLst>
                  <a:outerShdw blurRad="38100" dist="38100" dir="2700000" algn="tl">
                    <a:srgbClr val="C0C0C0"/>
                  </a:outerShdw>
                </a:effectLst>
              </a:rPr>
            </a:br>
            <a:r>
              <a:rPr lang="en-US" sz="2400" cap="none" dirty="0" smtClean="0">
                <a:solidFill>
                  <a:schemeClr val="tx1"/>
                </a:solidFill>
                <a:effectLst>
                  <a:outerShdw blurRad="38100" dist="38100" dir="2700000" algn="tl">
                    <a:srgbClr val="C0C0C0"/>
                  </a:outerShdw>
                </a:effectLst>
              </a:rPr>
              <a:t>INFRAECO</a:t>
            </a:r>
            <a:r>
              <a:rPr lang="ro-RO" sz="2400" cap="none" dirty="0" smtClean="0">
                <a:solidFill>
                  <a:schemeClr val="tx1"/>
                </a:solidFill>
                <a:effectLst>
                  <a:outerShdw blurRad="38100" dist="38100" dir="2700000" algn="tl">
                    <a:srgbClr val="C0C0C0"/>
                  </a:outerShdw>
                </a:effectLst>
              </a:rPr>
              <a:t> &amp; MEDIND</a:t>
            </a:r>
            <a:endParaRPr lang="en-US" sz="2400" cap="none" dirty="0" smtClean="0">
              <a:solidFill>
                <a:schemeClr val="tx1"/>
              </a:solidFill>
              <a:effectLst>
                <a:outerShdw blurRad="38100" dist="38100" dir="2700000" algn="tl">
                  <a:srgbClr val="C0C0C0"/>
                </a:outerShdw>
              </a:effectLst>
            </a:endParaRPr>
          </a:p>
        </p:txBody>
      </p:sp>
      <p:sp>
        <p:nvSpPr>
          <p:cNvPr id="3" name="Subtitle 2"/>
          <p:cNvSpPr>
            <a:spLocks noGrp="1"/>
          </p:cNvSpPr>
          <p:nvPr>
            <p:ph type="subTitle" idx="1"/>
          </p:nvPr>
        </p:nvSpPr>
        <p:spPr>
          <a:xfrm>
            <a:off x="266700" y="3733800"/>
            <a:ext cx="8839200" cy="1752600"/>
          </a:xfrm>
        </p:spPr>
        <p:txBody>
          <a:bodyPr>
            <a:noAutofit/>
          </a:bodyPr>
          <a:lstStyle/>
          <a:p>
            <a:pPr algn="ctr" fontAlgn="auto">
              <a:spcAft>
                <a:spcPts val="0"/>
              </a:spcAft>
              <a:buFont typeface="Wingdings"/>
              <a:buNone/>
              <a:defRPr/>
            </a:pPr>
            <a:r>
              <a:rPr lang="en-US" sz="1600" dirty="0" err="1" smtClean="0">
                <a:solidFill>
                  <a:schemeClr val="tx1"/>
                </a:solidFill>
              </a:rPr>
              <a:t>Sectoral</a:t>
            </a:r>
            <a:r>
              <a:rPr lang="en-US" sz="1600" dirty="0" smtClean="0">
                <a:solidFill>
                  <a:schemeClr val="tx1"/>
                </a:solidFill>
              </a:rPr>
              <a:t> Operational </a:t>
            </a:r>
            <a:r>
              <a:rPr lang="en-US" sz="1600" dirty="0" err="1" smtClean="0">
                <a:solidFill>
                  <a:schemeClr val="tx1"/>
                </a:solidFill>
              </a:rPr>
              <a:t>Programme</a:t>
            </a:r>
            <a:r>
              <a:rPr lang="en-US" sz="1600" dirty="0" smtClean="0">
                <a:solidFill>
                  <a:schemeClr val="tx1"/>
                </a:solidFill>
              </a:rPr>
              <a:t> “</a:t>
            </a:r>
            <a:r>
              <a:rPr lang="en-US" sz="1600" i="1" dirty="0" smtClean="0">
                <a:solidFill>
                  <a:schemeClr val="tx1"/>
                </a:solidFill>
              </a:rPr>
              <a:t>Increase of Economic Competitiveness”</a:t>
            </a:r>
          </a:p>
          <a:p>
            <a:pPr algn="just" fontAlgn="auto">
              <a:lnSpc>
                <a:spcPct val="150000"/>
              </a:lnSpc>
              <a:spcAft>
                <a:spcPts val="0"/>
              </a:spcAft>
              <a:buFont typeface="Wingdings"/>
              <a:buNone/>
              <a:defRPr/>
            </a:pPr>
            <a:r>
              <a:rPr lang="en-US" sz="1400" dirty="0" smtClean="0">
                <a:solidFill>
                  <a:srgbClr val="2209B7"/>
                </a:solidFill>
              </a:rPr>
              <a:t>Priority Axis 2: </a:t>
            </a:r>
            <a:r>
              <a:rPr lang="en-US" sz="1400" i="1" dirty="0" smtClean="0">
                <a:solidFill>
                  <a:srgbClr val="2209B7"/>
                </a:solidFill>
              </a:rPr>
              <a:t>Research, technological development and innovation for competitiveness</a:t>
            </a:r>
          </a:p>
          <a:p>
            <a:pPr algn="just" fontAlgn="auto">
              <a:lnSpc>
                <a:spcPct val="150000"/>
              </a:lnSpc>
              <a:spcAft>
                <a:spcPts val="0"/>
              </a:spcAft>
              <a:buFont typeface="Wingdings"/>
              <a:buNone/>
              <a:defRPr/>
            </a:pPr>
            <a:r>
              <a:rPr lang="en-US" sz="1400" dirty="0" smtClean="0">
                <a:solidFill>
                  <a:srgbClr val="2209B7"/>
                </a:solidFill>
              </a:rPr>
              <a:t>Key area of intervention: </a:t>
            </a:r>
            <a:r>
              <a:rPr lang="en-US" sz="1400" i="1" dirty="0" smtClean="0">
                <a:solidFill>
                  <a:srgbClr val="2209B7"/>
                </a:solidFill>
              </a:rPr>
              <a:t>Investments in RDI infrastructure</a:t>
            </a:r>
          </a:p>
          <a:p>
            <a:pPr algn="just" fontAlgn="auto">
              <a:lnSpc>
                <a:spcPct val="150000"/>
              </a:lnSpc>
              <a:spcAft>
                <a:spcPts val="0"/>
              </a:spcAft>
              <a:buFont typeface="Wingdings"/>
              <a:buNone/>
              <a:defRPr/>
            </a:pPr>
            <a:r>
              <a:rPr lang="en-US" sz="1400" dirty="0" smtClean="0">
                <a:solidFill>
                  <a:srgbClr val="2209B7"/>
                </a:solidFill>
              </a:rPr>
              <a:t>Operation 2.2.1: </a:t>
            </a:r>
            <a:r>
              <a:rPr lang="en-US" sz="1400" i="1" dirty="0" smtClean="0">
                <a:solidFill>
                  <a:srgbClr val="2209B7"/>
                </a:solidFill>
              </a:rPr>
              <a:t>Development of existing RDI infrastructure and creation of new infrastructures (laboratories, research centers)</a:t>
            </a:r>
            <a:endParaRPr lang="en-US" sz="1400" i="1" dirty="0">
              <a:solidFill>
                <a:srgbClr val="2209B7"/>
              </a:solidFill>
            </a:endParaRPr>
          </a:p>
        </p:txBody>
      </p:sp>
      <p:pic>
        <p:nvPicPr>
          <p:cNvPr id="8" name="Picture 1"/>
          <p:cNvPicPr>
            <a:picLocks noChangeAspect="1"/>
          </p:cNvPicPr>
          <p:nvPr/>
        </p:nvPicPr>
        <p:blipFill>
          <a:blip r:embed="rId2" cstate="print"/>
          <a:srcRect/>
          <a:stretch>
            <a:fillRect/>
          </a:stretch>
        </p:blipFill>
        <p:spPr bwMode="auto">
          <a:xfrm>
            <a:off x="381000" y="76199"/>
            <a:ext cx="2971800" cy="2187575"/>
          </a:xfrm>
          <a:prstGeom prst="rect">
            <a:avLst/>
          </a:prstGeom>
          <a:noFill/>
          <a:ln w="9525">
            <a:noFill/>
            <a:miter lim="800000"/>
            <a:headEnd/>
            <a:tailEnd/>
          </a:ln>
        </p:spPr>
      </p:pic>
      <p:pic>
        <p:nvPicPr>
          <p:cNvPr id="9" name="Picture 2"/>
          <p:cNvPicPr>
            <a:picLocks noChangeAspect="1"/>
          </p:cNvPicPr>
          <p:nvPr/>
        </p:nvPicPr>
        <p:blipFill>
          <a:blip r:embed="rId3" cstate="print"/>
          <a:srcRect/>
          <a:stretch>
            <a:fillRect/>
          </a:stretch>
        </p:blipFill>
        <p:spPr bwMode="auto">
          <a:xfrm>
            <a:off x="6705600" y="5676900"/>
            <a:ext cx="2312987" cy="1066800"/>
          </a:xfrm>
          <a:prstGeom prst="rect">
            <a:avLst/>
          </a:prstGeom>
          <a:solidFill>
            <a:schemeClr val="accent1">
              <a:alpha val="92155"/>
            </a:schemeClr>
          </a:solid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10600" cy="563562"/>
          </a:xfrm>
        </p:spPr>
        <p:txBody>
          <a:bodyPr/>
          <a:lstStyle/>
          <a:p>
            <a:pPr algn="ctr"/>
            <a:r>
              <a:rPr lang="en-US" b="1" dirty="0">
                <a:solidFill>
                  <a:srgbClr val="290BDF"/>
                </a:solidFill>
              </a:rPr>
              <a:t>INFRAECO New Laboratories</a:t>
            </a:r>
            <a:endParaRPr lang="en-GB" dirty="0"/>
          </a:p>
        </p:txBody>
      </p:sp>
      <p:sp>
        <p:nvSpPr>
          <p:cNvPr id="3" name="Content Placeholder 2"/>
          <p:cNvSpPr>
            <a:spLocks noGrp="1"/>
          </p:cNvSpPr>
          <p:nvPr>
            <p:ph sz="quarter" idx="1"/>
          </p:nvPr>
        </p:nvSpPr>
        <p:spPr>
          <a:xfrm>
            <a:off x="304800" y="762000"/>
            <a:ext cx="8763000" cy="1676400"/>
          </a:xfrm>
        </p:spPr>
        <p:txBody>
          <a:bodyPr/>
          <a:lstStyle/>
          <a:p>
            <a:pPr marL="457200" indent="-457200">
              <a:lnSpc>
                <a:spcPct val="105000"/>
              </a:lnSpc>
              <a:spcBef>
                <a:spcPct val="5000"/>
              </a:spcBef>
              <a:buNone/>
            </a:pPr>
            <a:r>
              <a:rPr lang="en-US" sz="2200" b="1" dirty="0"/>
              <a:t>Pollution Control Department</a:t>
            </a:r>
          </a:p>
          <a:p>
            <a:pPr marL="0" indent="0">
              <a:lnSpc>
                <a:spcPct val="105000"/>
              </a:lnSpc>
              <a:spcBef>
                <a:spcPct val="5000"/>
              </a:spcBef>
              <a:buNone/>
            </a:pPr>
            <a:r>
              <a:rPr lang="en-US" sz="2200" dirty="0" smtClean="0"/>
              <a:t>Assessment </a:t>
            </a:r>
            <a:r>
              <a:rPr lang="en-US" sz="2200" dirty="0"/>
              <a:t>– Monitoring Greenhouse Gases</a:t>
            </a:r>
          </a:p>
          <a:p>
            <a:pPr marL="0" indent="0">
              <a:lnSpc>
                <a:spcPct val="105000"/>
              </a:lnSpc>
              <a:spcBef>
                <a:spcPct val="5000"/>
              </a:spcBef>
              <a:buNone/>
            </a:pPr>
            <a:r>
              <a:rPr lang="en-US" sz="2200" dirty="0"/>
              <a:t>Judicial Environmental Analysis</a:t>
            </a:r>
          </a:p>
          <a:p>
            <a:pPr marL="0" indent="0">
              <a:lnSpc>
                <a:spcPct val="105000"/>
              </a:lnSpc>
              <a:spcBef>
                <a:spcPct val="5000"/>
              </a:spcBef>
              <a:buNone/>
            </a:pPr>
            <a:r>
              <a:rPr lang="en-US" sz="2200" dirty="0"/>
              <a:t>Characterization / Classification of Liquid and Solid Waste</a:t>
            </a:r>
          </a:p>
          <a:p>
            <a:endParaRPr lang="en-GB" dirty="0"/>
          </a:p>
        </p:txBody>
      </p:sp>
      <p:sp>
        <p:nvSpPr>
          <p:cNvPr id="4" name="Slide Number Placeholder 3"/>
          <p:cNvSpPr>
            <a:spLocks noGrp="1"/>
          </p:cNvSpPr>
          <p:nvPr>
            <p:ph type="sldNum" sz="quarter" idx="11"/>
          </p:nvPr>
        </p:nvSpPr>
        <p:spPr/>
        <p:txBody>
          <a:bodyPr/>
          <a:lstStyle/>
          <a:p>
            <a:pPr>
              <a:defRPr/>
            </a:pPr>
            <a:fld id="{B6DCE91D-4D8E-472F-857E-334CE704811F}" type="slidenum">
              <a:rPr lang="en-US" smtClean="0"/>
              <a:pPr>
                <a:defRPr/>
              </a:pPr>
              <a:t>10</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71" y="2327133"/>
            <a:ext cx="3038629" cy="214376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5085" y="4191000"/>
            <a:ext cx="3479800" cy="2609850"/>
          </a:xfrm>
          <a:prstGeom prst="rect">
            <a:avLst/>
          </a:prstGeom>
        </p:spPr>
      </p:pic>
      <p:pic>
        <p:nvPicPr>
          <p:cNvPr id="7" name="Picture 6" descr="P1050262.JPG"/>
          <p:cNvPicPr>
            <a:picLocks noChangeAspect="1"/>
          </p:cNvPicPr>
          <p:nvPr/>
        </p:nvPicPr>
        <p:blipFill>
          <a:blip r:embed="rId4" cstate="print"/>
          <a:stretch>
            <a:fillRect/>
          </a:stretch>
        </p:blipFill>
        <p:spPr>
          <a:xfrm>
            <a:off x="51772" y="4260820"/>
            <a:ext cx="3462907" cy="259718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90401" y="2294532"/>
            <a:ext cx="2843828" cy="213287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9363" y="2266823"/>
            <a:ext cx="2938770" cy="2204078"/>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41700" y="4889799"/>
            <a:ext cx="2641600" cy="1981200"/>
          </a:xfrm>
          <a:prstGeom prst="rect">
            <a:avLst/>
          </a:prstGeom>
        </p:spPr>
      </p:pic>
    </p:spTree>
    <p:extLst>
      <p:ext uri="{BB962C8B-B14F-4D97-AF65-F5344CB8AC3E}">
        <p14:creationId xmlns:p14="http://schemas.microsoft.com/office/powerpoint/2010/main" val="377422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8329" y="160060"/>
            <a:ext cx="3500460" cy="2929408"/>
          </a:xfrm>
        </p:spPr>
      </p:pic>
      <p:sp>
        <p:nvSpPr>
          <p:cNvPr id="4" name="Slide Number Placeholder 3"/>
          <p:cNvSpPr>
            <a:spLocks noGrp="1"/>
          </p:cNvSpPr>
          <p:nvPr>
            <p:ph type="sldNum" sz="quarter" idx="11"/>
          </p:nvPr>
        </p:nvSpPr>
        <p:spPr/>
        <p:txBody>
          <a:bodyPr/>
          <a:lstStyle/>
          <a:p>
            <a:pPr>
              <a:defRPr/>
            </a:pPr>
            <a:fld id="{B6DCE91D-4D8E-472F-857E-334CE704811F}" type="slidenum">
              <a:rPr lang="en-US" smtClean="0"/>
              <a:pPr>
                <a:defRPr/>
              </a:pPr>
              <a:t>11</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29" y="3200400"/>
            <a:ext cx="3657600" cy="333909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5540" y="530611"/>
            <a:ext cx="3886200" cy="2914650"/>
          </a:xfrm>
          <a:prstGeom prst="rect">
            <a:avLst/>
          </a:prstGeom>
          <a:scene3d>
            <a:camera prst="orthographicFront">
              <a:rot lat="0" lon="0" rev="5400000"/>
            </a:camera>
            <a:lightRig rig="threePt" dir="t"/>
          </a:scene3d>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22892" y="3992562"/>
            <a:ext cx="3556000" cy="2667000"/>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0800" y="-76200"/>
            <a:ext cx="2819400" cy="2114550"/>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5907" y="2060358"/>
            <a:ext cx="2744293" cy="2058220"/>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78892" y="4191000"/>
            <a:ext cx="1871662" cy="2495549"/>
          </a:xfrm>
          <a:prstGeom prst="rect">
            <a:avLst/>
          </a:prstGeom>
        </p:spPr>
      </p:pic>
    </p:spTree>
    <p:extLst>
      <p:ext uri="{BB962C8B-B14F-4D97-AF65-F5344CB8AC3E}">
        <p14:creationId xmlns:p14="http://schemas.microsoft.com/office/powerpoint/2010/main" val="4374904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487362"/>
          </a:xfrm>
        </p:spPr>
        <p:txBody>
          <a:bodyPr>
            <a:normAutofit fontScale="90000"/>
          </a:bodyPr>
          <a:lstStyle/>
          <a:p>
            <a:pPr algn="ctr"/>
            <a:r>
              <a:rPr lang="en-US" b="1" dirty="0">
                <a:solidFill>
                  <a:srgbClr val="290BDF"/>
                </a:solidFill>
              </a:rPr>
              <a:t>INFRAECO New Laboratories</a:t>
            </a:r>
            <a:endParaRPr lang="en-GB" dirty="0"/>
          </a:p>
        </p:txBody>
      </p:sp>
      <p:sp>
        <p:nvSpPr>
          <p:cNvPr id="3" name="Content Placeholder 2"/>
          <p:cNvSpPr>
            <a:spLocks noGrp="1"/>
          </p:cNvSpPr>
          <p:nvPr>
            <p:ph sz="quarter" idx="1"/>
          </p:nvPr>
        </p:nvSpPr>
        <p:spPr>
          <a:xfrm>
            <a:off x="609600" y="860298"/>
            <a:ext cx="8458200" cy="1273302"/>
          </a:xfrm>
        </p:spPr>
        <p:txBody>
          <a:bodyPr/>
          <a:lstStyle/>
          <a:p>
            <a:pPr marL="457200" indent="-457200">
              <a:lnSpc>
                <a:spcPct val="105000"/>
              </a:lnSpc>
              <a:spcBef>
                <a:spcPct val="5000"/>
              </a:spcBef>
              <a:buNone/>
            </a:pPr>
            <a:r>
              <a:rPr lang="en-US" sz="2200" b="1" dirty="0"/>
              <a:t>Environmental Pollution Assessment and Monitoring Department</a:t>
            </a:r>
          </a:p>
          <a:p>
            <a:pPr marL="0" indent="0">
              <a:lnSpc>
                <a:spcPct val="105000"/>
              </a:lnSpc>
              <a:spcBef>
                <a:spcPct val="5000"/>
              </a:spcBef>
              <a:buNone/>
            </a:pPr>
            <a:r>
              <a:rPr lang="en-US" sz="2200" dirty="0"/>
              <a:t>Process Investigation Laboratory</a:t>
            </a:r>
          </a:p>
          <a:p>
            <a:endParaRPr lang="en-GB" dirty="0"/>
          </a:p>
        </p:txBody>
      </p:sp>
      <p:sp>
        <p:nvSpPr>
          <p:cNvPr id="4" name="Slide Number Placeholder 3"/>
          <p:cNvSpPr>
            <a:spLocks noGrp="1"/>
          </p:cNvSpPr>
          <p:nvPr>
            <p:ph type="sldNum" sz="quarter" idx="11"/>
          </p:nvPr>
        </p:nvSpPr>
        <p:spPr/>
        <p:txBody>
          <a:bodyPr/>
          <a:lstStyle/>
          <a:p>
            <a:pPr>
              <a:defRPr/>
            </a:pPr>
            <a:fld id="{B6DCE91D-4D8E-472F-857E-334CE704811F}" type="slidenum">
              <a:rPr lang="en-US" smtClean="0"/>
              <a:pPr>
                <a:defRPr/>
              </a:pPr>
              <a:t>12</a:t>
            </a:fld>
            <a:endParaRPr lang="en-US" dirty="0"/>
          </a:p>
        </p:txBody>
      </p:sp>
      <p:pic>
        <p:nvPicPr>
          <p:cNvPr id="5" name="Picture 13"/>
          <p:cNvPicPr>
            <a:picLocks noChangeAspect="1"/>
          </p:cNvPicPr>
          <p:nvPr/>
        </p:nvPicPr>
        <p:blipFill>
          <a:blip r:embed="rId2" cstate="print"/>
          <a:srcRect/>
          <a:stretch>
            <a:fillRect/>
          </a:stretch>
        </p:blipFill>
        <p:spPr bwMode="auto">
          <a:xfrm>
            <a:off x="4343399" y="3733800"/>
            <a:ext cx="4294135" cy="3220601"/>
          </a:xfrm>
          <a:prstGeom prst="rect">
            <a:avLst/>
          </a:prstGeom>
          <a:noFill/>
          <a:ln w="9525">
            <a:noFill/>
            <a:miter lim="800000"/>
            <a:headEnd/>
            <a:tailEnd/>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692" y="2362200"/>
            <a:ext cx="4111207" cy="4356456"/>
          </a:xfrm>
          <a:prstGeom prst="rect">
            <a:avLst/>
          </a:prstGeom>
        </p:spPr>
      </p:pic>
      <p:pic>
        <p:nvPicPr>
          <p:cNvPr id="7" name="Picture 5" descr="D:\poze\Spania 2007\Laboratoare\Imagen 080.jpg"/>
          <p:cNvPicPr>
            <a:picLocks noChangeAspect="1" noChangeArrowheads="1"/>
          </p:cNvPicPr>
          <p:nvPr/>
        </p:nvPicPr>
        <p:blipFill>
          <a:blip r:embed="rId4" cstate="print"/>
          <a:srcRect/>
          <a:stretch>
            <a:fillRect/>
          </a:stretch>
        </p:blipFill>
        <p:spPr bwMode="auto">
          <a:xfrm>
            <a:off x="5105400" y="1260491"/>
            <a:ext cx="4038599" cy="2473310"/>
          </a:xfrm>
          <a:prstGeom prst="rect">
            <a:avLst/>
          </a:prstGeom>
          <a:noFill/>
        </p:spPr>
      </p:pic>
    </p:spTree>
    <p:extLst>
      <p:ext uri="{BB962C8B-B14F-4D97-AF65-F5344CB8AC3E}">
        <p14:creationId xmlns:p14="http://schemas.microsoft.com/office/powerpoint/2010/main" val="12642400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487362"/>
          </a:xfrm>
        </p:spPr>
        <p:txBody>
          <a:bodyPr>
            <a:normAutofit fontScale="90000"/>
          </a:bodyPr>
          <a:lstStyle/>
          <a:p>
            <a:pPr algn="ctr"/>
            <a:r>
              <a:rPr lang="en-US" b="1" dirty="0">
                <a:solidFill>
                  <a:srgbClr val="290BDF"/>
                </a:solidFill>
              </a:rPr>
              <a:t>INFRAECO New Laboratories</a:t>
            </a:r>
            <a:endParaRPr lang="en-GB" dirty="0"/>
          </a:p>
        </p:txBody>
      </p:sp>
      <p:sp>
        <p:nvSpPr>
          <p:cNvPr id="3" name="Content Placeholder 2"/>
          <p:cNvSpPr>
            <a:spLocks noGrp="1"/>
          </p:cNvSpPr>
          <p:nvPr>
            <p:ph sz="quarter" idx="1"/>
          </p:nvPr>
        </p:nvSpPr>
        <p:spPr>
          <a:xfrm>
            <a:off x="381000" y="752156"/>
            <a:ext cx="8534400" cy="2600644"/>
          </a:xfrm>
        </p:spPr>
        <p:txBody>
          <a:bodyPr/>
          <a:lstStyle/>
          <a:p>
            <a:pPr marL="457200" indent="-457200">
              <a:lnSpc>
                <a:spcPct val="105000"/>
              </a:lnSpc>
              <a:spcBef>
                <a:spcPct val="5000"/>
              </a:spcBef>
              <a:buNone/>
            </a:pPr>
            <a:r>
              <a:rPr lang="en-US" sz="2200" b="1" dirty="0"/>
              <a:t>Environmental Technologies and Technological Transfer Department</a:t>
            </a:r>
          </a:p>
          <a:p>
            <a:pPr marL="0" indent="0">
              <a:buNone/>
            </a:pPr>
            <a:r>
              <a:rPr lang="en-US" sz="2000" dirty="0"/>
              <a:t>Biotechnology Laboratory for Organic Residual Mass Exploitation</a:t>
            </a:r>
          </a:p>
          <a:p>
            <a:pPr marL="0" indent="0">
              <a:buNone/>
            </a:pPr>
            <a:r>
              <a:rPr lang="en-US" sz="2000" dirty="0"/>
              <a:t>Laboratory for Processing Waste / Sludge, Soil Remediation</a:t>
            </a:r>
          </a:p>
          <a:p>
            <a:pPr marL="0" indent="0">
              <a:buNone/>
            </a:pPr>
            <a:r>
              <a:rPr lang="en-US" sz="2000" dirty="0" smtClean="0"/>
              <a:t>Process </a:t>
            </a:r>
            <a:r>
              <a:rPr lang="en-US" sz="2000" dirty="0"/>
              <a:t>Water Laboratory</a:t>
            </a:r>
          </a:p>
          <a:p>
            <a:pPr marL="0" indent="0">
              <a:buNone/>
            </a:pPr>
            <a:r>
              <a:rPr lang="en-US" sz="2000" dirty="0"/>
              <a:t>Technological Development Compartment</a:t>
            </a:r>
          </a:p>
        </p:txBody>
      </p:sp>
      <p:sp>
        <p:nvSpPr>
          <p:cNvPr id="4" name="Slide Number Placeholder 3"/>
          <p:cNvSpPr>
            <a:spLocks noGrp="1"/>
          </p:cNvSpPr>
          <p:nvPr>
            <p:ph type="sldNum" sz="quarter" idx="11"/>
          </p:nvPr>
        </p:nvSpPr>
        <p:spPr/>
        <p:txBody>
          <a:bodyPr/>
          <a:lstStyle/>
          <a:p>
            <a:pPr>
              <a:defRPr/>
            </a:pPr>
            <a:fld id="{B6DCE91D-4D8E-472F-857E-334CE704811F}" type="slidenum">
              <a:rPr lang="en-US" smtClean="0"/>
              <a:pPr>
                <a:defRPr/>
              </a:pPr>
              <a:t>13</a:t>
            </a:fld>
            <a:endParaRPr lang="en-US" dirty="0"/>
          </a:p>
        </p:txBody>
      </p:sp>
      <p:pic>
        <p:nvPicPr>
          <p:cNvPr id="5" name="Picture 6" descr="IMG_0209.JPG"/>
          <p:cNvPicPr>
            <a:picLocks noChangeAspect="1"/>
          </p:cNvPicPr>
          <p:nvPr/>
        </p:nvPicPr>
        <p:blipFill>
          <a:blip r:embed="rId2" cstate="print"/>
          <a:srcRect/>
          <a:stretch>
            <a:fillRect/>
          </a:stretch>
        </p:blipFill>
        <p:spPr bwMode="auto">
          <a:xfrm>
            <a:off x="76199" y="3200400"/>
            <a:ext cx="3287143" cy="3200400"/>
          </a:xfrm>
          <a:prstGeom prst="rect">
            <a:avLst/>
          </a:prstGeom>
          <a:noFill/>
          <a:ln w="9525">
            <a:noFill/>
            <a:miter lim="800000"/>
            <a:headEnd/>
            <a:tailEnd/>
          </a:ln>
        </p:spPr>
      </p:pic>
      <p:pic>
        <p:nvPicPr>
          <p:cNvPr id="6" name="Picture 5" descr="IMG_0203.JPG"/>
          <p:cNvPicPr>
            <a:picLocks noChangeAspect="1"/>
          </p:cNvPicPr>
          <p:nvPr/>
        </p:nvPicPr>
        <p:blipFill>
          <a:blip r:embed="rId3" cstate="print"/>
          <a:srcRect/>
          <a:stretch>
            <a:fillRect/>
          </a:stretch>
        </p:blipFill>
        <p:spPr bwMode="auto">
          <a:xfrm>
            <a:off x="2895601" y="4130705"/>
            <a:ext cx="3309428" cy="2695575"/>
          </a:xfrm>
          <a:prstGeom prst="rect">
            <a:avLst/>
          </a:prstGeom>
          <a:noFill/>
          <a:ln w="9525">
            <a:noFill/>
            <a:miter lim="800000"/>
            <a:headEnd/>
            <a:tailEnd/>
          </a:ln>
        </p:spPr>
      </p:pic>
      <p:pic>
        <p:nvPicPr>
          <p:cNvPr id="7" name="Picture 26" descr="IMG_1910.JPG"/>
          <p:cNvPicPr>
            <a:picLocks noChangeAspect="1"/>
          </p:cNvPicPr>
          <p:nvPr/>
        </p:nvPicPr>
        <p:blipFill>
          <a:blip r:embed="rId4" cstate="print"/>
          <a:srcRect/>
          <a:stretch>
            <a:fillRect/>
          </a:stretch>
        </p:blipFill>
        <p:spPr bwMode="auto">
          <a:xfrm>
            <a:off x="5774224" y="2362200"/>
            <a:ext cx="3354098" cy="3188464"/>
          </a:xfrm>
          <a:prstGeom prst="rect">
            <a:avLst/>
          </a:prstGeom>
          <a:noFill/>
          <a:ln w="9525">
            <a:noFill/>
            <a:miter lim="800000"/>
            <a:headEnd/>
            <a:tailEnd/>
          </a:ln>
        </p:spPr>
      </p:pic>
      <p:pic>
        <p:nvPicPr>
          <p:cNvPr id="8" name="Picture 2"/>
          <p:cNvPicPr>
            <a:picLocks noChangeAspect="1"/>
          </p:cNvPicPr>
          <p:nvPr/>
        </p:nvPicPr>
        <p:blipFill>
          <a:blip r:embed="rId5" cstate="print"/>
          <a:srcRect/>
          <a:stretch>
            <a:fillRect/>
          </a:stretch>
        </p:blipFill>
        <p:spPr bwMode="auto">
          <a:xfrm>
            <a:off x="7215188" y="5948694"/>
            <a:ext cx="1828800" cy="612111"/>
          </a:xfrm>
          <a:prstGeom prst="rect">
            <a:avLst/>
          </a:prstGeom>
          <a:solidFill>
            <a:schemeClr val="accent1">
              <a:alpha val="92155"/>
            </a:schemeClr>
          </a:solidFill>
          <a:ln w="9525">
            <a:noFill/>
            <a:miter lim="800000"/>
            <a:headEnd/>
            <a:tailEnd/>
          </a:ln>
        </p:spPr>
      </p:pic>
    </p:spTree>
    <p:extLst>
      <p:ext uri="{BB962C8B-B14F-4D97-AF65-F5344CB8AC3E}">
        <p14:creationId xmlns:p14="http://schemas.microsoft.com/office/powerpoint/2010/main" val="2145883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487362"/>
          </a:xfrm>
        </p:spPr>
        <p:txBody>
          <a:bodyPr>
            <a:normAutofit fontScale="90000"/>
          </a:bodyPr>
          <a:lstStyle/>
          <a:p>
            <a:pPr algn="ctr"/>
            <a:r>
              <a:rPr lang="en-US" b="1" dirty="0">
                <a:solidFill>
                  <a:srgbClr val="290BDF"/>
                </a:solidFill>
              </a:rPr>
              <a:t>INFRAECO New Laboratories</a:t>
            </a:r>
            <a:endParaRPr lang="en-GB" dirty="0"/>
          </a:p>
        </p:txBody>
      </p:sp>
      <p:sp>
        <p:nvSpPr>
          <p:cNvPr id="4" name="Slide Number Placeholder 3"/>
          <p:cNvSpPr>
            <a:spLocks noGrp="1"/>
          </p:cNvSpPr>
          <p:nvPr>
            <p:ph type="sldNum" sz="quarter" idx="11"/>
          </p:nvPr>
        </p:nvSpPr>
        <p:spPr/>
        <p:txBody>
          <a:bodyPr/>
          <a:lstStyle/>
          <a:p>
            <a:pPr>
              <a:defRPr/>
            </a:pPr>
            <a:fld id="{B6DCE91D-4D8E-472F-857E-334CE704811F}" type="slidenum">
              <a:rPr lang="en-US" smtClean="0"/>
              <a:pPr>
                <a:defRPr/>
              </a:pPr>
              <a:t>14</a:t>
            </a:fld>
            <a:endParaRPr lang="en-US" dirty="0"/>
          </a:p>
        </p:txBody>
      </p:sp>
      <p:pic>
        <p:nvPicPr>
          <p:cNvPr id="5" name="Picture 7" descr="IMG_0215.JPG"/>
          <p:cNvPicPr>
            <a:picLocks noGrp="1" noChangeAspect="1"/>
          </p:cNvPicPr>
          <p:nvPr>
            <p:ph sz="quarter" idx="1"/>
          </p:nvPr>
        </p:nvPicPr>
        <p:blipFill>
          <a:blip r:embed="rId2" cstate="print"/>
          <a:srcRect/>
          <a:stretch>
            <a:fillRect/>
          </a:stretch>
        </p:blipFill>
        <p:spPr bwMode="auto">
          <a:xfrm>
            <a:off x="457200" y="4428392"/>
            <a:ext cx="4343400" cy="2505808"/>
          </a:xfrm>
          <a:prstGeom prst="rect">
            <a:avLst/>
          </a:prstGeom>
          <a:noFill/>
          <a:ln w="9525">
            <a:noFill/>
            <a:miter lim="800000"/>
            <a:headEnd/>
            <a:tailEnd/>
          </a:ln>
        </p:spPr>
      </p:pic>
      <p:pic>
        <p:nvPicPr>
          <p:cNvPr id="6" name="Picture 9" descr="IMG_0207.JPG"/>
          <p:cNvPicPr>
            <a:picLocks noChangeAspect="1"/>
          </p:cNvPicPr>
          <p:nvPr/>
        </p:nvPicPr>
        <p:blipFill>
          <a:blip r:embed="rId3" cstate="print"/>
          <a:srcRect/>
          <a:stretch>
            <a:fillRect/>
          </a:stretch>
        </p:blipFill>
        <p:spPr bwMode="auto">
          <a:xfrm>
            <a:off x="4531166" y="2565400"/>
            <a:ext cx="4572000" cy="3530600"/>
          </a:xfrm>
          <a:prstGeom prst="rect">
            <a:avLst/>
          </a:prstGeom>
          <a:noFill/>
          <a:ln w="9525">
            <a:noFill/>
            <a:miter lim="800000"/>
            <a:headEnd/>
            <a:tailEnd/>
          </a:ln>
        </p:spPr>
      </p:pic>
      <p:sp>
        <p:nvSpPr>
          <p:cNvPr id="8" name="Rectangle 7"/>
          <p:cNvSpPr/>
          <p:nvPr/>
        </p:nvSpPr>
        <p:spPr>
          <a:xfrm>
            <a:off x="304800" y="685800"/>
            <a:ext cx="8839200" cy="1548116"/>
          </a:xfrm>
          <a:prstGeom prst="rect">
            <a:avLst/>
          </a:prstGeom>
        </p:spPr>
        <p:txBody>
          <a:bodyPr wrap="square">
            <a:spAutoFit/>
          </a:bodyPr>
          <a:lstStyle/>
          <a:p>
            <a:pPr marL="457200" indent="-457200">
              <a:lnSpc>
                <a:spcPct val="105000"/>
              </a:lnSpc>
              <a:spcBef>
                <a:spcPct val="5000"/>
              </a:spcBef>
              <a:buNone/>
            </a:pPr>
            <a:r>
              <a:rPr lang="en-US" sz="2200" b="1" dirty="0">
                <a:latin typeface="+mn-lt"/>
              </a:rPr>
              <a:t>Environmental Technologies and Technological Transfer Department</a:t>
            </a:r>
          </a:p>
          <a:p>
            <a:pPr>
              <a:lnSpc>
                <a:spcPct val="105000"/>
              </a:lnSpc>
              <a:spcBef>
                <a:spcPct val="5000"/>
              </a:spcBef>
            </a:pPr>
            <a:r>
              <a:rPr lang="en-US" sz="2200" dirty="0" smtClean="0">
                <a:latin typeface="+mn-lt"/>
              </a:rPr>
              <a:t>Excellence </a:t>
            </a:r>
            <a:r>
              <a:rPr lang="en-US" sz="2200" dirty="0">
                <a:latin typeface="+mn-lt"/>
              </a:rPr>
              <a:t>Centre for Green Technologies</a:t>
            </a:r>
          </a:p>
          <a:p>
            <a:pPr>
              <a:lnSpc>
                <a:spcPct val="105000"/>
              </a:lnSpc>
              <a:spcBef>
                <a:spcPct val="5000"/>
              </a:spcBef>
            </a:pPr>
            <a:r>
              <a:rPr lang="en-US" sz="2200" dirty="0">
                <a:latin typeface="+mn-lt"/>
              </a:rPr>
              <a:t>Centre for Eco-Efficiency and Sustainable </a:t>
            </a:r>
            <a:r>
              <a:rPr lang="en-US" sz="2200" dirty="0" smtClean="0">
                <a:latin typeface="+mn-lt"/>
              </a:rPr>
              <a:t>Development</a:t>
            </a:r>
            <a:endParaRPr lang="en-US" sz="2200" dirty="0">
              <a:latin typeface="+mn-lt"/>
            </a:endParaRPr>
          </a:p>
        </p:txBody>
      </p:sp>
      <p:pic>
        <p:nvPicPr>
          <p:cNvPr id="9" name="Picture 15" descr="P1030656.JPG"/>
          <p:cNvPicPr>
            <a:picLocks noChangeAspect="1"/>
          </p:cNvPicPr>
          <p:nvPr/>
        </p:nvPicPr>
        <p:blipFill>
          <a:blip r:embed="rId4" cstate="print"/>
          <a:srcRect/>
          <a:stretch>
            <a:fillRect/>
          </a:stretch>
        </p:blipFill>
        <p:spPr bwMode="auto">
          <a:xfrm>
            <a:off x="152400" y="2116946"/>
            <a:ext cx="4343400" cy="2416772"/>
          </a:xfrm>
          <a:prstGeom prst="rect">
            <a:avLst/>
          </a:prstGeom>
          <a:noFill/>
          <a:ln w="9525">
            <a:noFill/>
            <a:miter lim="800000"/>
            <a:headEnd/>
            <a:tailEnd/>
          </a:ln>
        </p:spPr>
      </p:pic>
      <p:pic>
        <p:nvPicPr>
          <p:cNvPr id="11" name="Picture 2"/>
          <p:cNvPicPr>
            <a:picLocks noChangeAspect="1"/>
          </p:cNvPicPr>
          <p:nvPr/>
        </p:nvPicPr>
        <p:blipFill>
          <a:blip r:embed="rId5" cstate="print"/>
          <a:srcRect/>
          <a:stretch>
            <a:fillRect/>
          </a:stretch>
        </p:blipFill>
        <p:spPr bwMode="auto">
          <a:xfrm>
            <a:off x="7315200" y="6209044"/>
            <a:ext cx="1828800" cy="612111"/>
          </a:xfrm>
          <a:prstGeom prst="rect">
            <a:avLst/>
          </a:prstGeom>
          <a:solidFill>
            <a:schemeClr val="accent1">
              <a:alpha val="92155"/>
            </a:schemeClr>
          </a:solidFill>
          <a:ln w="9525">
            <a:noFill/>
            <a:miter lim="800000"/>
            <a:headEnd/>
            <a:tailEnd/>
          </a:ln>
        </p:spPr>
      </p:pic>
    </p:spTree>
    <p:extLst>
      <p:ext uri="{BB962C8B-B14F-4D97-AF65-F5344CB8AC3E}">
        <p14:creationId xmlns:p14="http://schemas.microsoft.com/office/powerpoint/2010/main" val="13718298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10600" cy="639762"/>
          </a:xfrm>
        </p:spPr>
        <p:txBody>
          <a:bodyPr/>
          <a:lstStyle/>
          <a:p>
            <a:pPr algn="ctr"/>
            <a:r>
              <a:rPr lang="en-US" b="1" dirty="0" smtClean="0">
                <a:solidFill>
                  <a:srgbClr val="290BDF"/>
                </a:solidFill>
              </a:rPr>
              <a:t>MEDIND </a:t>
            </a:r>
            <a:r>
              <a:rPr lang="en-US" b="1" dirty="0">
                <a:solidFill>
                  <a:srgbClr val="290BDF"/>
                </a:solidFill>
              </a:rPr>
              <a:t>New Laboratories</a:t>
            </a:r>
            <a:endParaRPr lang="en-GB" dirty="0"/>
          </a:p>
        </p:txBody>
      </p:sp>
      <p:sp>
        <p:nvSpPr>
          <p:cNvPr id="3" name="Content Placeholder 2"/>
          <p:cNvSpPr>
            <a:spLocks noGrp="1"/>
          </p:cNvSpPr>
          <p:nvPr>
            <p:ph sz="quarter" idx="1"/>
          </p:nvPr>
        </p:nvSpPr>
        <p:spPr>
          <a:xfrm>
            <a:off x="533400" y="1752600"/>
            <a:ext cx="8305800" cy="2794243"/>
          </a:xfrm>
        </p:spPr>
        <p:txBody>
          <a:bodyPr/>
          <a:lstStyle/>
          <a:p>
            <a:pPr lvl="0" algn="just">
              <a:spcBef>
                <a:spcPts val="1800"/>
              </a:spcBef>
            </a:pPr>
            <a:r>
              <a:rPr lang="fr-FR" b="1" dirty="0"/>
              <a:t>L1 </a:t>
            </a:r>
            <a:r>
              <a:rPr lang="fr-FR" b="1" dirty="0" smtClean="0"/>
              <a:t>– </a:t>
            </a:r>
            <a:r>
              <a:rPr lang="fr-FR" b="1" dirty="0" err="1" smtClean="0"/>
              <a:t>Molecular</a:t>
            </a:r>
            <a:r>
              <a:rPr lang="fr-FR" b="1" dirty="0" smtClean="0"/>
              <a:t> </a:t>
            </a:r>
            <a:r>
              <a:rPr lang="fr-FR" b="1" dirty="0" err="1" smtClean="0"/>
              <a:t>Biology</a:t>
            </a:r>
            <a:r>
              <a:rPr lang="fr-FR" b="1" dirty="0" smtClean="0"/>
              <a:t> </a:t>
            </a:r>
            <a:r>
              <a:rPr lang="fr-FR" b="1" dirty="0" err="1" smtClean="0"/>
              <a:t>Laboratory</a:t>
            </a:r>
            <a:r>
              <a:rPr lang="fr-FR" b="1" dirty="0" smtClean="0"/>
              <a:t> (LBM</a:t>
            </a:r>
            <a:r>
              <a:rPr lang="fr-FR" b="1" dirty="0"/>
              <a:t>) </a:t>
            </a:r>
            <a:endParaRPr lang="en-GB" dirty="0"/>
          </a:p>
          <a:p>
            <a:pPr lvl="0" algn="just">
              <a:spcBef>
                <a:spcPts val="1800"/>
              </a:spcBef>
            </a:pPr>
            <a:r>
              <a:rPr lang="fr-FR" b="1" dirty="0"/>
              <a:t>L2 </a:t>
            </a:r>
            <a:r>
              <a:rPr lang="fr-FR" b="1" dirty="0" smtClean="0"/>
              <a:t>– Electron </a:t>
            </a:r>
            <a:r>
              <a:rPr lang="fr-FR" b="1" dirty="0" err="1" smtClean="0"/>
              <a:t>Microscopy</a:t>
            </a:r>
            <a:r>
              <a:rPr lang="fr-FR" b="1" dirty="0" smtClean="0"/>
              <a:t> </a:t>
            </a:r>
            <a:r>
              <a:rPr lang="fr-FR" b="1" dirty="0" err="1" smtClean="0"/>
              <a:t>Laboratory</a:t>
            </a:r>
            <a:r>
              <a:rPr lang="fr-FR" b="1" dirty="0" smtClean="0"/>
              <a:t> (</a:t>
            </a:r>
            <a:r>
              <a:rPr lang="fr-FR" b="1" dirty="0"/>
              <a:t>LME)</a:t>
            </a:r>
            <a:endParaRPr lang="en-GB" dirty="0"/>
          </a:p>
          <a:p>
            <a:pPr lvl="0" algn="just">
              <a:spcBef>
                <a:spcPts val="1800"/>
              </a:spcBef>
            </a:pPr>
            <a:r>
              <a:rPr lang="fr-FR" b="1" dirty="0"/>
              <a:t>L3 </a:t>
            </a:r>
            <a:r>
              <a:rPr lang="fr-FR" b="1" dirty="0" smtClean="0"/>
              <a:t>– </a:t>
            </a:r>
            <a:r>
              <a:rPr lang="fr-FR" b="1" dirty="0" err="1" smtClean="0"/>
              <a:t>Industrial</a:t>
            </a:r>
            <a:r>
              <a:rPr lang="fr-FR" b="1" dirty="0" smtClean="0"/>
              <a:t> </a:t>
            </a:r>
            <a:r>
              <a:rPr lang="fr-FR" b="1" dirty="0" err="1" smtClean="0"/>
              <a:t>Waste</a:t>
            </a:r>
            <a:r>
              <a:rPr lang="fr-FR" b="1" dirty="0" smtClean="0"/>
              <a:t> </a:t>
            </a:r>
            <a:r>
              <a:rPr lang="fr-FR" b="1" dirty="0" err="1" smtClean="0"/>
              <a:t>Pretreatment</a:t>
            </a:r>
            <a:r>
              <a:rPr lang="fr-FR" b="1" dirty="0" smtClean="0"/>
              <a:t> </a:t>
            </a:r>
            <a:r>
              <a:rPr lang="fr-FR" b="1" dirty="0" err="1" smtClean="0"/>
              <a:t>Laboratory</a:t>
            </a:r>
            <a:r>
              <a:rPr lang="fr-FR" b="1" dirty="0" smtClean="0"/>
              <a:t> (LPDI</a:t>
            </a:r>
            <a:r>
              <a:rPr lang="fr-FR" b="1" dirty="0"/>
              <a:t>)</a:t>
            </a:r>
            <a:endParaRPr lang="en-GB" dirty="0"/>
          </a:p>
          <a:p>
            <a:pPr lvl="0" algn="just">
              <a:spcBef>
                <a:spcPts val="1800"/>
              </a:spcBef>
            </a:pPr>
            <a:r>
              <a:rPr lang="en-US" b="1" dirty="0"/>
              <a:t>L4 </a:t>
            </a:r>
            <a:r>
              <a:rPr lang="en-US" b="1" dirty="0" smtClean="0"/>
              <a:t>– </a:t>
            </a:r>
            <a:r>
              <a:rPr lang="en-GB" b="1" dirty="0" smtClean="0"/>
              <a:t>Indoor Air Quality Laboratory </a:t>
            </a:r>
            <a:r>
              <a:rPr lang="ro-RO" b="1" dirty="0" smtClean="0"/>
              <a:t>(LAI</a:t>
            </a:r>
            <a:r>
              <a:rPr lang="ro-RO" b="1" dirty="0"/>
              <a:t>)</a:t>
            </a:r>
            <a:endParaRPr lang="en-GB" dirty="0"/>
          </a:p>
          <a:p>
            <a:pPr lvl="0" algn="just">
              <a:spcBef>
                <a:spcPts val="1800"/>
              </a:spcBef>
            </a:pPr>
            <a:r>
              <a:rPr lang="ro-RO" b="1" dirty="0"/>
              <a:t>L5 </a:t>
            </a:r>
            <a:r>
              <a:rPr lang="ro-RO" b="1" dirty="0" smtClean="0"/>
              <a:t>– </a:t>
            </a:r>
            <a:r>
              <a:rPr lang="en-GB" b="1" dirty="0" smtClean="0"/>
              <a:t>Dynamic </a:t>
            </a:r>
            <a:r>
              <a:rPr lang="en-GB" b="1" dirty="0" err="1" smtClean="0"/>
              <a:t>Olfactometry</a:t>
            </a:r>
            <a:r>
              <a:rPr lang="en-GB" b="1" dirty="0" smtClean="0"/>
              <a:t> Laboratory</a:t>
            </a:r>
            <a:r>
              <a:rPr lang="ro-RO" b="1" dirty="0" smtClean="0"/>
              <a:t>(LOD</a:t>
            </a:r>
            <a:r>
              <a:rPr lang="ro-RO" b="1" dirty="0"/>
              <a:t>)</a:t>
            </a:r>
            <a:endParaRPr lang="en-GB" dirty="0"/>
          </a:p>
          <a:p>
            <a:endParaRPr lang="en-GB" dirty="0"/>
          </a:p>
        </p:txBody>
      </p:sp>
      <p:sp>
        <p:nvSpPr>
          <p:cNvPr id="4" name="Slide Number Placeholder 3"/>
          <p:cNvSpPr>
            <a:spLocks noGrp="1"/>
          </p:cNvSpPr>
          <p:nvPr>
            <p:ph type="sldNum" sz="quarter" idx="11"/>
          </p:nvPr>
        </p:nvSpPr>
        <p:spPr/>
        <p:txBody>
          <a:bodyPr/>
          <a:lstStyle/>
          <a:p>
            <a:pPr>
              <a:defRPr/>
            </a:pPr>
            <a:fld id="{B6DCE91D-4D8E-472F-857E-334CE704811F}" type="slidenum">
              <a:rPr lang="en-US" smtClean="0"/>
              <a:pPr>
                <a:defRPr/>
              </a:pPr>
              <a:t>15</a:t>
            </a:fld>
            <a:endParaRPr lang="en-US" dirty="0"/>
          </a:p>
        </p:txBody>
      </p:sp>
      <p:pic>
        <p:nvPicPr>
          <p:cNvPr id="5" name="Picture 2"/>
          <p:cNvPicPr>
            <a:picLocks noChangeAspect="1"/>
          </p:cNvPicPr>
          <p:nvPr/>
        </p:nvPicPr>
        <p:blipFill>
          <a:blip r:embed="rId2" cstate="print"/>
          <a:srcRect/>
          <a:stretch>
            <a:fillRect/>
          </a:stretch>
        </p:blipFill>
        <p:spPr bwMode="auto">
          <a:xfrm>
            <a:off x="7315200" y="5867400"/>
            <a:ext cx="1828800" cy="612111"/>
          </a:xfrm>
          <a:prstGeom prst="rect">
            <a:avLst/>
          </a:prstGeom>
          <a:solidFill>
            <a:schemeClr val="accent1">
              <a:alpha val="92155"/>
            </a:schemeClr>
          </a:solidFill>
          <a:ln w="9525">
            <a:noFill/>
            <a:miter lim="800000"/>
            <a:headEnd/>
            <a:tailEnd/>
          </a:ln>
        </p:spPr>
      </p:pic>
    </p:spTree>
    <p:extLst>
      <p:ext uri="{BB962C8B-B14F-4D97-AF65-F5344CB8AC3E}">
        <p14:creationId xmlns:p14="http://schemas.microsoft.com/office/powerpoint/2010/main" val="13717545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Slide Number Placeholder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3CBAFC8-016C-435C-8208-BE6BFE4F4F66}" type="slidenum">
              <a:rPr lang="en-US">
                <a:cs typeface="Arial" charset="0"/>
              </a:rPr>
              <a:pPr fontAlgn="base">
                <a:spcBef>
                  <a:spcPct val="0"/>
                </a:spcBef>
                <a:spcAft>
                  <a:spcPct val="0"/>
                </a:spcAft>
              </a:pPr>
              <a:t>16</a:t>
            </a:fld>
            <a:endParaRPr lang="en-US">
              <a:cs typeface="Arial"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512018414"/>
              </p:ext>
            </p:extLst>
          </p:nvPr>
        </p:nvGraphicFramePr>
        <p:xfrm>
          <a:off x="228600" y="798513"/>
          <a:ext cx="8686800" cy="6010633"/>
        </p:xfrm>
        <a:graphic>
          <a:graphicData uri="http://schemas.openxmlformats.org/drawingml/2006/table">
            <a:tbl>
              <a:tblPr firstRow="1" bandRow="1">
                <a:tableStyleId>{5C22544A-7EE6-4342-B048-85BDC9FD1C3A}</a:tableStyleId>
              </a:tblPr>
              <a:tblGrid>
                <a:gridCol w="3429000"/>
                <a:gridCol w="2819400"/>
                <a:gridCol w="2438400"/>
              </a:tblGrid>
              <a:tr h="433123">
                <a:tc>
                  <a:txBody>
                    <a:bodyPr/>
                    <a:lstStyle/>
                    <a:p>
                      <a:pPr algn="ctr"/>
                      <a:r>
                        <a:rPr lang="en-US" sz="1400" dirty="0" smtClean="0"/>
                        <a:t>Name</a:t>
                      </a:r>
                      <a:endParaRPr lang="en-US" sz="1400" dirty="0"/>
                    </a:p>
                  </a:txBody>
                  <a:tcPr>
                    <a:solidFill>
                      <a:srgbClr val="7030A0"/>
                    </a:solidFill>
                  </a:tcPr>
                </a:tc>
                <a:tc>
                  <a:txBody>
                    <a:bodyPr/>
                    <a:lstStyle/>
                    <a:p>
                      <a:pPr algn="ctr"/>
                      <a:r>
                        <a:rPr lang="en-US" sz="1400" dirty="0" smtClean="0"/>
                        <a:t>INFRAECO</a:t>
                      </a:r>
                      <a:endParaRPr lang="en-US" sz="1400" dirty="0"/>
                    </a:p>
                  </a:txBody>
                  <a:tcPr>
                    <a:solidFill>
                      <a:srgbClr val="7030A0"/>
                    </a:solidFill>
                  </a:tcPr>
                </a:tc>
                <a:tc>
                  <a:txBody>
                    <a:bodyPr/>
                    <a:lstStyle/>
                    <a:p>
                      <a:pPr algn="ctr"/>
                      <a:r>
                        <a:rPr lang="en-US" sz="1400" dirty="0" smtClean="0"/>
                        <a:t>MEDIND</a:t>
                      </a:r>
                      <a:endParaRPr lang="en-US" sz="1400" dirty="0"/>
                    </a:p>
                  </a:txBody>
                  <a:tcPr>
                    <a:solidFill>
                      <a:srgbClr val="7030A0"/>
                    </a:solidFill>
                  </a:tcPr>
                </a:tc>
              </a:tr>
              <a:tr h="606373">
                <a:tc>
                  <a:txBody>
                    <a:bodyPr/>
                    <a:lstStyle/>
                    <a:p>
                      <a:pPr algn="ctr"/>
                      <a:r>
                        <a:rPr lang="en-US" sz="1400" b="1" i="1" dirty="0" smtClean="0"/>
                        <a:t>Research and development</a:t>
                      </a:r>
                      <a:r>
                        <a:rPr lang="en-US" sz="1400" b="1" i="1" baseline="0" dirty="0" smtClean="0"/>
                        <a:t> equipment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i="1" baseline="0" dirty="0" smtClean="0"/>
                        <a:t>From which&gt;100.000 euro</a:t>
                      </a:r>
                      <a:endParaRPr lang="en-US" sz="1400" i="1" dirty="0" smtClean="0"/>
                    </a:p>
                  </a:txBody>
                  <a:tcPr/>
                </a:tc>
                <a:tc>
                  <a:txBody>
                    <a:bodyPr/>
                    <a:lstStyle/>
                    <a:p>
                      <a:pPr algn="ctr"/>
                      <a:r>
                        <a:rPr lang="en-US" sz="1400" b="1" i="1" dirty="0" smtClean="0"/>
                        <a:t>70</a:t>
                      </a:r>
                    </a:p>
                    <a:p>
                      <a:pPr algn="ctr"/>
                      <a:endParaRPr lang="en-US" sz="1400" dirty="0" smtClean="0"/>
                    </a:p>
                    <a:p>
                      <a:pPr algn="ctr"/>
                      <a:r>
                        <a:rPr lang="en-US" sz="1400" i="1" dirty="0" smtClean="0"/>
                        <a:t>4</a:t>
                      </a:r>
                      <a:endParaRPr lang="en-US" sz="1400" i="1" dirty="0"/>
                    </a:p>
                  </a:txBody>
                  <a:tcPr/>
                </a:tc>
                <a:tc>
                  <a:txBody>
                    <a:bodyPr/>
                    <a:lstStyle/>
                    <a:p>
                      <a:pPr algn="ctr"/>
                      <a:r>
                        <a:rPr lang="en-US" sz="1400" b="1" i="1" dirty="0" smtClean="0"/>
                        <a:t>71</a:t>
                      </a:r>
                    </a:p>
                    <a:p>
                      <a:pPr algn="ctr"/>
                      <a:endParaRPr lang="en-US" sz="1400" dirty="0" smtClean="0"/>
                    </a:p>
                    <a:p>
                      <a:pPr algn="ctr"/>
                      <a:r>
                        <a:rPr lang="en-US" sz="1400" i="1" dirty="0" smtClean="0"/>
                        <a:t>4</a:t>
                      </a:r>
                      <a:endParaRPr lang="en-US" sz="1400" i="1" dirty="0"/>
                    </a:p>
                  </a:txBody>
                  <a:tcPr/>
                </a:tc>
              </a:tr>
              <a:tr h="606373">
                <a:tc>
                  <a:txBody>
                    <a:bodyPr/>
                    <a:lstStyle/>
                    <a:p>
                      <a:pPr algn="ctr"/>
                      <a:endParaRPr lang="en-US" sz="1400" dirty="0" smtClean="0"/>
                    </a:p>
                    <a:p>
                      <a:pPr algn="ctr"/>
                      <a:r>
                        <a:rPr lang="en-US" sz="1400" dirty="0" smtClean="0"/>
                        <a:t>Mobile</a:t>
                      </a:r>
                      <a:r>
                        <a:rPr lang="en-US" sz="1400" baseline="0" dirty="0" smtClean="0"/>
                        <a:t> research equipment</a:t>
                      </a:r>
                    </a:p>
                  </a:txBody>
                  <a:tcPr/>
                </a:tc>
                <a:tc>
                  <a:txBody>
                    <a:bodyPr/>
                    <a:lstStyle/>
                    <a:p>
                      <a:pPr algn="ctr"/>
                      <a:r>
                        <a:rPr lang="en-US" sz="1400" dirty="0" smtClean="0"/>
                        <a:t>3</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smtClean="0"/>
                        <a:t>(2 auto-laboratories and 1 boat)</a:t>
                      </a:r>
                    </a:p>
                    <a:p>
                      <a:pPr algn="ctr"/>
                      <a:endParaRPr lang="en-US" sz="1400" dirty="0" smtClean="0"/>
                    </a:p>
                  </a:txBody>
                  <a:tcPr/>
                </a:tc>
                <a:tc>
                  <a:txBody>
                    <a:bodyPr/>
                    <a:lstStyle/>
                    <a:p>
                      <a:pPr algn="ctr"/>
                      <a:r>
                        <a:rPr lang="en-US" sz="1400" dirty="0" smtClean="0"/>
                        <a:t>1</a:t>
                      </a:r>
                    </a:p>
                    <a:p>
                      <a:pPr algn="ctr"/>
                      <a:r>
                        <a:rPr lang="en-US" sz="1400" dirty="0" smtClean="0"/>
                        <a:t>(auto-laboratory for dynamic </a:t>
                      </a:r>
                      <a:r>
                        <a:rPr lang="en-US" sz="1400" dirty="0" err="1" smtClean="0"/>
                        <a:t>olfactometry</a:t>
                      </a:r>
                      <a:r>
                        <a:rPr lang="en-US" sz="1400" dirty="0" smtClean="0"/>
                        <a:t>)</a:t>
                      </a:r>
                      <a:endParaRPr lang="en-US" sz="1400" dirty="0"/>
                    </a:p>
                  </a:txBody>
                  <a:tcPr/>
                </a:tc>
              </a:tr>
              <a:tr h="307815">
                <a:tc>
                  <a:txBody>
                    <a:bodyPr/>
                    <a:lstStyle/>
                    <a:p>
                      <a:pPr algn="ctr"/>
                      <a:r>
                        <a:rPr lang="en-US" sz="1400" dirty="0" smtClean="0"/>
                        <a:t>Sampling and field measurement equipment</a:t>
                      </a:r>
                      <a:endParaRPr lang="en-US" sz="1400" dirty="0"/>
                    </a:p>
                  </a:txBody>
                  <a:tcPr/>
                </a:tc>
                <a:tc>
                  <a:txBody>
                    <a:bodyPr/>
                    <a:lstStyle/>
                    <a:p>
                      <a:pPr algn="ctr"/>
                      <a:r>
                        <a:rPr lang="en-US" sz="1400" dirty="0" smtClean="0"/>
                        <a:t>15</a:t>
                      </a:r>
                      <a:endParaRPr lang="en-US" sz="1400" dirty="0"/>
                    </a:p>
                  </a:txBody>
                  <a:tcPr/>
                </a:tc>
                <a:tc>
                  <a:txBody>
                    <a:bodyPr/>
                    <a:lstStyle/>
                    <a:p>
                      <a:pPr algn="ctr"/>
                      <a:r>
                        <a:rPr lang="en-US" sz="1400" dirty="0" smtClean="0"/>
                        <a:t>8</a:t>
                      </a:r>
                      <a:endParaRPr lang="en-US" sz="1400" dirty="0"/>
                    </a:p>
                  </a:txBody>
                  <a:tcPr/>
                </a:tc>
              </a:tr>
              <a:tr h="433123">
                <a:tc>
                  <a:txBody>
                    <a:bodyPr/>
                    <a:lstStyle/>
                    <a:p>
                      <a:pPr algn="ctr"/>
                      <a:r>
                        <a:rPr lang="en-US" sz="1400" dirty="0" smtClean="0"/>
                        <a:t>Laboratory equipments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i="1" baseline="0" dirty="0" smtClean="0"/>
                        <a:t>from which&gt;100.000 euro</a:t>
                      </a:r>
                      <a:endParaRPr lang="en-US" sz="1400" i="1" dirty="0" smtClean="0"/>
                    </a:p>
                  </a:txBody>
                  <a:tcPr/>
                </a:tc>
                <a:tc>
                  <a:txBody>
                    <a:bodyPr/>
                    <a:lstStyle/>
                    <a:p>
                      <a:pPr algn="ctr"/>
                      <a:r>
                        <a:rPr lang="en-US" sz="1400" dirty="0" smtClean="0"/>
                        <a:t>22</a:t>
                      </a:r>
                    </a:p>
                    <a:p>
                      <a:pPr algn="ctr"/>
                      <a:r>
                        <a:rPr lang="en-US" sz="1400" i="1" dirty="0" smtClean="0"/>
                        <a:t>4</a:t>
                      </a:r>
                      <a:endParaRPr lang="en-US" sz="1400" i="1" dirty="0"/>
                    </a:p>
                  </a:txBody>
                  <a:tcPr/>
                </a:tc>
                <a:tc>
                  <a:txBody>
                    <a:bodyPr/>
                    <a:lstStyle/>
                    <a:p>
                      <a:pPr algn="ctr"/>
                      <a:r>
                        <a:rPr lang="en-US" sz="1400" dirty="0" smtClean="0"/>
                        <a:t>60</a:t>
                      </a:r>
                    </a:p>
                    <a:p>
                      <a:pPr algn="ctr"/>
                      <a:r>
                        <a:rPr lang="en-US" sz="1400" i="1" dirty="0" smtClean="0"/>
                        <a:t>3</a:t>
                      </a:r>
                      <a:endParaRPr lang="en-US" sz="1400" i="1" dirty="0"/>
                    </a:p>
                  </a:txBody>
                  <a:tcPr/>
                </a:tc>
              </a:tr>
              <a:tr h="307815">
                <a:tc>
                  <a:txBody>
                    <a:bodyPr/>
                    <a:lstStyle/>
                    <a:p>
                      <a:pPr algn="ctr"/>
                      <a:r>
                        <a:rPr lang="en-US" sz="1400" dirty="0" smtClean="0"/>
                        <a:t>Pilot installations</a:t>
                      </a:r>
                      <a:endParaRPr lang="en-US" sz="1400" dirty="0"/>
                    </a:p>
                  </a:txBody>
                  <a:tcPr/>
                </a:tc>
                <a:tc>
                  <a:txBody>
                    <a:bodyPr/>
                    <a:lstStyle/>
                    <a:p>
                      <a:pPr algn="ctr"/>
                      <a:r>
                        <a:rPr lang="en-US" sz="1400" dirty="0" smtClean="0"/>
                        <a:t>12</a:t>
                      </a:r>
                      <a:endParaRPr lang="en-US" sz="1400" dirty="0"/>
                    </a:p>
                  </a:txBody>
                  <a:tcPr/>
                </a:tc>
                <a:tc>
                  <a:txBody>
                    <a:bodyPr/>
                    <a:lstStyle/>
                    <a:p>
                      <a:pPr algn="ctr"/>
                      <a:r>
                        <a:rPr lang="en-US" sz="1400" dirty="0" smtClean="0"/>
                        <a:t>150.040</a:t>
                      </a:r>
                      <a:endParaRPr lang="en-US" sz="1400" dirty="0"/>
                    </a:p>
                  </a:txBody>
                  <a:tcPr/>
                </a:tc>
              </a:tr>
              <a:tr h="307815">
                <a:tc>
                  <a:txBody>
                    <a:bodyPr/>
                    <a:lstStyle/>
                    <a:p>
                      <a:pPr algn="ctr"/>
                      <a:r>
                        <a:rPr lang="en-US" sz="1400" dirty="0" smtClean="0"/>
                        <a:t>Cabinets</a:t>
                      </a:r>
                      <a:r>
                        <a:rPr lang="en-US" sz="1400" baseline="0" dirty="0" smtClean="0"/>
                        <a:t> and niches</a:t>
                      </a:r>
                      <a:endParaRPr lang="en-US" sz="1400" dirty="0"/>
                    </a:p>
                  </a:txBody>
                  <a:tcPr/>
                </a:tc>
                <a:tc>
                  <a:txBody>
                    <a:bodyPr/>
                    <a:lstStyle/>
                    <a:p>
                      <a:pPr algn="ctr"/>
                      <a:r>
                        <a:rPr lang="en-US" sz="1400" dirty="0" smtClean="0"/>
                        <a:t>18</a:t>
                      </a:r>
                      <a:endParaRPr lang="en-US" sz="1400" dirty="0"/>
                    </a:p>
                  </a:txBody>
                  <a:tcPr/>
                </a:tc>
                <a:tc>
                  <a:txBody>
                    <a:bodyPr/>
                    <a:lstStyle/>
                    <a:p>
                      <a:pPr algn="ctr"/>
                      <a:r>
                        <a:rPr lang="en-US" sz="1400" dirty="0" smtClean="0"/>
                        <a:t>2</a:t>
                      </a:r>
                      <a:endParaRPr lang="en-US" sz="1400" dirty="0"/>
                    </a:p>
                  </a:txBody>
                  <a:tcPr/>
                </a:tc>
              </a:tr>
              <a:tr h="307815">
                <a:tc>
                  <a:txBody>
                    <a:bodyPr/>
                    <a:lstStyle/>
                    <a:p>
                      <a:pPr algn="ctr"/>
                      <a:r>
                        <a:rPr lang="en-US" sz="1400" dirty="0" smtClean="0"/>
                        <a:t>Laboratory furniture</a:t>
                      </a:r>
                      <a:endParaRPr lang="en-US" sz="1400" dirty="0"/>
                    </a:p>
                  </a:txBody>
                  <a:tcPr/>
                </a:tc>
                <a:tc>
                  <a:txBody>
                    <a:bodyPr/>
                    <a:lstStyle/>
                    <a:p>
                      <a:pPr algn="ctr"/>
                      <a:r>
                        <a:rPr lang="en-US" sz="1400" dirty="0" smtClean="0"/>
                        <a:t>yes</a:t>
                      </a:r>
                      <a:endParaRPr lang="en-US" sz="1400" dirty="0"/>
                    </a:p>
                  </a:txBody>
                  <a:tcPr/>
                </a:tc>
                <a:tc>
                  <a:txBody>
                    <a:bodyPr/>
                    <a:lstStyle/>
                    <a:p>
                      <a:pPr algn="ctr"/>
                      <a:r>
                        <a:rPr lang="en-US" sz="1400" dirty="0" smtClean="0"/>
                        <a:t>yes</a:t>
                      </a:r>
                      <a:endParaRPr lang="en-US" sz="1400" dirty="0"/>
                    </a:p>
                  </a:txBody>
                  <a:tcPr/>
                </a:tc>
              </a:tr>
              <a:tr h="307815">
                <a:tc>
                  <a:txBody>
                    <a:bodyPr/>
                    <a:lstStyle/>
                    <a:p>
                      <a:pPr algn="ctr"/>
                      <a:r>
                        <a:rPr lang="en-US" sz="1400" b="0" i="0" dirty="0" smtClean="0"/>
                        <a:t>Maintenance</a:t>
                      </a:r>
                      <a:r>
                        <a:rPr lang="en-US" sz="1400" b="0" i="0" baseline="0" dirty="0" smtClean="0"/>
                        <a:t> and fire prevention</a:t>
                      </a:r>
                      <a:endParaRPr lang="en-US" sz="1400" b="0" i="0" dirty="0" smtClean="0"/>
                    </a:p>
                  </a:txBody>
                  <a:tcPr/>
                </a:tc>
                <a:tc>
                  <a:txBody>
                    <a:bodyPr/>
                    <a:lstStyle/>
                    <a:p>
                      <a:pPr algn="ctr"/>
                      <a:r>
                        <a:rPr lang="en-US" sz="1400" dirty="0" smtClean="0"/>
                        <a:t>yes</a:t>
                      </a:r>
                      <a:endParaRPr lang="en-US" sz="1400" dirty="0"/>
                    </a:p>
                  </a:txBody>
                  <a:tcPr/>
                </a:tc>
                <a:tc>
                  <a:txBody>
                    <a:bodyPr/>
                    <a:lstStyle/>
                    <a:p>
                      <a:pPr algn="ctr"/>
                      <a:r>
                        <a:rPr lang="en-US" sz="1400" dirty="0" smtClean="0"/>
                        <a:t>-</a:t>
                      </a:r>
                      <a:endParaRPr lang="en-US" sz="1400" dirty="0"/>
                    </a:p>
                  </a:txBody>
                  <a:tcPr/>
                </a:tc>
              </a:tr>
              <a:tr h="307815">
                <a:tc>
                  <a:txBody>
                    <a:bodyPr/>
                    <a:lstStyle/>
                    <a:p>
                      <a:pPr algn="ctr"/>
                      <a:r>
                        <a:rPr lang="en-US" sz="1400" b="1" i="1" dirty="0" smtClean="0"/>
                        <a:t>IT and computers</a:t>
                      </a:r>
                    </a:p>
                  </a:txBody>
                  <a:tcPr/>
                </a:tc>
                <a:tc>
                  <a:txBody>
                    <a:bodyPr/>
                    <a:lstStyle/>
                    <a:p>
                      <a:pPr algn="ctr"/>
                      <a:r>
                        <a:rPr lang="en-US" sz="1400" b="1" i="1" dirty="0" smtClean="0"/>
                        <a:t>31</a:t>
                      </a:r>
                      <a:endParaRPr lang="en-US" sz="1400" b="1" i="1" dirty="0"/>
                    </a:p>
                  </a:txBody>
                  <a:tcPr/>
                </a:tc>
                <a:tc>
                  <a:txBody>
                    <a:bodyPr/>
                    <a:lstStyle/>
                    <a:p>
                      <a:pPr algn="ctr"/>
                      <a:r>
                        <a:rPr lang="en-US" sz="1400" b="1" i="1" dirty="0" smtClean="0"/>
                        <a:t>69.815</a:t>
                      </a:r>
                      <a:endParaRPr lang="en-US" sz="1400" b="1" i="1" dirty="0"/>
                    </a:p>
                  </a:txBody>
                  <a:tcPr/>
                </a:tc>
              </a:tr>
              <a:tr h="307815">
                <a:tc>
                  <a:txBody>
                    <a:bodyPr/>
                    <a:lstStyle/>
                    <a:p>
                      <a:pPr algn="ctr"/>
                      <a:r>
                        <a:rPr lang="en-US" sz="1400" dirty="0" smtClean="0"/>
                        <a:t>For research and development</a:t>
                      </a:r>
                      <a:endParaRPr lang="en-US" sz="1400" dirty="0"/>
                    </a:p>
                  </a:txBody>
                  <a:tcPr/>
                </a:tc>
                <a:tc>
                  <a:txBody>
                    <a:bodyPr/>
                    <a:lstStyle/>
                    <a:p>
                      <a:pPr algn="ctr"/>
                      <a:r>
                        <a:rPr lang="en-US" sz="1400" dirty="0" smtClean="0"/>
                        <a:t>29</a:t>
                      </a:r>
                      <a:endParaRPr lang="en-US" sz="1400" dirty="0"/>
                    </a:p>
                  </a:txBody>
                  <a:tcPr/>
                </a:tc>
                <a:tc>
                  <a:txBody>
                    <a:bodyPr/>
                    <a:lstStyle/>
                    <a:p>
                      <a:pPr algn="ctr"/>
                      <a:r>
                        <a:rPr lang="en-US" sz="1400" dirty="0" smtClean="0"/>
                        <a:t>5</a:t>
                      </a:r>
                      <a:endParaRPr lang="en-US" sz="1400" dirty="0"/>
                    </a:p>
                  </a:txBody>
                  <a:tcPr/>
                </a:tc>
              </a:tr>
              <a:tr h="307815">
                <a:tc>
                  <a:txBody>
                    <a:bodyPr/>
                    <a:lstStyle/>
                    <a:p>
                      <a:pPr algn="ctr"/>
                      <a:r>
                        <a:rPr lang="en-US" sz="1400" dirty="0" smtClean="0"/>
                        <a:t>For increase of administrative capacity</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a:t>
                      </a:r>
                      <a:endParaRPr lang="en-US" sz="1400" dirty="0"/>
                    </a:p>
                  </a:txBody>
                  <a:tcPr/>
                </a:tc>
              </a:tr>
              <a:tr h="307815">
                <a:tc>
                  <a:txBody>
                    <a:bodyPr/>
                    <a:lstStyle/>
                    <a:p>
                      <a:pPr algn="ctr"/>
                      <a:r>
                        <a:rPr lang="en-US" sz="1400" b="1" i="1" dirty="0" smtClean="0"/>
                        <a:t>Software</a:t>
                      </a:r>
                      <a:endParaRPr lang="en-US" sz="1400" b="1" i="1" dirty="0"/>
                    </a:p>
                  </a:txBody>
                  <a:tcPr/>
                </a:tc>
                <a:tc>
                  <a:txBody>
                    <a:bodyPr/>
                    <a:lstStyle/>
                    <a:p>
                      <a:pPr algn="ctr"/>
                      <a:r>
                        <a:rPr lang="en-US" sz="1400" b="1" i="1" dirty="0" smtClean="0"/>
                        <a:t>23</a:t>
                      </a:r>
                      <a:endParaRPr lang="en-US" sz="1400" b="1" i="1" dirty="0"/>
                    </a:p>
                  </a:txBody>
                  <a:tcPr/>
                </a:tc>
                <a:tc>
                  <a:txBody>
                    <a:bodyPr/>
                    <a:lstStyle/>
                    <a:p>
                      <a:pPr algn="ctr"/>
                      <a:r>
                        <a:rPr lang="en-US" sz="1400" b="1" i="1" dirty="0" smtClean="0"/>
                        <a:t>2</a:t>
                      </a:r>
                      <a:endParaRPr lang="en-US" sz="1400" b="1" i="1" dirty="0"/>
                    </a:p>
                  </a:txBody>
                  <a:tcPr/>
                </a:tc>
              </a:tr>
              <a:tr h="307815">
                <a:tc>
                  <a:txBody>
                    <a:bodyPr/>
                    <a:lstStyle/>
                    <a:p>
                      <a:pPr algn="ctr"/>
                      <a:r>
                        <a:rPr lang="en-US" sz="1400" dirty="0" smtClean="0"/>
                        <a:t>For research and development</a:t>
                      </a:r>
                      <a:endParaRPr lang="en-US" sz="1400" dirty="0"/>
                    </a:p>
                  </a:txBody>
                  <a:tcPr/>
                </a:tc>
                <a:tc>
                  <a:txBody>
                    <a:bodyPr/>
                    <a:lstStyle/>
                    <a:p>
                      <a:pPr algn="ctr"/>
                      <a:r>
                        <a:rPr lang="en-US" sz="1400" dirty="0" smtClean="0"/>
                        <a:t>20</a:t>
                      </a:r>
                      <a:endParaRPr lang="en-US" sz="1400" dirty="0"/>
                    </a:p>
                  </a:txBody>
                  <a:tcPr/>
                </a:tc>
                <a:tc>
                  <a:txBody>
                    <a:bodyPr/>
                    <a:lstStyle/>
                    <a:p>
                      <a:pPr algn="ctr"/>
                      <a:r>
                        <a:rPr lang="en-US" sz="1400" dirty="0" smtClean="0"/>
                        <a:t>2</a:t>
                      </a:r>
                      <a:endParaRPr lang="en-US" sz="1400" dirty="0"/>
                    </a:p>
                  </a:txBody>
                  <a:tcPr/>
                </a:tc>
              </a:tr>
              <a:tr h="307815">
                <a:tc>
                  <a:txBody>
                    <a:bodyPr/>
                    <a:lstStyle/>
                    <a:p>
                      <a:pPr algn="ctr"/>
                      <a:r>
                        <a:rPr lang="en-US" sz="1400" dirty="0" smtClean="0"/>
                        <a:t>For increase of administrative capacity</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a:t>
                      </a:r>
                      <a:endParaRPr lang="en-US" sz="1400" dirty="0"/>
                    </a:p>
                  </a:txBody>
                  <a:tcPr/>
                </a:tc>
              </a:tr>
            </a:tbl>
          </a:graphicData>
        </a:graphic>
      </p:graphicFrame>
      <p:sp>
        <p:nvSpPr>
          <p:cNvPr id="5" name="Title 1"/>
          <p:cNvSpPr>
            <a:spLocks noGrp="1"/>
          </p:cNvSpPr>
          <p:nvPr>
            <p:ph type="title"/>
          </p:nvPr>
        </p:nvSpPr>
        <p:spPr>
          <a:xfrm>
            <a:off x="304800" y="0"/>
            <a:ext cx="8153400" cy="838200"/>
          </a:xfrm>
        </p:spPr>
        <p:txBody>
          <a:bodyPr>
            <a:normAutofit fontScale="90000"/>
          </a:bodyPr>
          <a:lstStyle/>
          <a:p>
            <a:pPr algn="ctr" fontAlgn="auto">
              <a:spcAft>
                <a:spcPts val="0"/>
              </a:spcAft>
              <a:defRPr/>
            </a:pPr>
            <a:r>
              <a:rPr lang="en-US" b="1" dirty="0" smtClean="0">
                <a:solidFill>
                  <a:srgbClr val="290BDF"/>
                </a:solidFill>
              </a:rPr>
              <a:t>Equipment / software procured within </a:t>
            </a:r>
            <a:br>
              <a:rPr lang="en-US" b="1" dirty="0" smtClean="0">
                <a:solidFill>
                  <a:srgbClr val="290BDF"/>
                </a:solidFill>
              </a:rPr>
            </a:br>
            <a:r>
              <a:rPr lang="en-US" b="1" dirty="0" smtClean="0">
                <a:solidFill>
                  <a:srgbClr val="290BDF"/>
                </a:solidFill>
              </a:rPr>
              <a:t>sop </a:t>
            </a:r>
            <a:r>
              <a:rPr lang="en-US" b="1" dirty="0" err="1" smtClean="0">
                <a:solidFill>
                  <a:srgbClr val="290BDF"/>
                </a:solidFill>
              </a:rPr>
              <a:t>iec</a:t>
            </a:r>
            <a:r>
              <a:rPr lang="en-US" b="1" dirty="0" smtClean="0">
                <a:solidFill>
                  <a:srgbClr val="290BDF"/>
                </a:solidFill>
              </a:rPr>
              <a:t> projects </a:t>
            </a:r>
            <a:endParaRPr lang="en-US" b="1" dirty="0">
              <a:solidFill>
                <a:srgbClr val="290BDF"/>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8305800" cy="5562600"/>
          </a:xfrm>
        </p:spPr>
        <p:txBody>
          <a:bodyPr/>
          <a:lstStyle/>
          <a:p>
            <a:pPr marL="274320" indent="-274320" algn="just" fontAlgn="auto">
              <a:spcAft>
                <a:spcPts val="0"/>
              </a:spcAft>
              <a:buFont typeface="Wingdings"/>
              <a:buChar char=""/>
              <a:defRPr/>
            </a:pPr>
            <a:r>
              <a:rPr lang="en-US" sz="1800" b="1" dirty="0" smtClean="0"/>
              <a:t>Development of new research directions</a:t>
            </a:r>
            <a:r>
              <a:rPr lang="en-US" sz="1800" dirty="0" smtClean="0"/>
              <a:t>: </a:t>
            </a:r>
            <a:r>
              <a:rPr lang="en-US" sz="1800" b="1" dirty="0" smtClean="0"/>
              <a:t>15</a:t>
            </a:r>
            <a:r>
              <a:rPr lang="en-US" sz="1800" dirty="0" smtClean="0"/>
              <a:t> on consecrated institute’s research domains (environmental pollution control, assessment, prevention, reduction and abatement) </a:t>
            </a:r>
            <a:r>
              <a:rPr lang="en-US" sz="1800" b="1" dirty="0" smtClean="0"/>
              <a:t>and 10 </a:t>
            </a:r>
            <a:r>
              <a:rPr lang="en-US" sz="1800" dirty="0" smtClean="0"/>
              <a:t>according to the new international and national ecological research directions (molecular biology, genetics, electronic microscopy, </a:t>
            </a:r>
            <a:r>
              <a:rPr lang="en-US" sz="1800" dirty="0" err="1" smtClean="0"/>
              <a:t>ecotoxicology</a:t>
            </a:r>
            <a:r>
              <a:rPr lang="en-US" sz="1800" dirty="0" smtClean="0"/>
              <a:t>, indoor air quality evaluation combined with the smell detection by dynamic </a:t>
            </a:r>
            <a:r>
              <a:rPr lang="en-US" sz="1800" dirty="0" err="1" smtClean="0"/>
              <a:t>olfactometry</a:t>
            </a:r>
            <a:r>
              <a:rPr lang="en-US" sz="1800" dirty="0" smtClean="0"/>
              <a:t> as well as sludge and industrial waste characterization);</a:t>
            </a:r>
          </a:p>
          <a:p>
            <a:pPr marL="274320" indent="-274320" algn="just" fontAlgn="auto">
              <a:spcAft>
                <a:spcPts val="0"/>
              </a:spcAft>
              <a:buFont typeface="Wingdings"/>
              <a:buChar char=""/>
              <a:defRPr/>
            </a:pPr>
            <a:r>
              <a:rPr lang="en-US" sz="1800" b="1" dirty="0" smtClean="0"/>
              <a:t>Enhancing the research capacity</a:t>
            </a:r>
            <a:r>
              <a:rPr lang="en-US" sz="1800" dirty="0" smtClean="0"/>
              <a:t>, consolidation of institute’s position, development of national and international partnerships                                         (</a:t>
            </a:r>
            <a:r>
              <a:rPr lang="en-US" sz="1800" b="1" dirty="0" smtClean="0"/>
              <a:t>13 international projects and 10  R&amp;D collaborations with other research centers</a:t>
            </a:r>
            <a:r>
              <a:rPr lang="en-US" sz="1800" dirty="0" smtClean="0"/>
              <a:t>)</a:t>
            </a:r>
          </a:p>
          <a:p>
            <a:pPr marL="274320" indent="-274320" algn="just" fontAlgn="auto">
              <a:spcAft>
                <a:spcPts val="0"/>
              </a:spcAft>
              <a:buFont typeface="Wingdings"/>
              <a:buChar char=""/>
              <a:defRPr/>
            </a:pPr>
            <a:r>
              <a:rPr lang="en-US" sz="1800" b="1" dirty="0" smtClean="0"/>
              <a:t>Development of collaborations with technological networks</a:t>
            </a:r>
            <a:r>
              <a:rPr lang="en-US" sz="1800" dirty="0" smtClean="0"/>
              <a:t>, stimulation of innovation through transfer of research results to economic environment/market</a:t>
            </a:r>
          </a:p>
          <a:p>
            <a:pPr marL="274320" indent="-274320" algn="just" fontAlgn="auto">
              <a:spcAft>
                <a:spcPts val="0"/>
              </a:spcAft>
              <a:buFont typeface="Wingdings"/>
              <a:buChar char=""/>
              <a:defRPr/>
            </a:pPr>
            <a:r>
              <a:rPr lang="en-US" sz="1800" b="1" dirty="0" smtClean="0"/>
              <a:t>Diversification of personnel’s qualifications</a:t>
            </a:r>
            <a:r>
              <a:rPr lang="en-US" sz="1800" dirty="0" smtClean="0"/>
              <a:t>, career development of the research personnel , recruitment/employing of young researchers                   (16 new jobs) </a:t>
            </a:r>
          </a:p>
          <a:p>
            <a:pPr marL="274320" indent="-274320" algn="just" fontAlgn="auto">
              <a:spcAft>
                <a:spcPts val="0"/>
              </a:spcAft>
              <a:buFont typeface="Wingdings"/>
              <a:buChar char=""/>
              <a:defRPr/>
            </a:pPr>
            <a:r>
              <a:rPr lang="en-US" sz="1800" b="1" dirty="0" smtClean="0"/>
              <a:t>Institutional development</a:t>
            </a:r>
            <a:r>
              <a:rPr lang="en-US" sz="1800" dirty="0" smtClean="0"/>
              <a:t>, increase of management effectiveness</a:t>
            </a:r>
          </a:p>
          <a:p>
            <a:pPr lvl="0"/>
            <a:endParaRPr lang="en-US" sz="1200" dirty="0" smtClean="0"/>
          </a:p>
          <a:p>
            <a:endParaRPr lang="en-US" sz="1200" dirty="0" smtClean="0"/>
          </a:p>
          <a:p>
            <a:endParaRPr lang="en-US" dirty="0"/>
          </a:p>
        </p:txBody>
      </p:sp>
      <p:sp>
        <p:nvSpPr>
          <p:cNvPr id="4" name="Slide Number Placeholder 3"/>
          <p:cNvSpPr>
            <a:spLocks noGrp="1"/>
          </p:cNvSpPr>
          <p:nvPr>
            <p:ph type="sldNum" sz="quarter" idx="11"/>
          </p:nvPr>
        </p:nvSpPr>
        <p:spPr/>
        <p:txBody>
          <a:bodyPr/>
          <a:lstStyle/>
          <a:p>
            <a:pPr>
              <a:defRPr/>
            </a:pPr>
            <a:fld id="{B6DCE91D-4D8E-472F-857E-334CE704811F}" type="slidenum">
              <a:rPr lang="en-US" smtClean="0"/>
              <a:pPr>
                <a:defRPr/>
              </a:pPr>
              <a:t>17</a:t>
            </a:fld>
            <a:endParaRPr lang="en-US" dirty="0"/>
          </a:p>
        </p:txBody>
      </p:sp>
      <p:sp>
        <p:nvSpPr>
          <p:cNvPr id="5" name="Title 1"/>
          <p:cNvSpPr>
            <a:spLocks noGrp="1"/>
          </p:cNvSpPr>
          <p:nvPr>
            <p:ph type="title"/>
          </p:nvPr>
        </p:nvSpPr>
        <p:spPr>
          <a:xfrm>
            <a:off x="533400" y="152400"/>
            <a:ext cx="7467600" cy="457200"/>
          </a:xfrm>
        </p:spPr>
        <p:txBody>
          <a:bodyPr>
            <a:normAutofit fontScale="90000"/>
          </a:bodyPr>
          <a:lstStyle/>
          <a:p>
            <a:pPr algn="ctr" fontAlgn="auto">
              <a:spcAft>
                <a:spcPts val="0"/>
              </a:spcAft>
              <a:defRPr/>
            </a:pPr>
            <a:r>
              <a:rPr lang="en-US" b="1" dirty="0" smtClean="0">
                <a:solidFill>
                  <a:srgbClr val="2209B7"/>
                </a:solidFill>
              </a:rPr>
              <a:t>Specific objectives</a:t>
            </a:r>
            <a:endParaRPr lang="en-US" b="1" dirty="0">
              <a:solidFill>
                <a:srgbClr val="2209B7"/>
              </a:solidFill>
            </a:endParaRPr>
          </a:p>
        </p:txBody>
      </p:sp>
      <p:pic>
        <p:nvPicPr>
          <p:cNvPr id="6" name="Picture 2"/>
          <p:cNvPicPr>
            <a:picLocks noChangeAspect="1"/>
          </p:cNvPicPr>
          <p:nvPr/>
        </p:nvPicPr>
        <p:blipFill>
          <a:blip r:embed="rId2" cstate="print"/>
          <a:srcRect/>
          <a:stretch>
            <a:fillRect/>
          </a:stretch>
        </p:blipFill>
        <p:spPr bwMode="auto">
          <a:xfrm>
            <a:off x="7315200" y="6245889"/>
            <a:ext cx="1828800" cy="612111"/>
          </a:xfrm>
          <a:prstGeom prst="rect">
            <a:avLst/>
          </a:prstGeom>
          <a:solidFill>
            <a:schemeClr val="accent1">
              <a:alpha val="92155"/>
            </a:schemeClr>
          </a:solid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563562"/>
          </a:xfrm>
        </p:spPr>
        <p:txBody>
          <a:bodyPr/>
          <a:lstStyle/>
          <a:p>
            <a:pPr algn="ctr" fontAlgn="auto">
              <a:spcAft>
                <a:spcPts val="0"/>
              </a:spcAft>
              <a:defRPr/>
            </a:pPr>
            <a:r>
              <a:rPr lang="en-US" b="1" dirty="0" smtClean="0">
                <a:solidFill>
                  <a:srgbClr val="290BDF"/>
                </a:solidFill>
              </a:rPr>
              <a:t>New research directions - </a:t>
            </a:r>
            <a:r>
              <a:rPr lang="en-US" b="1" dirty="0" err="1" smtClean="0">
                <a:solidFill>
                  <a:srgbClr val="290BDF"/>
                </a:solidFill>
              </a:rPr>
              <a:t>infraeco</a:t>
            </a:r>
            <a:endParaRPr lang="en-US" b="1" dirty="0">
              <a:solidFill>
                <a:srgbClr val="290BDF"/>
              </a:solidFill>
            </a:endParaRPr>
          </a:p>
        </p:txBody>
      </p:sp>
      <p:sp>
        <p:nvSpPr>
          <p:cNvPr id="22530" name="Content Placeholder 2"/>
          <p:cNvSpPr>
            <a:spLocks noGrp="1"/>
          </p:cNvSpPr>
          <p:nvPr>
            <p:ph sz="quarter" idx="1"/>
          </p:nvPr>
        </p:nvSpPr>
        <p:spPr>
          <a:xfrm>
            <a:off x="457200" y="914400"/>
            <a:ext cx="8382000" cy="5791200"/>
          </a:xfrm>
        </p:spPr>
        <p:txBody>
          <a:bodyPr/>
          <a:lstStyle/>
          <a:p>
            <a:pPr marL="457200" indent="-457200"/>
            <a:r>
              <a:rPr lang="en-US" sz="1400" b="1" dirty="0" smtClean="0"/>
              <a:t>Environmental Pollution Control</a:t>
            </a:r>
          </a:p>
          <a:p>
            <a:pPr marL="822325" lvl="1" indent="-457200">
              <a:buFont typeface="Century Schoolbook" pitchFamily="18" charset="0"/>
              <a:buAutoNum type="arabicPeriod"/>
            </a:pPr>
            <a:r>
              <a:rPr lang="en-US" sz="1200" dirty="0" smtClean="0"/>
              <a:t>Development of new / optimized techniques for hazardous substances pollution (water, air, soil)</a:t>
            </a:r>
          </a:p>
          <a:p>
            <a:pPr marL="822325" lvl="1" indent="-457200">
              <a:buFont typeface="Century Schoolbook" pitchFamily="18" charset="0"/>
              <a:buAutoNum type="arabicPeriod"/>
            </a:pPr>
            <a:r>
              <a:rPr lang="en-US" sz="1200" dirty="0" smtClean="0"/>
              <a:t>Development of new </a:t>
            </a:r>
            <a:r>
              <a:rPr lang="en-US" sz="1200" dirty="0" err="1" smtClean="0"/>
              <a:t>ecotoxicological</a:t>
            </a:r>
            <a:r>
              <a:rPr lang="en-US" sz="1200" dirty="0" smtClean="0"/>
              <a:t> methods / tests for toxicity assessment of hazardous substances upon soil microorganisms</a:t>
            </a:r>
          </a:p>
          <a:p>
            <a:pPr marL="822325" lvl="1" indent="-457200">
              <a:buFont typeface="Century Schoolbook" pitchFamily="18" charset="0"/>
              <a:buAutoNum type="arabicPeriod"/>
            </a:pPr>
            <a:r>
              <a:rPr lang="en-US" sz="1200" dirty="0" smtClean="0"/>
              <a:t>Elaboration of testing assessment strategies of risks generated by hazardous substances (support for REACH)</a:t>
            </a:r>
          </a:p>
          <a:p>
            <a:pPr marL="822325" lvl="1" indent="-457200">
              <a:buFont typeface="Century Schoolbook" pitchFamily="18" charset="0"/>
              <a:buAutoNum type="arabicPeriod"/>
            </a:pPr>
            <a:r>
              <a:rPr lang="en-US" sz="1200" dirty="0" smtClean="0"/>
              <a:t>Development of methods / techniques for bacteriological control and characterization of water, soil, air, sediments</a:t>
            </a:r>
          </a:p>
          <a:p>
            <a:pPr marL="822325" lvl="1" indent="-457200">
              <a:buFont typeface="Century Schoolbook" pitchFamily="18" charset="0"/>
              <a:buAutoNum type="arabicPeriod"/>
            </a:pPr>
            <a:r>
              <a:rPr lang="en-US" sz="1200" dirty="0" smtClean="0"/>
              <a:t>Modern methodologies for waste characterization / classification</a:t>
            </a:r>
          </a:p>
          <a:p>
            <a:pPr marL="822325" lvl="1" indent="-457200">
              <a:buFont typeface="Century Schoolbook" pitchFamily="18" charset="0"/>
              <a:buAutoNum type="arabicPeriod"/>
            </a:pPr>
            <a:r>
              <a:rPr lang="en-US" sz="1200" dirty="0" smtClean="0"/>
              <a:t>Monitoring / assessment of greenhouse gases in the context of global climate change</a:t>
            </a:r>
          </a:p>
          <a:p>
            <a:pPr marL="822325" lvl="1" indent="-457200">
              <a:buFont typeface="Century Schoolbook" pitchFamily="18" charset="0"/>
              <a:buAutoNum type="arabicPeriod"/>
            </a:pPr>
            <a:r>
              <a:rPr lang="en-US" sz="1200" dirty="0" smtClean="0"/>
              <a:t>Development of an complex system for identification of petroleum products sources – specific methodology for judicial analysis</a:t>
            </a:r>
          </a:p>
          <a:p>
            <a:pPr marL="822325" lvl="1" indent="-457200">
              <a:buFont typeface="Century Schoolbook" pitchFamily="18" charset="0"/>
              <a:buAutoNum type="arabicPeriod"/>
            </a:pPr>
            <a:r>
              <a:rPr lang="en-US" sz="1200" dirty="0" smtClean="0"/>
              <a:t>Elaboration of integrated methodologies / models on assessment of surface water sources pollution status due to the effects of anthropic sources and climatic change</a:t>
            </a:r>
          </a:p>
          <a:p>
            <a:pPr marL="457200" indent="-457200"/>
            <a:r>
              <a:rPr lang="en-US" sz="1400" b="1" dirty="0" smtClean="0"/>
              <a:t>Environmental Pollution Assessment and Monitoring</a:t>
            </a:r>
          </a:p>
          <a:p>
            <a:pPr marL="822325" lvl="1" indent="-457200">
              <a:buFont typeface="Century Schoolbook" pitchFamily="18" charset="0"/>
              <a:buAutoNum type="arabicPeriod" startAt="9"/>
            </a:pPr>
            <a:r>
              <a:rPr lang="en-US" sz="1100" dirty="0" smtClean="0"/>
              <a:t>Impact assessment techniques / methodologies / plans for industrial activities</a:t>
            </a:r>
          </a:p>
          <a:p>
            <a:pPr marL="822325" lvl="1" indent="-457200">
              <a:buFont typeface="Century Schoolbook" pitchFamily="18" charset="0"/>
              <a:buAutoNum type="arabicPeriod" startAt="9"/>
            </a:pPr>
            <a:r>
              <a:rPr lang="en-US" sz="1100" dirty="0" smtClean="0"/>
              <a:t>Evaluation of some ecological risks techniques / methodologies / plans for industrial activities</a:t>
            </a:r>
          </a:p>
          <a:p>
            <a:pPr marL="457200" indent="-457200"/>
            <a:r>
              <a:rPr lang="en-US" sz="1400" b="1" dirty="0" smtClean="0"/>
              <a:t>Environmental Technologies</a:t>
            </a:r>
          </a:p>
          <a:p>
            <a:pPr marL="822325" lvl="1" indent="-457200">
              <a:buFont typeface="Century Schoolbook" pitchFamily="18" charset="0"/>
              <a:buAutoNum type="arabicPeriod" startAt="11"/>
            </a:pPr>
            <a:r>
              <a:rPr lang="en-US" sz="1100" dirty="0" smtClean="0"/>
              <a:t>Development / promotion of innovative technologies / biotechnologies for </a:t>
            </a:r>
            <a:r>
              <a:rPr lang="en-US" sz="1100" dirty="0" err="1" smtClean="0"/>
              <a:t>xenobiotics</a:t>
            </a:r>
            <a:r>
              <a:rPr lang="en-US" sz="1100" dirty="0" smtClean="0"/>
              <a:t>, nutrients removal, soil remediation, sludge / waste treatment processes</a:t>
            </a:r>
          </a:p>
          <a:p>
            <a:pPr marL="822325" lvl="1" indent="-457200">
              <a:buFont typeface="Century Schoolbook" pitchFamily="18" charset="0"/>
              <a:buAutoNum type="arabicPeriod" startAt="11"/>
            </a:pPr>
            <a:r>
              <a:rPr lang="en-US" sz="1100" dirty="0" smtClean="0"/>
              <a:t>Development of solar environmental technologies</a:t>
            </a:r>
          </a:p>
          <a:p>
            <a:pPr marL="822325" lvl="1" indent="-457200">
              <a:buFont typeface="Century Schoolbook" pitchFamily="18" charset="0"/>
              <a:buAutoNum type="arabicPeriod" startAt="11"/>
            </a:pPr>
            <a:r>
              <a:rPr lang="en-US" sz="1100" dirty="0" smtClean="0"/>
              <a:t>Industrial symbiosis</a:t>
            </a:r>
          </a:p>
          <a:p>
            <a:pPr marL="822325" lvl="1" indent="-457200">
              <a:buFont typeface="Century Schoolbook" pitchFamily="18" charset="0"/>
              <a:buAutoNum type="arabicPeriod" startAt="11"/>
            </a:pPr>
            <a:r>
              <a:rPr lang="en-US" sz="1100" dirty="0" smtClean="0"/>
              <a:t>Development of alternative / passive technologies for mine water treatment</a:t>
            </a:r>
          </a:p>
          <a:p>
            <a:pPr marL="457200" indent="-457200"/>
            <a:r>
              <a:rPr lang="en-US" sz="1400" b="1" dirty="0" smtClean="0"/>
              <a:t>Environmental Management Systems</a:t>
            </a:r>
          </a:p>
          <a:p>
            <a:pPr marL="822325" lvl="1" indent="-457200">
              <a:buFont typeface="Century Schoolbook" pitchFamily="18" charset="0"/>
              <a:buAutoNum type="arabicPeriod" startAt="15"/>
            </a:pPr>
            <a:r>
              <a:rPr lang="en-US" sz="1100" dirty="0" smtClean="0"/>
              <a:t>Elaboration of methodologies for EMAS II and  OHSAS, HACCP implementation</a:t>
            </a:r>
          </a:p>
        </p:txBody>
      </p:sp>
      <p:sp>
        <p:nvSpPr>
          <p:cNvPr id="22531" name="Slide Number Placeholder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BE4EEBA-ED5F-4251-8ACF-F458071F0773}" type="slidenum">
              <a:rPr lang="en-US">
                <a:cs typeface="Arial" charset="0"/>
              </a:rPr>
              <a:pPr fontAlgn="base">
                <a:spcBef>
                  <a:spcPct val="0"/>
                </a:spcBef>
                <a:spcAft>
                  <a:spcPct val="0"/>
                </a:spcAft>
              </a:pPr>
              <a:t>18</a:t>
            </a:fld>
            <a:endParaRPr lang="en-US">
              <a:cs typeface="Arial" charset="0"/>
            </a:endParaRPr>
          </a:p>
        </p:txBody>
      </p:sp>
      <p:pic>
        <p:nvPicPr>
          <p:cNvPr id="5" name="Picture 2"/>
          <p:cNvPicPr>
            <a:picLocks noChangeAspect="1"/>
          </p:cNvPicPr>
          <p:nvPr/>
        </p:nvPicPr>
        <p:blipFill>
          <a:blip r:embed="rId2" cstate="print"/>
          <a:srcRect/>
          <a:stretch>
            <a:fillRect/>
          </a:stretch>
        </p:blipFill>
        <p:spPr bwMode="auto">
          <a:xfrm>
            <a:off x="7315200" y="5948694"/>
            <a:ext cx="1828800" cy="612111"/>
          </a:xfrm>
          <a:prstGeom prst="rect">
            <a:avLst/>
          </a:prstGeom>
          <a:solidFill>
            <a:schemeClr val="accent1">
              <a:alpha val="92155"/>
            </a:schemeClr>
          </a:solid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487362"/>
          </a:xfrm>
        </p:spPr>
        <p:txBody>
          <a:bodyPr>
            <a:noAutofit/>
          </a:bodyPr>
          <a:lstStyle/>
          <a:p>
            <a:pPr algn="ctr"/>
            <a:r>
              <a:rPr lang="en-US" b="1" dirty="0">
                <a:solidFill>
                  <a:srgbClr val="290BDF"/>
                </a:solidFill>
              </a:rPr>
              <a:t>New research directions - </a:t>
            </a:r>
            <a:r>
              <a:rPr lang="en-US" b="1" dirty="0" err="1" smtClean="0">
                <a:solidFill>
                  <a:srgbClr val="290BDF"/>
                </a:solidFill>
              </a:rPr>
              <a:t>medind</a:t>
            </a:r>
            <a:endParaRPr lang="en-GB" dirty="0"/>
          </a:p>
        </p:txBody>
      </p:sp>
      <p:sp>
        <p:nvSpPr>
          <p:cNvPr id="3" name="Content Placeholder 2"/>
          <p:cNvSpPr>
            <a:spLocks noGrp="1"/>
          </p:cNvSpPr>
          <p:nvPr>
            <p:ph sz="quarter" idx="1"/>
          </p:nvPr>
        </p:nvSpPr>
        <p:spPr>
          <a:xfrm>
            <a:off x="457200" y="838200"/>
            <a:ext cx="8458200" cy="5635752"/>
          </a:xfrm>
        </p:spPr>
        <p:txBody>
          <a:bodyPr/>
          <a:lstStyle/>
          <a:p>
            <a:pPr marL="342900" indent="-342900" algn="just">
              <a:buFont typeface="+mj-lt"/>
              <a:buAutoNum type="arabicPeriod"/>
            </a:pPr>
            <a:r>
              <a:rPr lang="en-GB" sz="1400" dirty="0"/>
              <a:t>Development of techniques / methodologies for rapid identification / quantification and evaluation of useful microorganisms </a:t>
            </a:r>
            <a:endParaRPr lang="en-GB" sz="1400" dirty="0" smtClean="0"/>
          </a:p>
          <a:p>
            <a:pPr marL="342900" indent="-342900" algn="just">
              <a:buFont typeface="+mj-lt"/>
              <a:buAutoNum type="arabicPeriod"/>
            </a:pPr>
            <a:r>
              <a:rPr lang="en-GB" sz="1400" dirty="0"/>
              <a:t>M</a:t>
            </a:r>
            <a:r>
              <a:rPr lang="en-GB" sz="1400" dirty="0" smtClean="0"/>
              <a:t>olecular </a:t>
            </a:r>
            <a:r>
              <a:rPr lang="en-GB" sz="1400" dirty="0"/>
              <a:t>and enzymatic </a:t>
            </a:r>
            <a:r>
              <a:rPr lang="en-GB" sz="1400" dirty="0" smtClean="0"/>
              <a:t>techniques </a:t>
            </a:r>
            <a:r>
              <a:rPr lang="en-GB" sz="1400" dirty="0"/>
              <a:t>to provide advanced process control </a:t>
            </a:r>
            <a:r>
              <a:rPr lang="en-GB" sz="1400" dirty="0" smtClean="0"/>
              <a:t>and monitoring of biological </a:t>
            </a:r>
            <a:r>
              <a:rPr lang="en-GB" sz="1400" dirty="0"/>
              <a:t>diversity and dynamics of microbial </a:t>
            </a:r>
            <a:r>
              <a:rPr lang="en-GB" sz="1400" dirty="0" smtClean="0"/>
              <a:t>activated sludge</a:t>
            </a:r>
          </a:p>
          <a:p>
            <a:pPr marL="342900" indent="-342900" algn="just">
              <a:buFont typeface="+mj-lt"/>
              <a:buAutoNum type="arabicPeriod"/>
            </a:pPr>
            <a:r>
              <a:rPr lang="en-GB" sz="1400" dirty="0"/>
              <a:t>A</a:t>
            </a:r>
            <a:r>
              <a:rPr lang="en-GB" sz="1400" dirty="0" smtClean="0"/>
              <a:t>dvanced </a:t>
            </a:r>
            <a:r>
              <a:rPr lang="en-GB" sz="1400" dirty="0"/>
              <a:t>electron microscopy techniques </a:t>
            </a:r>
            <a:r>
              <a:rPr lang="en-GB" sz="1400" dirty="0" smtClean="0"/>
              <a:t>to ensure </a:t>
            </a:r>
            <a:r>
              <a:rPr lang="en-GB" sz="1400" dirty="0"/>
              <a:t>monitoring of physical-chemical and biological </a:t>
            </a:r>
            <a:r>
              <a:rPr lang="en-GB" sz="1400" dirty="0" smtClean="0"/>
              <a:t>treatment processes </a:t>
            </a:r>
          </a:p>
          <a:p>
            <a:pPr marL="342900" indent="-342900" algn="just">
              <a:buFont typeface="+mj-lt"/>
              <a:buAutoNum type="arabicPeriod"/>
            </a:pPr>
            <a:r>
              <a:rPr lang="en-GB" sz="1400" dirty="0"/>
              <a:t>D</a:t>
            </a:r>
            <a:r>
              <a:rPr lang="en-GB" sz="1400" dirty="0" smtClean="0"/>
              <a:t>evelopment </a:t>
            </a:r>
            <a:r>
              <a:rPr lang="en-GB" sz="1400" dirty="0"/>
              <a:t>of methods and methodologies for assessing indoor air quality of the occupational non-industrial and </a:t>
            </a:r>
            <a:r>
              <a:rPr lang="en-GB" sz="1400" dirty="0" smtClean="0"/>
              <a:t>residential environment</a:t>
            </a:r>
          </a:p>
          <a:p>
            <a:pPr marL="342900" indent="-342900" algn="just">
              <a:buFont typeface="+mj-lt"/>
              <a:buAutoNum type="arabicPeriod"/>
            </a:pPr>
            <a:r>
              <a:rPr lang="en-GB" sz="1400" dirty="0"/>
              <a:t>E</a:t>
            </a:r>
            <a:r>
              <a:rPr lang="en-GB" sz="1400" dirty="0" smtClean="0"/>
              <a:t>valuation </a:t>
            </a:r>
            <a:r>
              <a:rPr lang="en-GB" sz="1400" dirty="0"/>
              <a:t>of the </a:t>
            </a:r>
            <a:r>
              <a:rPr lang="en-GB" sz="1400" dirty="0" smtClean="0"/>
              <a:t>odour </a:t>
            </a:r>
            <a:r>
              <a:rPr lang="en-GB" sz="1400" dirty="0"/>
              <a:t>generated by industrial processes using the dynamic </a:t>
            </a:r>
            <a:r>
              <a:rPr lang="en-GB" sz="1400" dirty="0" err="1"/>
              <a:t>olfactometry</a:t>
            </a:r>
            <a:r>
              <a:rPr lang="en-GB" sz="1400" dirty="0"/>
              <a:t> </a:t>
            </a:r>
            <a:r>
              <a:rPr lang="en-GB" sz="1400" dirty="0" smtClean="0"/>
              <a:t>method</a:t>
            </a:r>
          </a:p>
          <a:p>
            <a:pPr marL="342900" indent="-342900" algn="just">
              <a:buFont typeface="+mj-lt"/>
              <a:buAutoNum type="arabicPeriod"/>
            </a:pPr>
            <a:r>
              <a:rPr lang="en-GB" sz="1400" dirty="0"/>
              <a:t>A</a:t>
            </a:r>
            <a:r>
              <a:rPr lang="en-GB" sz="1400" dirty="0" smtClean="0"/>
              <a:t>nalytical </a:t>
            </a:r>
            <a:r>
              <a:rPr lang="en-GB" sz="1400" dirty="0"/>
              <a:t>research to develop </a:t>
            </a:r>
            <a:r>
              <a:rPr lang="en-GB" sz="1400" dirty="0" smtClean="0"/>
              <a:t>pre-treatment techniques, screening and </a:t>
            </a:r>
            <a:r>
              <a:rPr lang="en-GB" sz="1400" dirty="0"/>
              <a:t>complex methods to characterize different types of industrial wastes in order to fit them according to legislative </a:t>
            </a:r>
            <a:r>
              <a:rPr lang="en-GB" sz="1400" dirty="0" smtClean="0"/>
              <a:t>requirements</a:t>
            </a:r>
          </a:p>
          <a:p>
            <a:pPr marL="342900" indent="-342900" algn="just">
              <a:buFont typeface="+mj-lt"/>
              <a:buAutoNum type="arabicPeriod"/>
            </a:pPr>
            <a:r>
              <a:rPr lang="en-GB" sz="1400" dirty="0"/>
              <a:t>M</a:t>
            </a:r>
            <a:r>
              <a:rPr lang="en-GB" sz="1400" dirty="0" smtClean="0"/>
              <a:t>odern </a:t>
            </a:r>
            <a:r>
              <a:rPr lang="en-GB" sz="1400" dirty="0"/>
              <a:t>and rapid </a:t>
            </a:r>
            <a:r>
              <a:rPr lang="en-GB" sz="1400" dirty="0" smtClean="0"/>
              <a:t>methodologies for </a:t>
            </a:r>
            <a:r>
              <a:rPr lang="en-GB" sz="1400" dirty="0"/>
              <a:t>simultaneously identification </a:t>
            </a:r>
            <a:r>
              <a:rPr lang="en-GB" sz="1400" dirty="0" smtClean="0"/>
              <a:t>of anaerobic </a:t>
            </a:r>
            <a:r>
              <a:rPr lang="en-GB" sz="1400" dirty="0"/>
              <a:t>and aerobic </a:t>
            </a:r>
            <a:r>
              <a:rPr lang="en-GB" sz="1400" dirty="0" smtClean="0"/>
              <a:t>microorganisms, potential pathogenic, isolated from environmental samples</a:t>
            </a:r>
          </a:p>
          <a:p>
            <a:pPr marL="342900" indent="-342900" algn="just">
              <a:buFont typeface="+mj-lt"/>
              <a:buAutoNum type="arabicPeriod"/>
            </a:pPr>
            <a:r>
              <a:rPr lang="en-GB" sz="1400" dirty="0"/>
              <a:t>D</a:t>
            </a:r>
            <a:r>
              <a:rPr lang="en-GB" sz="1400" dirty="0" smtClean="0"/>
              <a:t>evelopment </a:t>
            </a:r>
            <a:r>
              <a:rPr lang="en-GB" sz="1400" dirty="0"/>
              <a:t>and implementation of specific methodologies to assess the biodegradability / bioaccumulation / biotransformation of priority hazardous substances, highlighting the recalcitrant </a:t>
            </a:r>
            <a:r>
              <a:rPr lang="en-GB" sz="1400" dirty="0" smtClean="0"/>
              <a:t>metabolites</a:t>
            </a:r>
          </a:p>
          <a:p>
            <a:pPr marL="342900" indent="-342900" algn="just">
              <a:buFont typeface="+mj-lt"/>
              <a:buAutoNum type="arabicPeriod"/>
            </a:pPr>
            <a:r>
              <a:rPr lang="en-GB" sz="1400" dirty="0" err="1" smtClean="0"/>
              <a:t>Ecotoxicological</a:t>
            </a:r>
            <a:r>
              <a:rPr lang="en-GB" sz="1400" dirty="0" smtClean="0"/>
              <a:t> </a:t>
            </a:r>
            <a:r>
              <a:rPr lang="en-GB" sz="1400" dirty="0"/>
              <a:t>characterization of </a:t>
            </a:r>
            <a:r>
              <a:rPr lang="en-GB" sz="1400" dirty="0" smtClean="0"/>
              <a:t>hazardous </a:t>
            </a:r>
            <a:r>
              <a:rPr lang="en-GB" sz="1400" dirty="0"/>
              <a:t>substances and xenobiotic emerging </a:t>
            </a:r>
            <a:r>
              <a:rPr lang="en-GB" sz="1400" dirty="0" err="1"/>
              <a:t>micropollutants</a:t>
            </a:r>
            <a:r>
              <a:rPr lang="en-GB" sz="1400" dirty="0"/>
              <a:t> and integrated risk assessment of aquatic and terrestrial </a:t>
            </a:r>
            <a:r>
              <a:rPr lang="en-GB" sz="1400" dirty="0" smtClean="0"/>
              <a:t>ecosystems</a:t>
            </a:r>
          </a:p>
          <a:p>
            <a:pPr marL="342900" indent="-342900" algn="just">
              <a:buFont typeface="+mj-lt"/>
              <a:buAutoNum type="arabicPeriod"/>
            </a:pPr>
            <a:r>
              <a:rPr lang="en-GB" sz="1400" dirty="0"/>
              <a:t>A</a:t>
            </a:r>
            <a:r>
              <a:rPr lang="en-GB" sz="1400" dirty="0" smtClean="0"/>
              <a:t>lternative </a:t>
            </a:r>
            <a:r>
              <a:rPr lang="en-GB" sz="1400" dirty="0"/>
              <a:t>ways of expressing the value of biodiversity </a:t>
            </a:r>
            <a:r>
              <a:rPr lang="en-GB" sz="1400" dirty="0" smtClean="0"/>
              <a:t>within </a:t>
            </a:r>
            <a:r>
              <a:rPr lang="en-GB" sz="1400" dirty="0"/>
              <a:t>terrestrial and aquatic ecosystems </a:t>
            </a:r>
            <a:r>
              <a:rPr lang="en-GB" sz="1400" dirty="0" smtClean="0"/>
              <a:t>and ecosystem </a:t>
            </a:r>
            <a:r>
              <a:rPr lang="en-GB" sz="1400" dirty="0"/>
              <a:t>services</a:t>
            </a:r>
          </a:p>
        </p:txBody>
      </p:sp>
      <p:sp>
        <p:nvSpPr>
          <p:cNvPr id="4" name="Slide Number Placeholder 3"/>
          <p:cNvSpPr>
            <a:spLocks noGrp="1"/>
          </p:cNvSpPr>
          <p:nvPr>
            <p:ph type="sldNum" sz="quarter" idx="11"/>
          </p:nvPr>
        </p:nvSpPr>
        <p:spPr/>
        <p:txBody>
          <a:bodyPr/>
          <a:lstStyle/>
          <a:p>
            <a:pPr>
              <a:defRPr/>
            </a:pPr>
            <a:fld id="{B6DCE91D-4D8E-472F-857E-334CE704811F}" type="slidenum">
              <a:rPr lang="en-US" smtClean="0"/>
              <a:pPr>
                <a:defRPr/>
              </a:pPr>
              <a:t>19</a:t>
            </a:fld>
            <a:endParaRPr lang="en-US" dirty="0"/>
          </a:p>
        </p:txBody>
      </p:sp>
      <p:pic>
        <p:nvPicPr>
          <p:cNvPr id="5" name="Picture 2"/>
          <p:cNvPicPr>
            <a:picLocks noChangeAspect="1"/>
          </p:cNvPicPr>
          <p:nvPr/>
        </p:nvPicPr>
        <p:blipFill>
          <a:blip r:embed="rId2" cstate="print"/>
          <a:srcRect/>
          <a:stretch>
            <a:fillRect/>
          </a:stretch>
        </p:blipFill>
        <p:spPr bwMode="auto">
          <a:xfrm>
            <a:off x="7315200" y="6167896"/>
            <a:ext cx="1828800" cy="612111"/>
          </a:xfrm>
          <a:prstGeom prst="rect">
            <a:avLst/>
          </a:prstGeom>
          <a:solidFill>
            <a:schemeClr val="accent1">
              <a:alpha val="92155"/>
            </a:schemeClr>
          </a:solidFill>
          <a:ln w="9525">
            <a:noFill/>
            <a:miter lim="800000"/>
            <a:headEnd/>
            <a:tailEnd/>
          </a:ln>
        </p:spPr>
      </p:pic>
    </p:spTree>
    <p:extLst>
      <p:ext uri="{BB962C8B-B14F-4D97-AF65-F5344CB8AC3E}">
        <p14:creationId xmlns:p14="http://schemas.microsoft.com/office/powerpoint/2010/main" val="3837470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2133601"/>
            <a:ext cx="8534400" cy="3886200"/>
          </a:xfrm>
        </p:spPr>
        <p:txBody>
          <a:bodyPr>
            <a:normAutofit fontScale="25000" lnSpcReduction="20000"/>
          </a:bodyPr>
          <a:lstStyle/>
          <a:p>
            <a:pPr marL="274320" indent="-274320" fontAlgn="auto">
              <a:spcAft>
                <a:spcPts val="0"/>
              </a:spcAft>
              <a:buFont typeface="Wingdings"/>
              <a:buChar char=""/>
              <a:defRPr/>
            </a:pPr>
            <a:endParaRPr lang="en-US" b="1" dirty="0" smtClean="0"/>
          </a:p>
          <a:p>
            <a:pPr marL="274320" indent="-274320" algn="just" fontAlgn="auto">
              <a:spcAft>
                <a:spcPts val="0"/>
              </a:spcAft>
              <a:buFont typeface="Wingdings"/>
              <a:buChar char=""/>
              <a:defRPr/>
            </a:pPr>
            <a:r>
              <a:rPr lang="en-US" sz="8800" b="1" dirty="0" smtClean="0"/>
              <a:t>Duration</a:t>
            </a:r>
            <a:r>
              <a:rPr lang="en-US" sz="8800" dirty="0" smtClean="0"/>
              <a:t>: March 1, 2009 – February 29, 2012</a:t>
            </a:r>
            <a:endParaRPr lang="en-US" sz="8800" b="1" dirty="0" smtClean="0"/>
          </a:p>
          <a:p>
            <a:pPr marL="274320" indent="-274320" algn="just" fontAlgn="auto">
              <a:spcAft>
                <a:spcPts val="0"/>
              </a:spcAft>
              <a:buFont typeface="Wingdings"/>
              <a:buChar char=""/>
              <a:defRPr/>
            </a:pPr>
            <a:r>
              <a:rPr lang="en-US" sz="8800" b="1" dirty="0" smtClean="0"/>
              <a:t>Budget</a:t>
            </a:r>
            <a:r>
              <a:rPr lang="en-US" sz="8800" dirty="0" smtClean="0"/>
              <a:t>: 32.846.412 Lei + VAT</a:t>
            </a:r>
          </a:p>
          <a:p>
            <a:pPr marL="274320" indent="-274320" algn="just" fontAlgn="auto">
              <a:spcAft>
                <a:spcPts val="0"/>
              </a:spcAft>
              <a:buFont typeface="Wingdings"/>
              <a:buChar char=""/>
              <a:defRPr/>
            </a:pPr>
            <a:r>
              <a:rPr lang="en-US" sz="8800" b="1" dirty="0" smtClean="0"/>
              <a:t>Financing</a:t>
            </a:r>
            <a:r>
              <a:rPr lang="en-US" sz="8800" dirty="0" smtClean="0"/>
              <a:t>: European Regional Development Fund + National Budget</a:t>
            </a:r>
          </a:p>
          <a:p>
            <a:pPr marL="274320" indent="-274320" algn="just" fontAlgn="auto">
              <a:spcAft>
                <a:spcPts val="0"/>
              </a:spcAft>
              <a:buFont typeface="Wingdings"/>
              <a:buChar char=""/>
              <a:defRPr/>
            </a:pPr>
            <a:endParaRPr lang="en-US" sz="8800" dirty="0" smtClean="0"/>
          </a:p>
          <a:p>
            <a:pPr marL="274320" indent="-274320" algn="just" fontAlgn="auto">
              <a:spcAft>
                <a:spcPts val="0"/>
              </a:spcAft>
              <a:buFont typeface="Wingdings"/>
              <a:buChar char=""/>
              <a:defRPr/>
            </a:pPr>
            <a:r>
              <a:rPr lang="en-US" sz="8800" b="1" dirty="0" smtClean="0"/>
              <a:t>Project’s general objective</a:t>
            </a:r>
            <a:r>
              <a:rPr lang="en-US" sz="8800" dirty="0" smtClean="0"/>
              <a:t>:  </a:t>
            </a:r>
          </a:p>
          <a:p>
            <a:pPr marL="274320" indent="-274320" algn="just" fontAlgn="auto">
              <a:spcAft>
                <a:spcPts val="0"/>
              </a:spcAft>
              <a:buNone/>
              <a:defRPr/>
            </a:pPr>
            <a:r>
              <a:rPr lang="en-US" sz="8800" i="1" dirty="0" smtClean="0"/>
              <a:t>Expanding, diversification and opening new research directions in industrial ecology, by developing a new infrastructure for the National Research – Development Institute for Industrial Ecology and providing/upgrading the research departments / laboratories with modern and high performance equipments / installations / apparatus / intangible assets.</a:t>
            </a:r>
          </a:p>
        </p:txBody>
      </p:sp>
      <p:sp>
        <p:nvSpPr>
          <p:cNvPr id="15362" name="Slide Number Placeholder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FD025573-585D-4288-A5C6-4BF619E649C8}" type="slidenum">
              <a:rPr lang="en-US">
                <a:cs typeface="Arial" charset="0"/>
              </a:rPr>
              <a:pPr fontAlgn="base">
                <a:spcBef>
                  <a:spcPct val="0"/>
                </a:spcBef>
                <a:spcAft>
                  <a:spcPct val="0"/>
                </a:spcAft>
              </a:pPr>
              <a:t>2</a:t>
            </a:fld>
            <a:endParaRPr lang="en-US">
              <a:cs typeface="Arial" charset="0"/>
            </a:endParaRPr>
          </a:p>
        </p:txBody>
      </p:sp>
      <p:sp>
        <p:nvSpPr>
          <p:cNvPr id="4" name="Title 1"/>
          <p:cNvSpPr>
            <a:spLocks noGrp="1"/>
          </p:cNvSpPr>
          <p:nvPr>
            <p:ph type="title"/>
          </p:nvPr>
        </p:nvSpPr>
        <p:spPr>
          <a:xfrm>
            <a:off x="762000" y="1295400"/>
            <a:ext cx="7467600" cy="685800"/>
          </a:xfrm>
        </p:spPr>
        <p:txBody>
          <a:bodyPr/>
          <a:lstStyle/>
          <a:p>
            <a:pPr algn="ctr" fontAlgn="auto">
              <a:spcAft>
                <a:spcPts val="0"/>
              </a:spcAft>
              <a:defRPr/>
            </a:pPr>
            <a:r>
              <a:rPr lang="en-US" b="1" dirty="0" smtClean="0">
                <a:solidFill>
                  <a:srgbClr val="2209B7"/>
                </a:solidFill>
              </a:rPr>
              <a:t>INFRAECO – PROJECT 115/2600</a:t>
            </a:r>
            <a:endParaRPr lang="en-US" b="1" dirty="0">
              <a:solidFill>
                <a:srgbClr val="2209B7"/>
              </a:solidFill>
            </a:endParaRPr>
          </a:p>
        </p:txBody>
      </p:sp>
      <p:pic>
        <p:nvPicPr>
          <p:cNvPr id="5" name="Picture 2"/>
          <p:cNvPicPr>
            <a:picLocks noChangeAspect="1"/>
          </p:cNvPicPr>
          <p:nvPr/>
        </p:nvPicPr>
        <p:blipFill>
          <a:blip r:embed="rId2" cstate="print"/>
          <a:srcRect/>
          <a:stretch>
            <a:fillRect/>
          </a:stretch>
        </p:blipFill>
        <p:spPr bwMode="auto">
          <a:xfrm>
            <a:off x="6858000" y="6172202"/>
            <a:ext cx="2262188" cy="593759"/>
          </a:xfrm>
          <a:prstGeom prst="rect">
            <a:avLst/>
          </a:prstGeom>
          <a:solidFill>
            <a:schemeClr val="accent1">
              <a:alpha val="92155"/>
            </a:schemeClr>
          </a:solid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457200" y="20653"/>
            <a:ext cx="1828800" cy="1429407"/>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4114800" y="92824"/>
            <a:ext cx="1600200" cy="1345442"/>
          </a:xfrm>
          <a:prstGeom prst="rect">
            <a:avLst/>
          </a:prstGeom>
          <a:noFill/>
          <a:ln w="9525">
            <a:noFill/>
            <a:miter lim="800000"/>
            <a:headEnd/>
            <a:tailEnd/>
          </a:ln>
        </p:spPr>
      </p:pic>
      <p:pic>
        <p:nvPicPr>
          <p:cNvPr id="8" name="Picture 4"/>
          <p:cNvPicPr>
            <a:picLocks noChangeAspect="1" noChangeArrowheads="1"/>
          </p:cNvPicPr>
          <p:nvPr/>
        </p:nvPicPr>
        <p:blipFill>
          <a:blip r:embed="rId5" cstate="print"/>
          <a:srcRect/>
          <a:stretch>
            <a:fillRect/>
          </a:stretch>
        </p:blipFill>
        <p:spPr bwMode="auto">
          <a:xfrm>
            <a:off x="7543800" y="30187"/>
            <a:ext cx="1371600" cy="14707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pPr algn="ctr" fontAlgn="auto">
              <a:spcAft>
                <a:spcPts val="0"/>
              </a:spcAft>
              <a:defRPr/>
            </a:pPr>
            <a:r>
              <a:rPr lang="en-US" b="1" dirty="0" smtClean="0">
                <a:solidFill>
                  <a:srgbClr val="2209B7"/>
                </a:solidFill>
              </a:rPr>
              <a:t>Project’s results</a:t>
            </a:r>
            <a:endParaRPr lang="en-US" b="1" dirty="0">
              <a:solidFill>
                <a:srgbClr val="2209B7"/>
              </a:solidFill>
            </a:endParaRPr>
          </a:p>
        </p:txBody>
      </p:sp>
      <p:sp>
        <p:nvSpPr>
          <p:cNvPr id="19458" name="Slide Number Placeholder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C4EB70E-BA6B-45CD-A6CC-2E3F07EE35E1}" type="slidenum">
              <a:rPr lang="en-US">
                <a:cs typeface="Arial" charset="0"/>
              </a:rPr>
              <a:pPr fontAlgn="base">
                <a:spcBef>
                  <a:spcPct val="0"/>
                </a:spcBef>
                <a:spcAft>
                  <a:spcPct val="0"/>
                </a:spcAft>
              </a:pPr>
              <a:t>20</a:t>
            </a:fld>
            <a:endParaRPr lang="en-US">
              <a:cs typeface="Arial" charset="0"/>
            </a:endParaRPr>
          </a:p>
        </p:txBody>
      </p:sp>
      <p:sp>
        <p:nvSpPr>
          <p:cNvPr id="6" name="TextBox 5"/>
          <p:cNvSpPr txBox="1"/>
          <p:nvPr/>
        </p:nvSpPr>
        <p:spPr>
          <a:xfrm>
            <a:off x="838200" y="1285875"/>
            <a:ext cx="2819400" cy="646331"/>
          </a:xfrm>
          <a:prstGeom prst="rect">
            <a:avLst/>
          </a:prstGeom>
          <a:solidFill>
            <a:schemeClr val="accent1">
              <a:lumMod val="20000"/>
              <a:lumOff val="80000"/>
            </a:schemeClr>
          </a:solidFill>
          <a:ln w="28575">
            <a:solidFill>
              <a:schemeClr val="accent1"/>
            </a:solidFill>
          </a:ln>
        </p:spPr>
        <p:txBody>
          <a:bodyPr>
            <a:spAutoFit/>
          </a:bodyPr>
          <a:lstStyle/>
          <a:p>
            <a:pPr algn="ctr" fontAlgn="auto">
              <a:spcBef>
                <a:spcPts val="0"/>
              </a:spcBef>
              <a:spcAft>
                <a:spcPts val="0"/>
              </a:spcAft>
              <a:defRPr/>
            </a:pPr>
            <a:r>
              <a:rPr lang="en-US" b="1" dirty="0">
                <a:latin typeface="+mn-lt"/>
                <a:cs typeface="+mn-cs"/>
              </a:rPr>
              <a:t>Realization </a:t>
            </a:r>
            <a:r>
              <a:rPr lang="en-US" b="1" dirty="0" smtClean="0">
                <a:latin typeface="+mn-lt"/>
                <a:cs typeface="+mn-cs"/>
              </a:rPr>
              <a:t>indicators</a:t>
            </a:r>
            <a:endParaRPr lang="en-US" b="1" dirty="0">
              <a:latin typeface="+mn-lt"/>
              <a:cs typeface="+mn-cs"/>
            </a:endParaRPr>
          </a:p>
        </p:txBody>
      </p:sp>
      <p:sp>
        <p:nvSpPr>
          <p:cNvPr id="7" name="TextBox 6"/>
          <p:cNvSpPr txBox="1"/>
          <p:nvPr/>
        </p:nvSpPr>
        <p:spPr>
          <a:xfrm>
            <a:off x="5181600" y="1219200"/>
            <a:ext cx="2819400" cy="646331"/>
          </a:xfrm>
          <a:prstGeom prst="rect">
            <a:avLst/>
          </a:prstGeom>
          <a:solidFill>
            <a:schemeClr val="accent1">
              <a:lumMod val="20000"/>
              <a:lumOff val="80000"/>
            </a:schemeClr>
          </a:solidFill>
          <a:ln w="28575">
            <a:solidFill>
              <a:schemeClr val="accent1"/>
            </a:solidFill>
          </a:ln>
        </p:spPr>
        <p:txBody>
          <a:bodyPr>
            <a:spAutoFit/>
          </a:bodyPr>
          <a:lstStyle/>
          <a:p>
            <a:pPr algn="ctr" fontAlgn="auto">
              <a:spcBef>
                <a:spcPts val="0"/>
              </a:spcBef>
              <a:spcAft>
                <a:spcPts val="0"/>
              </a:spcAft>
              <a:defRPr/>
            </a:pPr>
            <a:r>
              <a:rPr lang="en-US" b="1" dirty="0">
                <a:latin typeface="+mn-lt"/>
                <a:cs typeface="+mn-cs"/>
              </a:rPr>
              <a:t>Result </a:t>
            </a:r>
          </a:p>
          <a:p>
            <a:pPr algn="ctr" fontAlgn="auto">
              <a:spcBef>
                <a:spcPts val="0"/>
              </a:spcBef>
              <a:spcAft>
                <a:spcPts val="0"/>
              </a:spcAft>
              <a:defRPr/>
            </a:pPr>
            <a:r>
              <a:rPr lang="en-US" b="1" dirty="0" smtClean="0">
                <a:latin typeface="+mn-lt"/>
                <a:cs typeface="+mn-cs"/>
              </a:rPr>
              <a:t>indicators</a:t>
            </a:r>
            <a:endParaRPr lang="en-US" b="1" dirty="0">
              <a:latin typeface="+mn-lt"/>
              <a:cs typeface="+mn-cs"/>
            </a:endParaRPr>
          </a:p>
        </p:txBody>
      </p:sp>
      <p:graphicFrame>
        <p:nvGraphicFramePr>
          <p:cNvPr id="8" name="Table 7"/>
          <p:cNvGraphicFramePr>
            <a:graphicFrameLocks noGrp="1"/>
          </p:cNvGraphicFramePr>
          <p:nvPr/>
        </p:nvGraphicFramePr>
        <p:xfrm>
          <a:off x="152400" y="2911475"/>
          <a:ext cx="4191000" cy="2509520"/>
        </p:xfrm>
        <a:graphic>
          <a:graphicData uri="http://schemas.openxmlformats.org/drawingml/2006/table">
            <a:tbl>
              <a:tblPr firstRow="1" bandRow="1">
                <a:tableStyleId>{5C22544A-7EE6-4342-B048-85BDC9FD1C3A}</a:tableStyleId>
              </a:tblPr>
              <a:tblGrid>
                <a:gridCol w="1397000"/>
                <a:gridCol w="1397000"/>
                <a:gridCol w="1397000"/>
              </a:tblGrid>
              <a:tr h="370840">
                <a:tc>
                  <a:txBody>
                    <a:bodyPr/>
                    <a:lstStyle/>
                    <a:p>
                      <a:pPr algn="ctr"/>
                      <a:r>
                        <a:rPr lang="en-US" sz="1400" b="1" dirty="0" smtClean="0"/>
                        <a:t>Indicator</a:t>
                      </a:r>
                      <a:endParaRPr lang="en-US" sz="1400" b="1" dirty="0"/>
                    </a:p>
                  </a:txBody>
                  <a:tcPr/>
                </a:tc>
                <a:tc>
                  <a:txBody>
                    <a:bodyPr/>
                    <a:lstStyle/>
                    <a:p>
                      <a:pPr algn="ctr"/>
                      <a:r>
                        <a:rPr lang="en-US" sz="1400" b="1" dirty="0" smtClean="0"/>
                        <a:t>INFRAECO</a:t>
                      </a:r>
                      <a:endParaRPr lang="en-US" sz="1400" b="1" dirty="0"/>
                    </a:p>
                  </a:txBody>
                  <a:tcPr/>
                </a:tc>
                <a:tc>
                  <a:txBody>
                    <a:bodyPr/>
                    <a:lstStyle/>
                    <a:p>
                      <a:pPr algn="ctr"/>
                      <a:r>
                        <a:rPr lang="en-US" sz="1400" b="1" dirty="0" smtClean="0"/>
                        <a:t>MEDIND</a:t>
                      </a:r>
                      <a:endParaRPr lang="en-US" sz="1400" b="1" dirty="0"/>
                    </a:p>
                  </a:txBody>
                  <a:tcPr/>
                </a:tc>
              </a:tr>
              <a:tr h="370840">
                <a:tc>
                  <a:txBody>
                    <a:bodyPr/>
                    <a:lstStyle/>
                    <a:p>
                      <a:pPr algn="ctr"/>
                      <a:r>
                        <a:rPr lang="en-US" sz="1400" dirty="0" smtClean="0"/>
                        <a:t>Modernized R&amp;</a:t>
                      </a:r>
                      <a:r>
                        <a:rPr lang="en-US" sz="1400" baseline="0" dirty="0" smtClean="0"/>
                        <a:t>D </a:t>
                      </a:r>
                      <a:r>
                        <a:rPr lang="en-US" sz="1400" dirty="0" smtClean="0"/>
                        <a:t>labs</a:t>
                      </a:r>
                      <a:endParaRPr lang="en-US" sz="1400" dirty="0"/>
                    </a:p>
                  </a:txBody>
                  <a:tcPr/>
                </a:tc>
                <a:tc>
                  <a:txBody>
                    <a:bodyPr/>
                    <a:lstStyle/>
                    <a:p>
                      <a:pPr algn="ctr"/>
                      <a:r>
                        <a:rPr lang="en-US" sz="1400" dirty="0" smtClean="0"/>
                        <a:t>6</a:t>
                      </a:r>
                      <a:endParaRPr lang="en-US" sz="1400" dirty="0"/>
                    </a:p>
                  </a:txBody>
                  <a:tcPr/>
                </a:tc>
                <a:tc>
                  <a:txBody>
                    <a:bodyPr/>
                    <a:lstStyle/>
                    <a:p>
                      <a:pPr algn="ctr"/>
                      <a:r>
                        <a:rPr lang="en-US" sz="1400" dirty="0" smtClean="0"/>
                        <a:t>4</a:t>
                      </a:r>
                      <a:endParaRPr lang="en-US" sz="1400" dirty="0"/>
                    </a:p>
                  </a:txBody>
                  <a:tcPr/>
                </a:tc>
              </a:tr>
              <a:tr h="370840">
                <a:tc>
                  <a:txBody>
                    <a:bodyPr/>
                    <a:lstStyle/>
                    <a:p>
                      <a:pPr algn="ctr"/>
                      <a:r>
                        <a:rPr lang="en-US" sz="1400" dirty="0" smtClean="0"/>
                        <a:t>New R&amp;D</a:t>
                      </a:r>
                      <a:r>
                        <a:rPr lang="en-US" sz="1400" baseline="0" dirty="0" smtClean="0"/>
                        <a:t> labs</a:t>
                      </a:r>
                      <a:endParaRPr lang="en-US" sz="1400" dirty="0"/>
                    </a:p>
                  </a:txBody>
                  <a:tcPr/>
                </a:tc>
                <a:tc>
                  <a:txBody>
                    <a:bodyPr/>
                    <a:lstStyle/>
                    <a:p>
                      <a:pPr algn="ctr"/>
                      <a:r>
                        <a:rPr lang="en-US" sz="1400" dirty="0" smtClean="0"/>
                        <a:t>13</a:t>
                      </a:r>
                      <a:endParaRPr lang="en-US" sz="1400" dirty="0"/>
                    </a:p>
                  </a:txBody>
                  <a:tcPr/>
                </a:tc>
                <a:tc>
                  <a:txBody>
                    <a:bodyPr/>
                    <a:lstStyle/>
                    <a:p>
                      <a:pPr algn="ctr"/>
                      <a:r>
                        <a:rPr lang="en-US" sz="1400" dirty="0" smtClean="0"/>
                        <a:t>5</a:t>
                      </a:r>
                      <a:endParaRPr lang="en-US" sz="1400" dirty="0"/>
                    </a:p>
                  </a:txBody>
                  <a:tcPr/>
                </a:tc>
              </a:tr>
              <a:tr h="370840">
                <a:tc>
                  <a:txBody>
                    <a:bodyPr/>
                    <a:lstStyle/>
                    <a:p>
                      <a:pPr algn="ctr"/>
                      <a:r>
                        <a:rPr lang="en-US" sz="1400" dirty="0" smtClean="0"/>
                        <a:t>R&amp;D equipment</a:t>
                      </a:r>
                      <a:endParaRPr lang="en-US" sz="1400" dirty="0"/>
                    </a:p>
                  </a:txBody>
                  <a:tcPr/>
                </a:tc>
                <a:tc>
                  <a:txBody>
                    <a:bodyPr/>
                    <a:lstStyle/>
                    <a:p>
                      <a:pPr algn="ctr"/>
                      <a:r>
                        <a:rPr lang="en-US" sz="1400" dirty="0" smtClean="0"/>
                        <a:t>70</a:t>
                      </a:r>
                      <a:endParaRPr lang="en-US" sz="1400" dirty="0"/>
                    </a:p>
                  </a:txBody>
                  <a:tcPr/>
                </a:tc>
                <a:tc>
                  <a:txBody>
                    <a:bodyPr/>
                    <a:lstStyle/>
                    <a:p>
                      <a:pPr algn="ctr"/>
                      <a:r>
                        <a:rPr lang="en-US" sz="1400" dirty="0" smtClean="0"/>
                        <a:t>71</a:t>
                      </a:r>
                      <a:endParaRPr lang="en-US" sz="1400" dirty="0"/>
                    </a:p>
                  </a:txBody>
                  <a:tcPr/>
                </a:tc>
              </a:tr>
              <a:tr h="370840">
                <a:tc>
                  <a:txBody>
                    <a:bodyPr/>
                    <a:lstStyle/>
                    <a:p>
                      <a:pPr algn="ctr"/>
                      <a:r>
                        <a:rPr lang="en-US" sz="1400" dirty="0" smtClean="0"/>
                        <a:t>R&amp;D equipment &gt; 100.000 euro</a:t>
                      </a:r>
                      <a:endParaRPr lang="en-US" sz="1400" dirty="0"/>
                    </a:p>
                  </a:txBody>
                  <a:tcPr/>
                </a:tc>
                <a:tc>
                  <a:txBody>
                    <a:bodyPr/>
                    <a:lstStyle/>
                    <a:p>
                      <a:pPr algn="ctr"/>
                      <a:r>
                        <a:rPr lang="en-US" sz="1400" dirty="0" smtClean="0"/>
                        <a:t>4</a:t>
                      </a:r>
                      <a:endParaRPr lang="en-US" sz="1400" dirty="0"/>
                    </a:p>
                  </a:txBody>
                  <a:tcPr/>
                </a:tc>
                <a:tc>
                  <a:txBody>
                    <a:bodyPr/>
                    <a:lstStyle/>
                    <a:p>
                      <a:pPr algn="ctr"/>
                      <a:r>
                        <a:rPr lang="en-US" sz="1400" dirty="0" smtClean="0"/>
                        <a:t>4</a:t>
                      </a:r>
                      <a:endParaRPr lang="en-US" sz="1400" dirty="0"/>
                    </a:p>
                  </a:txBody>
                  <a:tcPr/>
                </a:tc>
              </a:tr>
            </a:tbl>
          </a:graphicData>
        </a:graphic>
      </p:graphicFrame>
      <p:graphicFrame>
        <p:nvGraphicFramePr>
          <p:cNvPr id="10" name="Table 9"/>
          <p:cNvGraphicFramePr>
            <a:graphicFrameLocks noGrp="1"/>
          </p:cNvGraphicFramePr>
          <p:nvPr/>
        </p:nvGraphicFramePr>
        <p:xfrm>
          <a:off x="4572000" y="2819401"/>
          <a:ext cx="4419600" cy="2946399"/>
        </p:xfrm>
        <a:graphic>
          <a:graphicData uri="http://schemas.openxmlformats.org/drawingml/2006/table">
            <a:tbl>
              <a:tblPr firstRow="1" bandRow="1">
                <a:tableStyleId>{5C22544A-7EE6-4342-B048-85BDC9FD1C3A}</a:tableStyleId>
              </a:tblPr>
              <a:tblGrid>
                <a:gridCol w="1473200"/>
                <a:gridCol w="1346200"/>
                <a:gridCol w="1600200"/>
              </a:tblGrid>
              <a:tr h="380685">
                <a:tc>
                  <a:txBody>
                    <a:bodyPr/>
                    <a:lstStyle/>
                    <a:p>
                      <a:pPr algn="ctr"/>
                      <a:r>
                        <a:rPr lang="en-US" sz="1400" b="1" dirty="0" smtClean="0"/>
                        <a:t>Indicator</a:t>
                      </a:r>
                      <a:endParaRPr lang="en-US" sz="1400" b="1" dirty="0"/>
                    </a:p>
                  </a:txBody>
                  <a:tcPr/>
                </a:tc>
                <a:tc>
                  <a:txBody>
                    <a:bodyPr/>
                    <a:lstStyle/>
                    <a:p>
                      <a:pPr algn="ctr"/>
                      <a:r>
                        <a:rPr lang="en-US" sz="1400" b="1" dirty="0" smtClean="0"/>
                        <a:t>INFRAECO</a:t>
                      </a:r>
                      <a:endParaRPr lang="en-US" sz="1400" b="1" dirty="0"/>
                    </a:p>
                  </a:txBody>
                  <a:tcPr/>
                </a:tc>
                <a:tc>
                  <a:txBody>
                    <a:bodyPr/>
                    <a:lstStyle/>
                    <a:p>
                      <a:pPr algn="ctr"/>
                      <a:r>
                        <a:rPr lang="en-US" sz="1400" b="1" dirty="0" smtClean="0"/>
                        <a:t>MEDIND</a:t>
                      </a:r>
                      <a:endParaRPr lang="en-US" sz="1400" b="1" dirty="0"/>
                    </a:p>
                  </a:txBody>
                  <a:tcPr/>
                </a:tc>
              </a:tr>
              <a:tr h="531916">
                <a:tc>
                  <a:txBody>
                    <a:bodyPr/>
                    <a:lstStyle/>
                    <a:p>
                      <a:pPr algn="ctr"/>
                      <a:r>
                        <a:rPr lang="en-US" sz="1400" dirty="0" smtClean="0"/>
                        <a:t>New</a:t>
                      </a:r>
                      <a:r>
                        <a:rPr lang="en-US" sz="1400" baseline="0" dirty="0" smtClean="0"/>
                        <a:t> research directions</a:t>
                      </a:r>
                      <a:endParaRPr lang="en-US" sz="1400" dirty="0"/>
                    </a:p>
                  </a:txBody>
                  <a:tcPr/>
                </a:tc>
                <a:tc>
                  <a:txBody>
                    <a:bodyPr/>
                    <a:lstStyle/>
                    <a:p>
                      <a:pPr algn="ctr"/>
                      <a:r>
                        <a:rPr lang="en-US" sz="1400" dirty="0" smtClean="0"/>
                        <a:t>15</a:t>
                      </a:r>
                      <a:endParaRPr lang="en-US" sz="1400" dirty="0"/>
                    </a:p>
                  </a:txBody>
                  <a:tcPr/>
                </a:tc>
                <a:tc>
                  <a:txBody>
                    <a:bodyPr/>
                    <a:lstStyle/>
                    <a:p>
                      <a:pPr algn="ctr"/>
                      <a:r>
                        <a:rPr lang="en-US" sz="1400" dirty="0" smtClean="0"/>
                        <a:t>10</a:t>
                      </a:r>
                      <a:endParaRPr lang="en-US" sz="1400" dirty="0"/>
                    </a:p>
                  </a:txBody>
                  <a:tcPr/>
                </a:tc>
              </a:tr>
              <a:tr h="531916">
                <a:tc>
                  <a:txBody>
                    <a:bodyPr/>
                    <a:lstStyle/>
                    <a:p>
                      <a:pPr algn="ctr"/>
                      <a:r>
                        <a:rPr lang="en-US" sz="1400" dirty="0" smtClean="0"/>
                        <a:t>International projects</a:t>
                      </a:r>
                      <a:endParaRPr lang="en-US" sz="1400" dirty="0"/>
                    </a:p>
                  </a:txBody>
                  <a:tcPr/>
                </a:tc>
                <a:tc>
                  <a:txBody>
                    <a:bodyPr/>
                    <a:lstStyle/>
                    <a:p>
                      <a:pPr algn="ctr"/>
                      <a:r>
                        <a:rPr lang="en-US" sz="1400" dirty="0" smtClean="0"/>
                        <a:t>10</a:t>
                      </a:r>
                      <a:endParaRPr lang="en-US" sz="1400" dirty="0"/>
                    </a:p>
                  </a:txBody>
                  <a:tcPr/>
                </a:tc>
                <a:tc>
                  <a:txBody>
                    <a:bodyPr/>
                    <a:lstStyle/>
                    <a:p>
                      <a:pPr algn="ctr"/>
                      <a:r>
                        <a:rPr lang="en-US" sz="1400" dirty="0" smtClean="0"/>
                        <a:t>3</a:t>
                      </a:r>
                      <a:endParaRPr lang="en-US" sz="1400" dirty="0"/>
                    </a:p>
                  </a:txBody>
                  <a:tcPr/>
                </a:tc>
              </a:tr>
              <a:tr h="750941">
                <a:tc>
                  <a:txBody>
                    <a:bodyPr/>
                    <a:lstStyle/>
                    <a:p>
                      <a:pPr algn="ctr"/>
                      <a:r>
                        <a:rPr lang="en-US" sz="1400" dirty="0" smtClean="0"/>
                        <a:t>New jobs created in R&amp;D</a:t>
                      </a:r>
                      <a:endParaRPr lang="en-US" sz="1400" dirty="0"/>
                    </a:p>
                  </a:txBody>
                  <a:tcPr/>
                </a:tc>
                <a:tc>
                  <a:txBody>
                    <a:bodyPr/>
                    <a:lstStyle/>
                    <a:p>
                      <a:pPr algn="ctr"/>
                      <a:r>
                        <a:rPr lang="en-US" sz="1400" dirty="0" smtClean="0"/>
                        <a:t>13</a:t>
                      </a:r>
                      <a:endParaRPr lang="en-US" sz="1400" dirty="0"/>
                    </a:p>
                  </a:txBody>
                  <a:tcPr/>
                </a:tc>
                <a:tc>
                  <a:txBody>
                    <a:bodyPr/>
                    <a:lstStyle/>
                    <a:p>
                      <a:pPr algn="ctr"/>
                      <a:r>
                        <a:rPr lang="en-US" sz="1400" dirty="0" smtClean="0"/>
                        <a:t>3</a:t>
                      </a:r>
                      <a:endParaRPr lang="en-US" sz="1400" dirty="0"/>
                    </a:p>
                  </a:txBody>
                  <a:tcPr/>
                </a:tc>
              </a:tr>
              <a:tr h="750941">
                <a:tc>
                  <a:txBody>
                    <a:bodyPr/>
                    <a:lstStyle/>
                    <a:p>
                      <a:pPr algn="ctr"/>
                      <a:r>
                        <a:rPr lang="en-US" sz="1400" dirty="0" smtClean="0"/>
                        <a:t>Other </a:t>
                      </a:r>
                      <a:endParaRPr lang="en-US" sz="1400" dirty="0"/>
                    </a:p>
                  </a:txBody>
                  <a:tcPr/>
                </a:tc>
                <a:tc>
                  <a:txBody>
                    <a:bodyPr/>
                    <a:lstStyle/>
                    <a:p>
                      <a:pPr algn="ctr"/>
                      <a:r>
                        <a:rPr lang="en-US" sz="1400" dirty="0" smtClean="0"/>
                        <a:t>-</a:t>
                      </a:r>
                      <a:endParaRPr lang="en-US" sz="1400" dirty="0"/>
                    </a:p>
                  </a:txBody>
                  <a:tcPr/>
                </a:tc>
                <a:tc>
                  <a:txBody>
                    <a:bodyPr/>
                    <a:lstStyle/>
                    <a:p>
                      <a:pPr algn="ctr"/>
                      <a:r>
                        <a:rPr kumimoji="0" lang="en-US" sz="1400" b="0" kern="1200" dirty="0" smtClean="0">
                          <a:solidFill>
                            <a:schemeClr val="dk1"/>
                          </a:solidFill>
                          <a:latin typeface="+mn-lt"/>
                          <a:ea typeface="+mn-ea"/>
                          <a:cs typeface="+mn-cs"/>
                        </a:rPr>
                        <a:t>10  RDI collaborations </a:t>
                      </a:r>
                    </a:p>
                    <a:p>
                      <a:pPr algn="ctr"/>
                      <a:r>
                        <a:rPr kumimoji="0" lang="en-US" sz="1400" b="0" kern="1200" dirty="0" smtClean="0">
                          <a:solidFill>
                            <a:schemeClr val="dk1"/>
                          </a:solidFill>
                          <a:latin typeface="+mn-lt"/>
                          <a:ea typeface="+mn-ea"/>
                          <a:cs typeface="+mn-cs"/>
                        </a:rPr>
                        <a:t>3 patents</a:t>
                      </a:r>
                      <a:endParaRPr kumimoji="0" lang="en-US" sz="1400" b="0" kern="1200" dirty="0">
                        <a:solidFill>
                          <a:schemeClr val="dk1"/>
                        </a:solidFill>
                        <a:latin typeface="+mn-lt"/>
                        <a:ea typeface="+mn-ea"/>
                        <a:cs typeface="+mn-cs"/>
                      </a:endParaRPr>
                    </a:p>
                  </a:txBody>
                  <a:tcPr/>
                </a:tc>
              </a:tr>
            </a:tbl>
          </a:graphicData>
        </a:graphic>
      </p:graphicFrame>
      <p:sp>
        <p:nvSpPr>
          <p:cNvPr id="11" name="Down Arrow 10"/>
          <p:cNvSpPr/>
          <p:nvPr/>
        </p:nvSpPr>
        <p:spPr>
          <a:xfrm>
            <a:off x="2133600" y="2362200"/>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Down Arrow 11"/>
          <p:cNvSpPr/>
          <p:nvPr/>
        </p:nvSpPr>
        <p:spPr>
          <a:xfrm>
            <a:off x="6477000" y="2362200"/>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 name="Picture 2"/>
          <p:cNvPicPr>
            <a:picLocks noChangeAspect="1"/>
          </p:cNvPicPr>
          <p:nvPr/>
        </p:nvPicPr>
        <p:blipFill>
          <a:blip r:embed="rId2" cstate="print"/>
          <a:srcRect/>
          <a:stretch>
            <a:fillRect/>
          </a:stretch>
        </p:blipFill>
        <p:spPr bwMode="auto">
          <a:xfrm>
            <a:off x="7315200" y="6245889"/>
            <a:ext cx="1828800" cy="612111"/>
          </a:xfrm>
          <a:prstGeom prst="rect">
            <a:avLst/>
          </a:prstGeom>
          <a:solidFill>
            <a:schemeClr val="accent1">
              <a:alpha val="92155"/>
            </a:schemeClr>
          </a:solid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Rectangle 26"/>
          <p:cNvSpPr/>
          <p:nvPr/>
        </p:nvSpPr>
        <p:spPr>
          <a:xfrm>
            <a:off x="6019800" y="304800"/>
            <a:ext cx="2743200" cy="304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152400"/>
            <a:ext cx="7467600" cy="655638"/>
          </a:xfrm>
        </p:spPr>
        <p:txBody>
          <a:bodyPr/>
          <a:lstStyle/>
          <a:p>
            <a:pPr fontAlgn="auto">
              <a:spcAft>
                <a:spcPts val="0"/>
              </a:spcAft>
              <a:defRPr/>
            </a:pPr>
            <a:r>
              <a:rPr lang="en-US" b="1" dirty="0" smtClean="0">
                <a:solidFill>
                  <a:srgbClr val="290BDF"/>
                </a:solidFill>
              </a:rPr>
              <a:t>INFRAECO results</a:t>
            </a:r>
            <a:endParaRPr lang="en-US" b="1" dirty="0">
              <a:solidFill>
                <a:srgbClr val="290BDF"/>
              </a:solidFill>
            </a:endParaRPr>
          </a:p>
        </p:txBody>
      </p:sp>
      <p:sp>
        <p:nvSpPr>
          <p:cNvPr id="21507" name="Slide Number Placeholder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97DC2EA-330B-4A7D-A954-C774B55F2F24}" type="slidenum">
              <a:rPr lang="en-US">
                <a:cs typeface="Arial" charset="0"/>
              </a:rPr>
              <a:pPr fontAlgn="base">
                <a:spcBef>
                  <a:spcPct val="0"/>
                </a:spcBef>
                <a:spcAft>
                  <a:spcPct val="0"/>
                </a:spcAft>
              </a:pPr>
              <a:t>21</a:t>
            </a:fld>
            <a:endParaRPr lang="en-US">
              <a:cs typeface="Arial" charset="0"/>
            </a:endParaRPr>
          </a:p>
        </p:txBody>
      </p:sp>
      <p:sp>
        <p:nvSpPr>
          <p:cNvPr id="21508" name="TextBox 4"/>
          <p:cNvSpPr txBox="1">
            <a:spLocks noChangeArrowheads="1"/>
          </p:cNvSpPr>
          <p:nvPr/>
        </p:nvSpPr>
        <p:spPr bwMode="auto">
          <a:xfrm>
            <a:off x="457200" y="1455738"/>
            <a:ext cx="2057400" cy="646112"/>
          </a:xfrm>
          <a:prstGeom prst="rect">
            <a:avLst/>
          </a:prstGeom>
          <a:solidFill>
            <a:schemeClr val="accent1"/>
          </a:solidFill>
          <a:ln w="19050">
            <a:solidFill>
              <a:schemeClr val="tx1"/>
            </a:solidFill>
            <a:miter lim="800000"/>
            <a:headEnd/>
            <a:tailEnd/>
          </a:ln>
        </p:spPr>
        <p:txBody>
          <a:bodyPr>
            <a:spAutoFit/>
          </a:bodyPr>
          <a:lstStyle/>
          <a:p>
            <a:pPr algn="ctr"/>
            <a:r>
              <a:rPr lang="en-US">
                <a:latin typeface="Century Schoolbook" pitchFamily="18" charset="0"/>
              </a:rPr>
              <a:t>New research directions</a:t>
            </a:r>
          </a:p>
        </p:txBody>
      </p:sp>
      <p:sp>
        <p:nvSpPr>
          <p:cNvPr id="21509" name="TextBox 5"/>
          <p:cNvSpPr txBox="1">
            <a:spLocks noChangeArrowheads="1"/>
          </p:cNvSpPr>
          <p:nvPr/>
        </p:nvSpPr>
        <p:spPr bwMode="auto">
          <a:xfrm>
            <a:off x="3505200" y="1316038"/>
            <a:ext cx="2057400" cy="1201737"/>
          </a:xfrm>
          <a:prstGeom prst="rect">
            <a:avLst/>
          </a:prstGeom>
          <a:solidFill>
            <a:schemeClr val="accent1"/>
          </a:solidFill>
          <a:ln w="19050">
            <a:solidFill>
              <a:schemeClr val="tx1"/>
            </a:solidFill>
            <a:miter lim="800000"/>
            <a:headEnd/>
            <a:tailEnd/>
          </a:ln>
        </p:spPr>
        <p:txBody>
          <a:bodyPr>
            <a:spAutoFit/>
          </a:bodyPr>
          <a:lstStyle/>
          <a:p>
            <a:pPr algn="ctr"/>
            <a:r>
              <a:rPr lang="en-US">
                <a:latin typeface="Century Schoolbook" pitchFamily="18" charset="0"/>
              </a:rPr>
              <a:t>Modernized labs</a:t>
            </a:r>
          </a:p>
          <a:p>
            <a:pPr algn="ctr"/>
            <a:r>
              <a:rPr lang="en-US">
                <a:latin typeface="Century Schoolbook" pitchFamily="18" charset="0"/>
              </a:rPr>
              <a:t>New labs</a:t>
            </a:r>
          </a:p>
          <a:p>
            <a:pPr algn="ctr"/>
            <a:r>
              <a:rPr lang="en-US">
                <a:latin typeface="Century Schoolbook" pitchFamily="18" charset="0"/>
              </a:rPr>
              <a:t>Equipment</a:t>
            </a:r>
          </a:p>
          <a:p>
            <a:pPr algn="ctr"/>
            <a:r>
              <a:rPr lang="en-US">
                <a:latin typeface="Century Schoolbook" pitchFamily="18" charset="0"/>
              </a:rPr>
              <a:t>Process software</a:t>
            </a:r>
          </a:p>
        </p:txBody>
      </p:sp>
      <p:sp>
        <p:nvSpPr>
          <p:cNvPr id="21510" name="TextBox 6"/>
          <p:cNvSpPr txBox="1">
            <a:spLocks noChangeArrowheads="1"/>
          </p:cNvSpPr>
          <p:nvPr/>
        </p:nvSpPr>
        <p:spPr bwMode="auto">
          <a:xfrm>
            <a:off x="6400800" y="476250"/>
            <a:ext cx="2133600" cy="1200150"/>
          </a:xfrm>
          <a:prstGeom prst="rect">
            <a:avLst/>
          </a:prstGeom>
          <a:solidFill>
            <a:schemeClr val="accent1"/>
          </a:solidFill>
          <a:ln w="19050">
            <a:solidFill>
              <a:schemeClr val="tx1"/>
            </a:solidFill>
            <a:miter lim="800000"/>
            <a:headEnd/>
            <a:tailEnd/>
          </a:ln>
        </p:spPr>
        <p:txBody>
          <a:bodyPr>
            <a:spAutoFit/>
          </a:bodyPr>
          <a:lstStyle/>
          <a:p>
            <a:pPr algn="ctr"/>
            <a:r>
              <a:rPr lang="en-US">
                <a:latin typeface="Century Schoolbook" pitchFamily="18" charset="0"/>
              </a:rPr>
              <a:t>Projects</a:t>
            </a:r>
          </a:p>
          <a:p>
            <a:pPr algn="ctr"/>
            <a:r>
              <a:rPr lang="en-US">
                <a:latin typeface="Century Schoolbook" pitchFamily="18" charset="0"/>
              </a:rPr>
              <a:t>Public (national / international) and private</a:t>
            </a:r>
          </a:p>
        </p:txBody>
      </p:sp>
      <p:sp>
        <p:nvSpPr>
          <p:cNvPr id="8" name="Right Arrow 7"/>
          <p:cNvSpPr/>
          <p:nvPr/>
        </p:nvSpPr>
        <p:spPr>
          <a:xfrm>
            <a:off x="2514600" y="1676400"/>
            <a:ext cx="990600" cy="22860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12" name="TextBox 9"/>
          <p:cNvSpPr txBox="1">
            <a:spLocks noChangeArrowheads="1"/>
          </p:cNvSpPr>
          <p:nvPr/>
        </p:nvSpPr>
        <p:spPr bwMode="auto">
          <a:xfrm>
            <a:off x="533400" y="5330825"/>
            <a:ext cx="2057400" cy="646113"/>
          </a:xfrm>
          <a:prstGeom prst="rect">
            <a:avLst/>
          </a:prstGeom>
          <a:solidFill>
            <a:schemeClr val="accent1"/>
          </a:solidFill>
          <a:ln w="19050">
            <a:solidFill>
              <a:schemeClr val="tx1"/>
            </a:solidFill>
            <a:miter lim="800000"/>
            <a:headEnd/>
            <a:tailEnd/>
          </a:ln>
        </p:spPr>
        <p:txBody>
          <a:bodyPr>
            <a:spAutoFit/>
          </a:bodyPr>
          <a:lstStyle/>
          <a:p>
            <a:pPr algn="ctr"/>
            <a:r>
              <a:rPr lang="en-US">
                <a:latin typeface="Century Schoolbook" pitchFamily="18" charset="0"/>
              </a:rPr>
              <a:t>Institutional development</a:t>
            </a:r>
          </a:p>
        </p:txBody>
      </p:sp>
      <p:sp>
        <p:nvSpPr>
          <p:cNvPr id="21513" name="TextBox 10"/>
          <p:cNvSpPr txBox="1">
            <a:spLocks noChangeArrowheads="1"/>
          </p:cNvSpPr>
          <p:nvPr/>
        </p:nvSpPr>
        <p:spPr bwMode="auto">
          <a:xfrm>
            <a:off x="3581400" y="5181600"/>
            <a:ext cx="4343400" cy="923925"/>
          </a:xfrm>
          <a:prstGeom prst="rect">
            <a:avLst/>
          </a:prstGeom>
          <a:solidFill>
            <a:schemeClr val="accent1"/>
          </a:solidFill>
          <a:ln w="19050">
            <a:solidFill>
              <a:schemeClr val="tx1"/>
            </a:solidFill>
            <a:miter lim="800000"/>
            <a:headEnd/>
            <a:tailEnd/>
          </a:ln>
        </p:spPr>
        <p:txBody>
          <a:bodyPr>
            <a:spAutoFit/>
          </a:bodyPr>
          <a:lstStyle/>
          <a:p>
            <a:pPr algn="ctr"/>
            <a:r>
              <a:rPr lang="en-US">
                <a:latin typeface="Century Schoolbook" pitchFamily="18" charset="0"/>
              </a:rPr>
              <a:t>Dissemination / promotion</a:t>
            </a:r>
          </a:p>
          <a:p>
            <a:pPr algn="ctr">
              <a:buFont typeface="Arial" charset="0"/>
              <a:buChar char="•"/>
            </a:pPr>
            <a:r>
              <a:rPr lang="en-US">
                <a:latin typeface="Century Schoolbook" pitchFamily="18" charset="0"/>
              </a:rPr>
              <a:t> web site</a:t>
            </a:r>
          </a:p>
          <a:p>
            <a:pPr algn="ctr">
              <a:buFont typeface="Arial" charset="0"/>
              <a:buChar char="•"/>
            </a:pPr>
            <a:r>
              <a:rPr lang="en-US">
                <a:latin typeface="Century Schoolbook" pitchFamily="18" charset="0"/>
              </a:rPr>
              <a:t> brochure for institute’s promotion</a:t>
            </a:r>
          </a:p>
        </p:txBody>
      </p:sp>
      <p:sp>
        <p:nvSpPr>
          <p:cNvPr id="21514" name="TextBox 11"/>
          <p:cNvSpPr txBox="1">
            <a:spLocks noChangeArrowheads="1"/>
          </p:cNvSpPr>
          <p:nvPr/>
        </p:nvSpPr>
        <p:spPr bwMode="auto">
          <a:xfrm>
            <a:off x="6400800" y="2554288"/>
            <a:ext cx="2133600" cy="646112"/>
          </a:xfrm>
          <a:prstGeom prst="rect">
            <a:avLst/>
          </a:prstGeom>
          <a:solidFill>
            <a:schemeClr val="accent1"/>
          </a:solidFill>
          <a:ln w="19050">
            <a:solidFill>
              <a:schemeClr val="tx1"/>
            </a:solidFill>
            <a:miter lim="800000"/>
            <a:headEnd/>
            <a:tailEnd/>
          </a:ln>
        </p:spPr>
        <p:txBody>
          <a:bodyPr>
            <a:spAutoFit/>
          </a:bodyPr>
          <a:lstStyle/>
          <a:p>
            <a:pPr algn="ctr"/>
            <a:r>
              <a:rPr lang="en-US">
                <a:latin typeface="Century Schoolbook" pitchFamily="18" charset="0"/>
              </a:rPr>
              <a:t>International partnerships</a:t>
            </a:r>
          </a:p>
        </p:txBody>
      </p:sp>
      <p:sp>
        <p:nvSpPr>
          <p:cNvPr id="21515" name="TextBox 12"/>
          <p:cNvSpPr txBox="1">
            <a:spLocks noChangeArrowheads="1"/>
          </p:cNvSpPr>
          <p:nvPr/>
        </p:nvSpPr>
        <p:spPr bwMode="auto">
          <a:xfrm>
            <a:off x="3581400" y="4151313"/>
            <a:ext cx="4343400" cy="646112"/>
          </a:xfrm>
          <a:prstGeom prst="rect">
            <a:avLst/>
          </a:prstGeom>
          <a:solidFill>
            <a:schemeClr val="accent1"/>
          </a:solidFill>
          <a:ln w="19050">
            <a:solidFill>
              <a:schemeClr val="tx1"/>
            </a:solidFill>
            <a:miter lim="800000"/>
            <a:headEnd/>
            <a:tailEnd/>
          </a:ln>
        </p:spPr>
        <p:txBody>
          <a:bodyPr>
            <a:spAutoFit/>
          </a:bodyPr>
          <a:lstStyle/>
          <a:p>
            <a:pPr algn="ctr"/>
            <a:r>
              <a:rPr lang="en-US">
                <a:latin typeface="Century Schoolbook" pitchFamily="18" charset="0"/>
              </a:rPr>
              <a:t>Project’s management &amp; Documents’ management software</a:t>
            </a:r>
          </a:p>
        </p:txBody>
      </p:sp>
      <p:cxnSp>
        <p:nvCxnSpPr>
          <p:cNvPr id="15" name="Straight Arrow Connector 14"/>
          <p:cNvCxnSpPr/>
          <p:nvPr/>
        </p:nvCxnSpPr>
        <p:spPr>
          <a:xfrm>
            <a:off x="2590800" y="5675313"/>
            <a:ext cx="990600"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752600" y="4456113"/>
            <a:ext cx="1828800"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52600" y="4456113"/>
            <a:ext cx="0" cy="8382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9" name="Up-Down Arrow 18"/>
          <p:cNvSpPr/>
          <p:nvPr/>
        </p:nvSpPr>
        <p:spPr>
          <a:xfrm>
            <a:off x="7315200" y="1752600"/>
            <a:ext cx="228600" cy="685800"/>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ight Arrow 19"/>
          <p:cNvSpPr/>
          <p:nvPr/>
        </p:nvSpPr>
        <p:spPr>
          <a:xfrm>
            <a:off x="5562600" y="1676400"/>
            <a:ext cx="457200" cy="22860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 name="Picture 2"/>
          <p:cNvPicPr>
            <a:picLocks noChangeAspect="1"/>
          </p:cNvPicPr>
          <p:nvPr/>
        </p:nvPicPr>
        <p:blipFill>
          <a:blip r:embed="rId2" cstate="print"/>
          <a:srcRect/>
          <a:stretch>
            <a:fillRect/>
          </a:stretch>
        </p:blipFill>
        <p:spPr bwMode="auto">
          <a:xfrm>
            <a:off x="7315200" y="6245889"/>
            <a:ext cx="1828800" cy="612111"/>
          </a:xfrm>
          <a:prstGeom prst="rect">
            <a:avLst/>
          </a:prstGeom>
          <a:solidFill>
            <a:schemeClr val="accent1">
              <a:alpha val="92155"/>
            </a:schemeClr>
          </a:solid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579438"/>
          </a:xfrm>
        </p:spPr>
        <p:txBody>
          <a:bodyPr/>
          <a:lstStyle/>
          <a:p>
            <a:pPr fontAlgn="auto">
              <a:spcAft>
                <a:spcPts val="0"/>
              </a:spcAft>
              <a:defRPr/>
            </a:pPr>
            <a:r>
              <a:rPr lang="en-US" b="1" dirty="0" smtClean="0">
                <a:solidFill>
                  <a:srgbClr val="290BDF"/>
                </a:solidFill>
              </a:rPr>
              <a:t>MEDIND results</a:t>
            </a:r>
            <a:endParaRPr lang="en-US" b="1" dirty="0">
              <a:solidFill>
                <a:srgbClr val="290BDF"/>
              </a:solidFill>
            </a:endParaRPr>
          </a:p>
        </p:txBody>
      </p:sp>
      <p:sp>
        <p:nvSpPr>
          <p:cNvPr id="18434" name="Slide Number Placeholder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993BA4A-2250-4B9E-AA9D-3FE1EF197261}" type="slidenum">
              <a:rPr lang="en-US">
                <a:cs typeface="Arial" charset="0"/>
              </a:rPr>
              <a:pPr fontAlgn="base">
                <a:spcBef>
                  <a:spcPct val="0"/>
                </a:spcBef>
                <a:spcAft>
                  <a:spcPct val="0"/>
                </a:spcAft>
              </a:pPr>
              <a:t>22</a:t>
            </a:fld>
            <a:endParaRPr lang="en-US">
              <a:cs typeface="Arial" charset="0"/>
            </a:endParaRPr>
          </a:p>
        </p:txBody>
      </p:sp>
      <p:cxnSp>
        <p:nvCxnSpPr>
          <p:cNvPr id="13" name="Straight Connector 12"/>
          <p:cNvCxnSpPr/>
          <p:nvPr/>
        </p:nvCxnSpPr>
        <p:spPr>
          <a:xfrm>
            <a:off x="5334000" y="4876800"/>
            <a:ext cx="0" cy="914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34000" y="3352800"/>
            <a:ext cx="0" cy="152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334000" y="2743200"/>
            <a:ext cx="3810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334000" y="1447800"/>
            <a:ext cx="3810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439" name="TextBox 30"/>
          <p:cNvSpPr txBox="1">
            <a:spLocks noChangeArrowheads="1"/>
          </p:cNvSpPr>
          <p:nvPr/>
        </p:nvSpPr>
        <p:spPr bwMode="auto">
          <a:xfrm>
            <a:off x="5715000" y="1258888"/>
            <a:ext cx="2971800" cy="922337"/>
          </a:xfrm>
          <a:prstGeom prst="rect">
            <a:avLst/>
          </a:prstGeom>
          <a:solidFill>
            <a:schemeClr val="accent1"/>
          </a:solidFill>
          <a:ln w="9525">
            <a:solidFill>
              <a:schemeClr val="accent1"/>
            </a:solidFill>
            <a:miter lim="800000"/>
            <a:headEnd/>
            <a:tailEnd/>
          </a:ln>
        </p:spPr>
        <p:txBody>
          <a:bodyPr>
            <a:spAutoFit/>
          </a:bodyPr>
          <a:lstStyle/>
          <a:p>
            <a:pPr algn="ctr"/>
            <a:r>
              <a:rPr lang="en-US">
                <a:latin typeface="Century Schoolbook" pitchFamily="18" charset="0"/>
              </a:rPr>
              <a:t>New national and international partnerships</a:t>
            </a:r>
          </a:p>
        </p:txBody>
      </p:sp>
      <p:cxnSp>
        <p:nvCxnSpPr>
          <p:cNvPr id="33" name="Straight Connector 32"/>
          <p:cNvCxnSpPr/>
          <p:nvPr/>
        </p:nvCxnSpPr>
        <p:spPr>
          <a:xfrm>
            <a:off x="5334000" y="1447800"/>
            <a:ext cx="0" cy="19050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441" name="TextBox 34"/>
          <p:cNvSpPr txBox="1">
            <a:spLocks noChangeArrowheads="1"/>
          </p:cNvSpPr>
          <p:nvPr/>
        </p:nvSpPr>
        <p:spPr bwMode="auto">
          <a:xfrm>
            <a:off x="5715000" y="2276475"/>
            <a:ext cx="2971800" cy="923925"/>
          </a:xfrm>
          <a:prstGeom prst="rect">
            <a:avLst/>
          </a:prstGeom>
          <a:solidFill>
            <a:schemeClr val="accent1"/>
          </a:solidFill>
          <a:ln w="9525">
            <a:solidFill>
              <a:schemeClr val="accent1"/>
            </a:solidFill>
            <a:miter lim="800000"/>
            <a:headEnd/>
            <a:tailEnd/>
          </a:ln>
        </p:spPr>
        <p:txBody>
          <a:bodyPr>
            <a:spAutoFit/>
          </a:bodyPr>
          <a:lstStyle/>
          <a:p>
            <a:pPr algn="ctr"/>
            <a:r>
              <a:rPr lang="en-US">
                <a:latin typeface="Century Schoolbook" pitchFamily="18" charset="0"/>
              </a:rPr>
              <a:t>New / modernized labs on developed research directions</a:t>
            </a:r>
          </a:p>
        </p:txBody>
      </p:sp>
      <p:sp>
        <p:nvSpPr>
          <p:cNvPr id="18443" name="TextBox 6"/>
          <p:cNvSpPr txBox="1">
            <a:spLocks noChangeArrowheads="1"/>
          </p:cNvSpPr>
          <p:nvPr/>
        </p:nvSpPr>
        <p:spPr bwMode="auto">
          <a:xfrm>
            <a:off x="3276600" y="2151856"/>
            <a:ext cx="1789113" cy="923330"/>
          </a:xfrm>
          <a:prstGeom prst="rect">
            <a:avLst/>
          </a:prstGeom>
          <a:solidFill>
            <a:schemeClr val="accent1"/>
          </a:solidFill>
          <a:ln w="9525">
            <a:solidFill>
              <a:schemeClr val="accent1"/>
            </a:solidFill>
            <a:miter lim="800000"/>
            <a:headEnd/>
            <a:tailEnd/>
          </a:ln>
        </p:spPr>
        <p:txBody>
          <a:bodyPr wrap="square">
            <a:spAutoFit/>
          </a:bodyPr>
          <a:lstStyle/>
          <a:p>
            <a:pPr algn="ctr"/>
            <a:r>
              <a:rPr lang="en-US" dirty="0">
                <a:latin typeface="Century Schoolbook" pitchFamily="18" charset="0"/>
              </a:rPr>
              <a:t>Initiation of new research directions</a:t>
            </a:r>
          </a:p>
        </p:txBody>
      </p:sp>
      <p:sp>
        <p:nvSpPr>
          <p:cNvPr id="18444" name="TextBox 20"/>
          <p:cNvSpPr txBox="1">
            <a:spLocks noChangeArrowheads="1"/>
          </p:cNvSpPr>
          <p:nvPr/>
        </p:nvSpPr>
        <p:spPr bwMode="auto">
          <a:xfrm rot="-5400000">
            <a:off x="3026569" y="4706144"/>
            <a:ext cx="1371600" cy="646112"/>
          </a:xfrm>
          <a:prstGeom prst="rect">
            <a:avLst/>
          </a:prstGeom>
          <a:solidFill>
            <a:schemeClr val="bg2"/>
          </a:solidFill>
          <a:ln w="9525">
            <a:solidFill>
              <a:schemeClr val="accent1"/>
            </a:solidFill>
            <a:miter lim="800000"/>
            <a:headEnd/>
            <a:tailEnd/>
          </a:ln>
        </p:spPr>
        <p:txBody>
          <a:bodyPr>
            <a:spAutoFit/>
          </a:bodyPr>
          <a:lstStyle/>
          <a:p>
            <a:pPr algn="ctr"/>
            <a:r>
              <a:rPr lang="en-US" dirty="0">
                <a:latin typeface="Century Schoolbook" pitchFamily="18" charset="0"/>
              </a:rPr>
              <a:t>Research projects</a:t>
            </a:r>
          </a:p>
        </p:txBody>
      </p:sp>
      <p:sp>
        <p:nvSpPr>
          <p:cNvPr id="18445" name="TextBox 21"/>
          <p:cNvSpPr txBox="1">
            <a:spLocks noChangeArrowheads="1"/>
          </p:cNvSpPr>
          <p:nvPr/>
        </p:nvSpPr>
        <p:spPr bwMode="auto">
          <a:xfrm rot="-5400000">
            <a:off x="3637757" y="4706143"/>
            <a:ext cx="1371600" cy="646113"/>
          </a:xfrm>
          <a:prstGeom prst="rect">
            <a:avLst/>
          </a:prstGeom>
          <a:solidFill>
            <a:schemeClr val="bg2"/>
          </a:solidFill>
          <a:ln w="9525">
            <a:solidFill>
              <a:schemeClr val="accent1"/>
            </a:solidFill>
            <a:miter lim="800000"/>
            <a:headEnd/>
            <a:tailEnd/>
          </a:ln>
        </p:spPr>
        <p:txBody>
          <a:bodyPr>
            <a:spAutoFit/>
          </a:bodyPr>
          <a:lstStyle/>
          <a:p>
            <a:pPr algn="ctr"/>
            <a:r>
              <a:rPr lang="en-US" dirty="0">
                <a:latin typeface="Century Schoolbook" pitchFamily="18" charset="0"/>
              </a:rPr>
              <a:t>New services</a:t>
            </a:r>
          </a:p>
        </p:txBody>
      </p:sp>
      <p:sp>
        <p:nvSpPr>
          <p:cNvPr id="18446" name="TextBox 22"/>
          <p:cNvSpPr txBox="1">
            <a:spLocks noChangeArrowheads="1"/>
          </p:cNvSpPr>
          <p:nvPr/>
        </p:nvSpPr>
        <p:spPr bwMode="auto">
          <a:xfrm rot="-5400000">
            <a:off x="4248944" y="4706144"/>
            <a:ext cx="1371600" cy="646112"/>
          </a:xfrm>
          <a:prstGeom prst="rect">
            <a:avLst/>
          </a:prstGeom>
          <a:solidFill>
            <a:schemeClr val="bg2"/>
          </a:solidFill>
          <a:ln w="9525">
            <a:solidFill>
              <a:schemeClr val="accent1"/>
            </a:solidFill>
            <a:miter lim="800000"/>
            <a:headEnd/>
            <a:tailEnd/>
          </a:ln>
        </p:spPr>
        <p:txBody>
          <a:bodyPr>
            <a:spAutoFit/>
          </a:bodyPr>
          <a:lstStyle/>
          <a:p>
            <a:pPr algn="ctr"/>
            <a:r>
              <a:rPr lang="en-US">
                <a:latin typeface="Century Schoolbook" pitchFamily="18" charset="0"/>
              </a:rPr>
              <a:t>More clients</a:t>
            </a:r>
          </a:p>
        </p:txBody>
      </p:sp>
      <p:cxnSp>
        <p:nvCxnSpPr>
          <p:cNvPr id="30" name="Straight Arrow Connector 29"/>
          <p:cNvCxnSpPr/>
          <p:nvPr/>
        </p:nvCxnSpPr>
        <p:spPr>
          <a:xfrm>
            <a:off x="4267200" y="3257729"/>
            <a:ext cx="0" cy="8286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448" name="TextBox 47"/>
          <p:cNvSpPr txBox="1">
            <a:spLocks noChangeArrowheads="1"/>
          </p:cNvSpPr>
          <p:nvPr/>
        </p:nvSpPr>
        <p:spPr bwMode="auto">
          <a:xfrm>
            <a:off x="5715000" y="3571875"/>
            <a:ext cx="2971800" cy="923925"/>
          </a:xfrm>
          <a:prstGeom prst="rect">
            <a:avLst/>
          </a:prstGeom>
          <a:solidFill>
            <a:schemeClr val="accent1"/>
          </a:solidFill>
          <a:ln w="9525">
            <a:solidFill>
              <a:schemeClr val="accent1"/>
            </a:solidFill>
            <a:miter lim="800000"/>
            <a:headEnd/>
            <a:tailEnd/>
          </a:ln>
        </p:spPr>
        <p:txBody>
          <a:bodyPr>
            <a:spAutoFit/>
          </a:bodyPr>
          <a:lstStyle/>
          <a:p>
            <a:pPr algn="ctr"/>
            <a:r>
              <a:rPr lang="en-US">
                <a:latin typeface="Century Schoolbook" pitchFamily="18" charset="0"/>
              </a:rPr>
              <a:t>Modern / high performance lab / pilot / field equipment</a:t>
            </a:r>
          </a:p>
        </p:txBody>
      </p:sp>
      <p:cxnSp>
        <p:nvCxnSpPr>
          <p:cNvPr id="49" name="Straight Arrow Connector 48"/>
          <p:cNvCxnSpPr/>
          <p:nvPr/>
        </p:nvCxnSpPr>
        <p:spPr>
          <a:xfrm>
            <a:off x="5334000" y="4038600"/>
            <a:ext cx="3810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450" name="TextBox 49"/>
          <p:cNvSpPr txBox="1">
            <a:spLocks noChangeArrowheads="1"/>
          </p:cNvSpPr>
          <p:nvPr/>
        </p:nvSpPr>
        <p:spPr bwMode="auto">
          <a:xfrm>
            <a:off x="5715000" y="4867275"/>
            <a:ext cx="2971800" cy="1754188"/>
          </a:xfrm>
          <a:prstGeom prst="rect">
            <a:avLst/>
          </a:prstGeom>
          <a:solidFill>
            <a:schemeClr val="accent1"/>
          </a:solidFill>
          <a:ln w="9525">
            <a:solidFill>
              <a:schemeClr val="accent1"/>
            </a:solidFill>
            <a:miter lim="800000"/>
            <a:headEnd/>
            <a:tailEnd/>
          </a:ln>
        </p:spPr>
        <p:txBody>
          <a:bodyPr>
            <a:spAutoFit/>
          </a:bodyPr>
          <a:lstStyle/>
          <a:p>
            <a:pPr algn="ctr"/>
            <a:r>
              <a:rPr lang="en-US">
                <a:latin typeface="Century Schoolbook" pitchFamily="18" charset="0"/>
              </a:rPr>
              <a:t>New / modern infrastructure, which assures technical conditions for modern researches and improves institute's public image</a:t>
            </a:r>
          </a:p>
        </p:txBody>
      </p:sp>
      <p:cxnSp>
        <p:nvCxnSpPr>
          <p:cNvPr id="51" name="Straight Arrow Connector 50"/>
          <p:cNvCxnSpPr/>
          <p:nvPr/>
        </p:nvCxnSpPr>
        <p:spPr>
          <a:xfrm>
            <a:off x="5334000" y="5791200"/>
            <a:ext cx="3810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474913" y="2514600"/>
            <a:ext cx="914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454" name="TextBox 64"/>
          <p:cNvSpPr txBox="1">
            <a:spLocks noChangeArrowheads="1"/>
          </p:cNvSpPr>
          <p:nvPr/>
        </p:nvSpPr>
        <p:spPr bwMode="auto">
          <a:xfrm>
            <a:off x="380999" y="2057400"/>
            <a:ext cx="2146301" cy="1200329"/>
          </a:xfrm>
          <a:prstGeom prst="rect">
            <a:avLst/>
          </a:prstGeom>
          <a:solidFill>
            <a:schemeClr val="accent1"/>
          </a:solidFill>
          <a:ln w="9525">
            <a:solidFill>
              <a:schemeClr val="accent1"/>
            </a:solidFill>
            <a:miter lim="800000"/>
            <a:headEnd/>
            <a:tailEnd/>
          </a:ln>
        </p:spPr>
        <p:txBody>
          <a:bodyPr wrap="square">
            <a:spAutoFit/>
          </a:bodyPr>
          <a:lstStyle/>
          <a:p>
            <a:pPr algn="ctr"/>
            <a:r>
              <a:rPr lang="en-US" dirty="0">
                <a:latin typeface="Century Schoolbook" pitchFamily="18" charset="0"/>
              </a:rPr>
              <a:t>Better conditions for career develop. of young professionals</a:t>
            </a:r>
          </a:p>
        </p:txBody>
      </p:sp>
      <p:cxnSp>
        <p:nvCxnSpPr>
          <p:cNvPr id="68" name="Straight Arrow Connector 67"/>
          <p:cNvCxnSpPr/>
          <p:nvPr/>
        </p:nvCxnSpPr>
        <p:spPr>
          <a:xfrm>
            <a:off x="5181600" y="3048000"/>
            <a:ext cx="1524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31" name="Picture 2"/>
          <p:cNvPicPr>
            <a:picLocks noChangeAspect="1"/>
          </p:cNvPicPr>
          <p:nvPr/>
        </p:nvPicPr>
        <p:blipFill>
          <a:blip r:embed="rId2" cstate="print"/>
          <a:srcRect/>
          <a:stretch>
            <a:fillRect/>
          </a:stretch>
        </p:blipFill>
        <p:spPr bwMode="auto">
          <a:xfrm>
            <a:off x="76200" y="6172200"/>
            <a:ext cx="1828800" cy="612111"/>
          </a:xfrm>
          <a:prstGeom prst="rect">
            <a:avLst/>
          </a:prstGeom>
          <a:solidFill>
            <a:schemeClr val="accent1">
              <a:alpha val="92155"/>
            </a:schemeClr>
          </a:solidFill>
          <a:ln w="9525">
            <a:noFill/>
            <a:miter lim="800000"/>
            <a:headEnd/>
            <a:tailEnd/>
          </a:ln>
        </p:spPr>
      </p:pic>
    </p:spTree>
    <p:extLst>
      <p:ext uri="{BB962C8B-B14F-4D97-AF65-F5344CB8AC3E}">
        <p14:creationId xmlns:p14="http://schemas.microsoft.com/office/powerpoint/2010/main" val="31512489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587"/>
            <a:ext cx="7467600" cy="405337"/>
          </a:xfrm>
        </p:spPr>
        <p:txBody>
          <a:bodyPr>
            <a:normAutofit/>
          </a:bodyPr>
          <a:lstStyle/>
          <a:p>
            <a:pPr marL="342900" indent="-342900" algn="just" fontAlgn="auto">
              <a:spcAft>
                <a:spcPts val="0"/>
              </a:spcAft>
              <a:buFont typeface="Wingdings" panose="05000000000000000000" pitchFamily="2" charset="2"/>
              <a:buChar char="v"/>
              <a:defRPr/>
            </a:pPr>
            <a:r>
              <a:rPr lang="en-US" sz="2000" b="1" dirty="0" smtClean="0">
                <a:solidFill>
                  <a:schemeClr val="tx1">
                    <a:lumMod val="85000"/>
                    <a:lumOff val="15000"/>
                  </a:schemeClr>
                </a:solidFill>
              </a:rPr>
              <a:t>Increase of administrative capacity</a:t>
            </a:r>
            <a:endParaRPr lang="en-US" sz="2000" b="1" dirty="0">
              <a:solidFill>
                <a:schemeClr val="tx1">
                  <a:lumMod val="85000"/>
                  <a:lumOff val="15000"/>
                </a:schemeClr>
              </a:solidFill>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906073787"/>
              </p:ext>
            </p:extLst>
          </p:nvPr>
        </p:nvGraphicFramePr>
        <p:xfrm>
          <a:off x="280988" y="914400"/>
          <a:ext cx="8458200" cy="2590800"/>
        </p:xfrm>
        <a:graphic>
          <a:graphicData uri="http://schemas.openxmlformats.org/drawingml/2006/table">
            <a:tbl>
              <a:tblPr firstRow="1" bandRow="1">
                <a:tableStyleId>{5C22544A-7EE6-4342-B048-85BDC9FD1C3A}</a:tableStyleId>
              </a:tblPr>
              <a:tblGrid>
                <a:gridCol w="4229100"/>
                <a:gridCol w="4229100"/>
              </a:tblGrid>
              <a:tr h="304800">
                <a:tc>
                  <a:txBody>
                    <a:bodyPr/>
                    <a:lstStyle/>
                    <a:p>
                      <a:pPr algn="ctr"/>
                      <a:r>
                        <a:rPr lang="en-US" sz="1400" dirty="0" smtClean="0"/>
                        <a:t>Target</a:t>
                      </a:r>
                      <a:endParaRPr lang="en-US" sz="1400" dirty="0"/>
                    </a:p>
                  </a:txBody>
                  <a:tcPr/>
                </a:tc>
                <a:tc>
                  <a:txBody>
                    <a:bodyPr/>
                    <a:lstStyle/>
                    <a:p>
                      <a:pPr algn="ctr"/>
                      <a:r>
                        <a:rPr lang="en-US" sz="1400" dirty="0" smtClean="0"/>
                        <a:t>Achieved</a:t>
                      </a:r>
                      <a:endParaRPr lang="en-US" sz="1400" dirty="0"/>
                    </a:p>
                  </a:txBody>
                  <a:tcPr/>
                </a:tc>
              </a:tr>
              <a:tr h="370840">
                <a:tc>
                  <a:txBody>
                    <a:bodyPr/>
                    <a:lstStyle/>
                    <a:p>
                      <a:pPr algn="ctr"/>
                      <a:r>
                        <a:rPr lang="en-US" sz="1400" dirty="0" smtClean="0"/>
                        <a:t>Integrated</a:t>
                      </a:r>
                      <a:r>
                        <a:rPr lang="en-US" sz="1400" baseline="0" dirty="0" smtClean="0"/>
                        <a:t> system dedicated to data processing in research activities</a:t>
                      </a:r>
                      <a:endParaRPr lang="en-US" sz="1400" dirty="0"/>
                    </a:p>
                  </a:txBody>
                  <a:tcPr/>
                </a:tc>
                <a:tc>
                  <a:txBody>
                    <a:bodyPr/>
                    <a:lstStyle/>
                    <a:p>
                      <a:pPr algn="ctr"/>
                      <a:r>
                        <a:rPr lang="en-US" sz="1400" dirty="0" smtClean="0"/>
                        <a:t>Primavera</a:t>
                      </a:r>
                      <a:r>
                        <a:rPr lang="en-US" sz="1400" baseline="0" dirty="0" smtClean="0"/>
                        <a:t> based software tailored to institute’s specifics</a:t>
                      </a:r>
                      <a:endParaRPr lang="en-US" sz="1400" dirty="0"/>
                    </a:p>
                  </a:txBody>
                  <a:tcPr/>
                </a:tc>
              </a:tr>
              <a:tr h="370840">
                <a:tc>
                  <a:txBody>
                    <a:bodyPr/>
                    <a:lstStyle/>
                    <a:p>
                      <a:pPr algn="ctr"/>
                      <a:r>
                        <a:rPr lang="en-US" sz="1400" dirty="0" smtClean="0"/>
                        <a:t>IT applications, Software</a:t>
                      </a:r>
                      <a:endParaRPr lang="en-US" sz="1400" dirty="0"/>
                    </a:p>
                  </a:txBody>
                  <a:tcPr/>
                </a:tc>
                <a:tc>
                  <a:txBody>
                    <a:bodyPr/>
                    <a:lstStyle/>
                    <a:p>
                      <a:pPr algn="ctr"/>
                      <a:r>
                        <a:rPr lang="en-US" sz="1400" dirty="0" smtClean="0"/>
                        <a:t>Documents’</a:t>
                      </a:r>
                      <a:r>
                        <a:rPr lang="en-US" sz="1400" baseline="0" dirty="0" smtClean="0"/>
                        <a:t> management software tailored to institute’s specifics</a:t>
                      </a:r>
                    </a:p>
                    <a:p>
                      <a:pPr algn="ctr"/>
                      <a:r>
                        <a:rPr lang="en-US" sz="1400" baseline="0" dirty="0" smtClean="0"/>
                        <a:t>Up-grade of accounting software</a:t>
                      </a:r>
                      <a:endParaRPr lang="en-US" sz="1400" dirty="0"/>
                    </a:p>
                  </a:txBody>
                  <a:tcPr/>
                </a:tc>
              </a:tr>
              <a:tr h="370840">
                <a:tc>
                  <a:txBody>
                    <a:bodyPr/>
                    <a:lstStyle/>
                    <a:p>
                      <a:pPr algn="ctr"/>
                      <a:r>
                        <a:rPr lang="en-US" sz="1400" dirty="0" smtClean="0"/>
                        <a:t>Partnerships building</a:t>
                      </a:r>
                      <a:endParaRPr lang="en-US" sz="1400" dirty="0"/>
                    </a:p>
                  </a:txBody>
                  <a:tcPr/>
                </a:tc>
                <a:tc>
                  <a:txBody>
                    <a:bodyPr/>
                    <a:lstStyle/>
                    <a:p>
                      <a:pPr algn="ctr"/>
                      <a:r>
                        <a:rPr lang="en-US" sz="1400" dirty="0" smtClean="0"/>
                        <a:t>15 partnerships international projects in progress</a:t>
                      </a:r>
                      <a:r>
                        <a:rPr lang="en-US" sz="1400" baseline="0" dirty="0" smtClean="0"/>
                        <a:t> / completed</a:t>
                      </a:r>
                      <a:endParaRPr lang="en-US" sz="1400" dirty="0"/>
                    </a:p>
                  </a:txBody>
                  <a:tcPr/>
                </a:tc>
              </a:tr>
              <a:tr h="370840">
                <a:tc>
                  <a:txBody>
                    <a:bodyPr/>
                    <a:lstStyle/>
                    <a:p>
                      <a:pPr algn="ctr"/>
                      <a:r>
                        <a:rPr lang="en-US" sz="1400" dirty="0" smtClean="0"/>
                        <a:t>Dissemination</a:t>
                      </a:r>
                      <a:r>
                        <a:rPr lang="en-US" sz="1400" baseline="0" dirty="0" smtClean="0"/>
                        <a:t> and publicity for institutional promotion</a:t>
                      </a:r>
                      <a:endParaRPr lang="en-US" sz="1400" dirty="0"/>
                    </a:p>
                  </a:txBody>
                  <a:tcPr/>
                </a:tc>
                <a:tc>
                  <a:txBody>
                    <a:bodyPr/>
                    <a:lstStyle/>
                    <a:p>
                      <a:pPr algn="ctr"/>
                      <a:r>
                        <a:rPr lang="en-US" sz="1400" dirty="0" smtClean="0"/>
                        <a:t>New web page developed </a:t>
                      </a:r>
                      <a:r>
                        <a:rPr lang="en-US" sz="1400" dirty="0" smtClean="0">
                          <a:hlinkClick r:id="rId2"/>
                        </a:rPr>
                        <a:t>www.incdecoind.ro</a:t>
                      </a:r>
                      <a:r>
                        <a:rPr lang="en-US" sz="1400" dirty="0" smtClean="0"/>
                        <a:t> </a:t>
                      </a:r>
                    </a:p>
                  </a:txBody>
                  <a:tcPr/>
                </a:tc>
              </a:tr>
            </a:tbl>
          </a:graphicData>
        </a:graphic>
      </p:graphicFrame>
      <p:sp>
        <p:nvSpPr>
          <p:cNvPr id="33817" name="Slide Number Placeholder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66FD1F5-6F2A-490B-9704-5B322E662118}" type="slidenum">
              <a:rPr lang="en-US">
                <a:cs typeface="Arial" charset="0"/>
              </a:rPr>
              <a:pPr fontAlgn="base">
                <a:spcBef>
                  <a:spcPct val="0"/>
                </a:spcBef>
                <a:spcAft>
                  <a:spcPct val="0"/>
                </a:spcAft>
              </a:pPr>
              <a:t>23</a:t>
            </a:fld>
            <a:endParaRPr lang="en-US">
              <a:cs typeface="Arial" charset="0"/>
            </a:endParaRPr>
          </a:p>
        </p:txBody>
      </p:sp>
      <p:pic>
        <p:nvPicPr>
          <p:cNvPr id="6" name="Picture 2"/>
          <p:cNvPicPr>
            <a:picLocks noChangeAspect="1"/>
          </p:cNvPicPr>
          <p:nvPr/>
        </p:nvPicPr>
        <p:blipFill>
          <a:blip r:embed="rId3" cstate="print"/>
          <a:srcRect/>
          <a:stretch>
            <a:fillRect/>
          </a:stretch>
        </p:blipFill>
        <p:spPr bwMode="auto">
          <a:xfrm>
            <a:off x="7302075" y="6172200"/>
            <a:ext cx="1828800" cy="612111"/>
          </a:xfrm>
          <a:prstGeom prst="rect">
            <a:avLst/>
          </a:prstGeom>
          <a:solidFill>
            <a:schemeClr val="accent1">
              <a:alpha val="92155"/>
            </a:schemeClr>
          </a:solidFill>
          <a:ln w="9525">
            <a:noFill/>
            <a:miter lim="800000"/>
            <a:headEnd/>
            <a:tailEnd/>
          </a:ln>
        </p:spPr>
      </p:pic>
      <p:sp>
        <p:nvSpPr>
          <p:cNvPr id="4" name="Rectangle 3"/>
          <p:cNvSpPr/>
          <p:nvPr/>
        </p:nvSpPr>
        <p:spPr>
          <a:xfrm>
            <a:off x="228600" y="131255"/>
            <a:ext cx="8579974" cy="369332"/>
          </a:xfrm>
          <a:prstGeom prst="rect">
            <a:avLst/>
          </a:prstGeom>
        </p:spPr>
        <p:txBody>
          <a:bodyPr wrap="square">
            <a:spAutoFit/>
          </a:bodyPr>
          <a:lstStyle/>
          <a:p>
            <a:r>
              <a:rPr lang="en-GB" b="1" dirty="0" smtClean="0">
                <a:solidFill>
                  <a:srgbClr val="290BDF"/>
                </a:solidFill>
                <a:latin typeface="+mn-lt"/>
                <a:ea typeface="Times New Roman" panose="02020603050405020304" pitchFamily="18" charset="0"/>
              </a:rPr>
              <a:t>DEVELOPMENT OF INCD ECOIND RESEARCH INFRASTRUCTURE </a:t>
            </a:r>
            <a:endParaRPr lang="en-GB" b="1" dirty="0">
              <a:solidFill>
                <a:srgbClr val="290BDF"/>
              </a:solidFill>
              <a:latin typeface="+mn-lt"/>
            </a:endParaRPr>
          </a:p>
        </p:txBody>
      </p:sp>
      <p:sp>
        <p:nvSpPr>
          <p:cNvPr id="7" name="Rectangle 6"/>
          <p:cNvSpPr/>
          <p:nvPr/>
        </p:nvSpPr>
        <p:spPr>
          <a:xfrm>
            <a:off x="60887" y="3576716"/>
            <a:ext cx="8915400" cy="3570208"/>
          </a:xfrm>
          <a:prstGeom prst="rect">
            <a:avLst/>
          </a:prstGeom>
        </p:spPr>
        <p:txBody>
          <a:bodyPr wrap="square">
            <a:spAutoFit/>
          </a:bodyPr>
          <a:lstStyle/>
          <a:p>
            <a:pPr marL="342900" indent="-342900" algn="just">
              <a:spcAft>
                <a:spcPts val="0"/>
              </a:spcAft>
              <a:buFont typeface="Wingdings" panose="05000000000000000000" pitchFamily="2" charset="2"/>
              <a:buChar char="v"/>
            </a:pPr>
            <a:r>
              <a:rPr lang="en-GB" b="1" dirty="0" smtClean="0">
                <a:solidFill>
                  <a:schemeClr val="tx1">
                    <a:lumMod val="85000"/>
                    <a:lumOff val="15000"/>
                  </a:schemeClr>
                </a:solidFill>
                <a:latin typeface="+mj-lt"/>
                <a:ea typeface="Times New Roman" panose="02020603050405020304" pitchFamily="18" charset="0"/>
              </a:rPr>
              <a:t>WILL HAVE AN EXPECTED MAJOR IMPACT ON:</a:t>
            </a:r>
          </a:p>
          <a:p>
            <a:pPr marL="342900" indent="-342900" algn="just">
              <a:spcBef>
                <a:spcPts val="600"/>
              </a:spcBef>
              <a:spcAft>
                <a:spcPts val="0"/>
              </a:spcAft>
              <a:buFont typeface="Symbol" panose="05050102010706020507" pitchFamily="18" charset="2"/>
              <a:buChar char=""/>
            </a:pPr>
            <a:r>
              <a:rPr lang="en-GB" sz="1500" dirty="0">
                <a:latin typeface="+mj-lt"/>
                <a:ea typeface="Times New Roman" panose="02020603050405020304" pitchFamily="18" charset="0"/>
              </a:rPr>
              <a:t>enhancing the options to reach the top level Romanian research as well as the environmental technological platforms and European </a:t>
            </a:r>
            <a:r>
              <a:rPr lang="en-GB" sz="1500" dirty="0" smtClean="0">
                <a:latin typeface="+mj-lt"/>
                <a:ea typeface="Times New Roman" panose="02020603050405020304" pitchFamily="18" charset="0"/>
              </a:rPr>
              <a:t>networks</a:t>
            </a:r>
            <a:endParaRPr lang="en-US" sz="1500" dirty="0">
              <a:latin typeface="+mj-lt"/>
              <a:ea typeface="Times New Roman" panose="02020603050405020304" pitchFamily="18" charset="0"/>
            </a:endParaRPr>
          </a:p>
          <a:p>
            <a:pPr marL="342900" lvl="0" indent="-342900" algn="just">
              <a:spcBef>
                <a:spcPts val="600"/>
              </a:spcBef>
              <a:spcAft>
                <a:spcPts val="0"/>
              </a:spcAft>
              <a:buFont typeface="Symbol" panose="05050102010706020507" pitchFamily="18" charset="2"/>
              <a:buChar char=""/>
            </a:pPr>
            <a:r>
              <a:rPr lang="en-US" sz="1500" dirty="0" smtClean="0">
                <a:latin typeface="+mj-lt"/>
                <a:ea typeface="Times New Roman" panose="02020603050405020304" pitchFamily="18" charset="0"/>
              </a:rPr>
              <a:t>raising </a:t>
            </a:r>
            <a:r>
              <a:rPr lang="en-US" sz="1500" dirty="0">
                <a:latin typeface="+mj-lt"/>
                <a:ea typeface="Times New Roman" panose="02020603050405020304" pitchFamily="18" charset="0"/>
              </a:rPr>
              <a:t>and strengthening the </a:t>
            </a:r>
            <a:r>
              <a:rPr lang="en-US" sz="1500" dirty="0" smtClean="0">
                <a:latin typeface="+mj-lt"/>
                <a:ea typeface="Times New Roman" panose="02020603050405020304" pitchFamily="18" charset="0"/>
              </a:rPr>
              <a:t>capacity </a:t>
            </a:r>
            <a:r>
              <a:rPr lang="en-US" sz="1500" dirty="0">
                <a:latin typeface="+mj-lt"/>
                <a:ea typeface="Times New Roman" panose="02020603050405020304" pitchFamily="18" charset="0"/>
              </a:rPr>
              <a:t>of the Institute in order to manage complex projects, integrate and stimulate the cooperation with other national and international research institutes and </a:t>
            </a:r>
            <a:r>
              <a:rPr lang="en-US" sz="1500" dirty="0" smtClean="0">
                <a:latin typeface="+mj-lt"/>
                <a:ea typeface="Times New Roman" panose="02020603050405020304" pitchFamily="18" charset="0"/>
              </a:rPr>
              <a:t>universities</a:t>
            </a:r>
          </a:p>
          <a:p>
            <a:pPr marL="342900" lvl="0" indent="-342900" algn="just">
              <a:spcBef>
                <a:spcPts val="600"/>
              </a:spcBef>
              <a:spcAft>
                <a:spcPts val="0"/>
              </a:spcAft>
              <a:buFont typeface="Symbol" panose="05050102010706020507" pitchFamily="18" charset="2"/>
              <a:buChar char=""/>
            </a:pPr>
            <a:r>
              <a:rPr lang="en-US" sz="1500" dirty="0" smtClean="0">
                <a:latin typeface="+mj-lt"/>
              </a:rPr>
              <a:t>enhancing </a:t>
            </a:r>
            <a:r>
              <a:rPr lang="en-US" sz="1500" dirty="0">
                <a:latin typeface="+mj-lt"/>
              </a:rPr>
              <a:t>the institute visibility in the national and international scientific community as well as in the industrial </a:t>
            </a:r>
            <a:r>
              <a:rPr lang="en-US" sz="1500" dirty="0" smtClean="0">
                <a:latin typeface="+mj-lt"/>
              </a:rPr>
              <a:t>environment</a:t>
            </a:r>
            <a:endParaRPr lang="en-GB" sz="1500" dirty="0">
              <a:latin typeface="+mj-lt"/>
            </a:endParaRPr>
          </a:p>
          <a:p>
            <a:pPr marL="342900" lvl="0" indent="-342900" algn="just">
              <a:spcBef>
                <a:spcPts val="600"/>
              </a:spcBef>
              <a:spcAft>
                <a:spcPts val="0"/>
              </a:spcAft>
              <a:buFont typeface="Symbol" panose="05050102010706020507" pitchFamily="18" charset="2"/>
              <a:buChar char=""/>
            </a:pPr>
            <a:r>
              <a:rPr lang="en-US" sz="1500" dirty="0" smtClean="0">
                <a:latin typeface="+mj-lt"/>
              </a:rPr>
              <a:t>enhancing </a:t>
            </a:r>
            <a:r>
              <a:rPr lang="en-US" sz="1500" dirty="0">
                <a:latin typeface="+mj-lt"/>
              </a:rPr>
              <a:t>the transfer of the Institute scientific results such as methods, technics and innovating technologies to the economy/ </a:t>
            </a:r>
            <a:r>
              <a:rPr lang="en-US" sz="1500" dirty="0" smtClean="0">
                <a:latin typeface="+mj-lt"/>
              </a:rPr>
              <a:t>market</a:t>
            </a:r>
          </a:p>
          <a:p>
            <a:pPr marL="342900" lvl="0" indent="-342900" algn="just">
              <a:spcBef>
                <a:spcPts val="600"/>
              </a:spcBef>
              <a:spcAft>
                <a:spcPts val="0"/>
              </a:spcAft>
              <a:buFont typeface="Symbol" panose="05050102010706020507" pitchFamily="18" charset="2"/>
              <a:buChar char=""/>
            </a:pPr>
            <a:r>
              <a:rPr lang="en-GB" sz="1500" dirty="0">
                <a:latin typeface="+mj-lt"/>
              </a:rPr>
              <a:t>raising the </a:t>
            </a:r>
            <a:r>
              <a:rPr lang="en-GB" sz="1500" dirty="0" smtClean="0">
                <a:latin typeface="+mj-lt"/>
              </a:rPr>
              <a:t>researchers number and </a:t>
            </a:r>
            <a:r>
              <a:rPr lang="en-GB" sz="1500" dirty="0">
                <a:latin typeface="+mj-lt"/>
              </a:rPr>
              <a:t>personnel </a:t>
            </a:r>
            <a:r>
              <a:rPr lang="en-GB" sz="1500" dirty="0" smtClean="0">
                <a:latin typeface="+mj-lt"/>
              </a:rPr>
              <a:t>structural </a:t>
            </a:r>
            <a:r>
              <a:rPr lang="en-GB" sz="1500" dirty="0">
                <a:latin typeface="+mj-lt"/>
              </a:rPr>
              <a:t>diversification </a:t>
            </a:r>
            <a:r>
              <a:rPr lang="en-GB" sz="1500" dirty="0" smtClean="0">
                <a:latin typeface="+mj-lt"/>
              </a:rPr>
              <a:t>to cover </a:t>
            </a:r>
          </a:p>
          <a:p>
            <a:pPr lvl="0" algn="just">
              <a:spcBef>
                <a:spcPts val="0"/>
              </a:spcBef>
              <a:spcAft>
                <a:spcPts val="0"/>
              </a:spcAft>
            </a:pPr>
            <a:r>
              <a:rPr lang="en-GB" sz="1500" dirty="0" smtClean="0">
                <a:latin typeface="+mj-lt"/>
              </a:rPr>
              <a:t>      all </a:t>
            </a:r>
            <a:r>
              <a:rPr lang="en-GB" sz="1500" dirty="0">
                <a:latin typeface="+mj-lt"/>
              </a:rPr>
              <a:t>the needs </a:t>
            </a:r>
            <a:r>
              <a:rPr lang="en-GB" sz="1500" dirty="0" smtClean="0">
                <a:latin typeface="+mj-lt"/>
              </a:rPr>
              <a:t>for a </a:t>
            </a:r>
            <a:r>
              <a:rPr lang="en-GB" sz="1500" dirty="0">
                <a:latin typeface="+mj-lt"/>
              </a:rPr>
              <a:t>competitive and multidisciplinary environmental research</a:t>
            </a:r>
          </a:p>
          <a:p>
            <a:pPr marL="342900" lvl="0" indent="-342900" algn="just">
              <a:spcAft>
                <a:spcPts val="0"/>
              </a:spcAft>
              <a:buFont typeface="Symbol" panose="05050102010706020507" pitchFamily="18" charset="2"/>
              <a:buChar char=""/>
            </a:pPr>
            <a:endParaRPr lang="en-GB" sz="1400" dirty="0">
              <a:effectLst/>
              <a:latin typeface="+mj-lt"/>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655638"/>
          </a:xfrm>
        </p:spPr>
        <p:txBody>
          <a:bodyPr/>
          <a:lstStyle/>
          <a:p>
            <a:pPr fontAlgn="auto">
              <a:spcAft>
                <a:spcPts val="0"/>
              </a:spcAft>
              <a:defRPr/>
            </a:pPr>
            <a:r>
              <a:rPr lang="en-US" b="1" dirty="0" smtClean="0">
                <a:solidFill>
                  <a:srgbClr val="290BDF"/>
                </a:solidFill>
              </a:rPr>
              <a:t>Management  team</a:t>
            </a:r>
            <a:endParaRPr lang="en-US" b="1" dirty="0">
              <a:solidFill>
                <a:srgbClr val="290BDF"/>
              </a:solidFill>
            </a:endParaRPr>
          </a:p>
        </p:txBody>
      </p:sp>
      <p:sp>
        <p:nvSpPr>
          <p:cNvPr id="3" name="Content Placeholder 2"/>
          <p:cNvSpPr>
            <a:spLocks noGrp="1"/>
          </p:cNvSpPr>
          <p:nvPr>
            <p:ph sz="quarter" idx="1"/>
          </p:nvPr>
        </p:nvSpPr>
        <p:spPr>
          <a:xfrm>
            <a:off x="457200" y="762000"/>
            <a:ext cx="8382000" cy="5638800"/>
          </a:xfrm>
        </p:spPr>
        <p:txBody>
          <a:bodyPr>
            <a:normAutofit fontScale="62500" lnSpcReduction="20000"/>
          </a:bodyPr>
          <a:lstStyle/>
          <a:p>
            <a:pPr marL="274320" indent="-274320" fontAlgn="auto">
              <a:spcAft>
                <a:spcPts val="0"/>
              </a:spcAft>
              <a:buFont typeface="Wingdings"/>
              <a:buNone/>
              <a:defRPr/>
            </a:pPr>
            <a:r>
              <a:rPr lang="en-US" b="1" i="1" dirty="0" smtClean="0"/>
              <a:t>Management team</a:t>
            </a:r>
            <a:r>
              <a:rPr lang="en-US" dirty="0" smtClean="0"/>
              <a:t>:</a:t>
            </a:r>
            <a:r>
              <a:rPr lang="en-GB" dirty="0" smtClean="0"/>
              <a:t>                                                </a:t>
            </a:r>
          </a:p>
          <a:p>
            <a:pPr marL="0" indent="0" fontAlgn="auto">
              <a:spcAft>
                <a:spcPts val="0"/>
              </a:spcAft>
              <a:buNone/>
              <a:defRPr/>
            </a:pPr>
            <a:r>
              <a:rPr lang="en-GB" dirty="0"/>
              <a:t> </a:t>
            </a:r>
            <a:r>
              <a:rPr lang="en-GB" dirty="0" smtClean="0"/>
              <a:t>                                             </a:t>
            </a:r>
          </a:p>
          <a:p>
            <a:pPr marL="0" indent="0" fontAlgn="auto">
              <a:spcAft>
                <a:spcPts val="0"/>
              </a:spcAft>
              <a:buNone/>
              <a:defRPr/>
            </a:pPr>
            <a:r>
              <a:rPr lang="en-GB" dirty="0"/>
              <a:t> </a:t>
            </a:r>
            <a:r>
              <a:rPr lang="en-GB" dirty="0" smtClean="0"/>
              <a:t>                                                  </a:t>
            </a:r>
            <a:r>
              <a:rPr lang="ro-RO" dirty="0" smtClean="0"/>
              <a:t>– </a:t>
            </a:r>
            <a:r>
              <a:rPr lang="en-GB" dirty="0" smtClean="0"/>
              <a:t>  INFRAECO </a:t>
            </a:r>
            <a:r>
              <a:rPr lang="en-US" dirty="0" smtClean="0"/>
              <a:t>Project Manager / ECOIND General Manager</a:t>
            </a:r>
          </a:p>
          <a:p>
            <a:pPr marL="274320" indent="-274320" algn="just" fontAlgn="auto">
              <a:spcAft>
                <a:spcPts val="0"/>
              </a:spcAft>
              <a:buFont typeface="Wingdings"/>
              <a:buChar char=""/>
              <a:defRPr/>
            </a:pPr>
            <a:r>
              <a:rPr lang="ro-RO" dirty="0" smtClean="0"/>
              <a:t>Irina Eugenia Lucaciu – </a:t>
            </a:r>
            <a:r>
              <a:rPr lang="en-GB" dirty="0" smtClean="0"/>
              <a:t>INFRAECO </a:t>
            </a:r>
            <a:r>
              <a:rPr lang="en-US" dirty="0" smtClean="0"/>
              <a:t>Deputy Project Manager</a:t>
            </a:r>
            <a:r>
              <a:rPr lang="ro-RO" dirty="0" smtClean="0"/>
              <a:t> / </a:t>
            </a:r>
            <a:r>
              <a:rPr lang="en-GB" dirty="0" smtClean="0"/>
              <a:t>MEDIND </a:t>
            </a:r>
            <a:r>
              <a:rPr lang="en-US" dirty="0"/>
              <a:t>Project Manager </a:t>
            </a:r>
            <a:endParaRPr lang="en-GB" dirty="0" smtClean="0"/>
          </a:p>
          <a:p>
            <a:pPr marL="274320" indent="-274320" algn="just" fontAlgn="auto">
              <a:spcAft>
                <a:spcPts val="0"/>
              </a:spcAft>
              <a:buFont typeface="Wingdings"/>
              <a:buChar char=""/>
              <a:defRPr/>
            </a:pPr>
            <a:r>
              <a:rPr lang="ro-RO" dirty="0" smtClean="0"/>
              <a:t>Ion Viorel Patroescu – </a:t>
            </a:r>
            <a:r>
              <a:rPr lang="en-US" dirty="0" smtClean="0"/>
              <a:t>Infrastructure Responsible (INFRAECO&amp;MEDIND)</a:t>
            </a:r>
          </a:p>
          <a:p>
            <a:pPr marL="274320" indent="-274320" algn="just" fontAlgn="auto">
              <a:spcAft>
                <a:spcPts val="0"/>
              </a:spcAft>
              <a:buFont typeface="Wingdings"/>
              <a:buChar char=""/>
              <a:defRPr/>
            </a:pPr>
            <a:r>
              <a:rPr lang="en-US" dirty="0" smtClean="0"/>
              <a:t>Gheorghe </a:t>
            </a:r>
            <a:r>
              <a:rPr lang="en-US" dirty="0" err="1" smtClean="0"/>
              <a:t>Batrinescu</a:t>
            </a:r>
            <a:r>
              <a:rPr lang="en-US" dirty="0" smtClean="0"/>
              <a:t> – Responsible </a:t>
            </a:r>
            <a:r>
              <a:rPr lang="en-US" dirty="0"/>
              <a:t>with </a:t>
            </a:r>
            <a:r>
              <a:rPr lang="en-US" dirty="0" err="1"/>
              <a:t>equipments</a:t>
            </a:r>
            <a:r>
              <a:rPr lang="en-US" dirty="0"/>
              <a:t>, installations, intangible assets </a:t>
            </a:r>
            <a:r>
              <a:rPr lang="en-US" dirty="0" smtClean="0"/>
              <a:t>procurement (MEDIND)</a:t>
            </a:r>
            <a:endParaRPr lang="en-US" dirty="0"/>
          </a:p>
          <a:p>
            <a:pPr marL="274320" indent="-274320" algn="just" fontAlgn="auto">
              <a:spcAft>
                <a:spcPts val="0"/>
              </a:spcAft>
              <a:buFont typeface="Wingdings"/>
              <a:buChar char=""/>
              <a:defRPr/>
            </a:pPr>
            <a:r>
              <a:rPr lang="ro-RO" dirty="0" smtClean="0"/>
              <a:t>Lucian Alexandru Constantin – </a:t>
            </a:r>
            <a:r>
              <a:rPr lang="en-US" dirty="0" smtClean="0"/>
              <a:t>Financial management / Information and Publicity responsible (INFRAECO&amp;MEDIND)</a:t>
            </a:r>
          </a:p>
          <a:p>
            <a:pPr marL="274320" indent="-274320" algn="just" fontAlgn="auto">
              <a:spcAft>
                <a:spcPts val="0"/>
              </a:spcAft>
              <a:buFont typeface="Wingdings"/>
              <a:buChar char=""/>
              <a:defRPr/>
            </a:pPr>
            <a:r>
              <a:rPr lang="ro-RO" dirty="0" smtClean="0"/>
              <a:t>Stefan Iliescu – Responsib</a:t>
            </a:r>
            <a:r>
              <a:rPr lang="en-US" dirty="0" smtClean="0"/>
              <a:t>le for monitoring of construction works</a:t>
            </a:r>
          </a:p>
          <a:p>
            <a:pPr marL="274320" indent="-274320" algn="just" fontAlgn="auto">
              <a:spcAft>
                <a:spcPts val="0"/>
              </a:spcAft>
              <a:buFont typeface="Wingdings"/>
              <a:buChar char=""/>
              <a:defRPr/>
            </a:pPr>
            <a:r>
              <a:rPr lang="en-GB" dirty="0" smtClean="0"/>
              <a:t>Alexandrina </a:t>
            </a:r>
            <a:r>
              <a:rPr lang="en-GB" dirty="0" err="1" smtClean="0"/>
              <a:t>Ghita</a:t>
            </a:r>
            <a:r>
              <a:rPr lang="ro-RO" dirty="0" smtClean="0"/>
              <a:t>– </a:t>
            </a:r>
            <a:r>
              <a:rPr lang="en-US" dirty="0"/>
              <a:t>Public Procurement </a:t>
            </a:r>
            <a:r>
              <a:rPr lang="ro-RO" dirty="0"/>
              <a:t>Respons</a:t>
            </a:r>
            <a:r>
              <a:rPr lang="en-US" dirty="0" err="1"/>
              <a:t>i</a:t>
            </a:r>
            <a:r>
              <a:rPr lang="ro-RO" dirty="0"/>
              <a:t>b</a:t>
            </a:r>
            <a:r>
              <a:rPr lang="en-US" dirty="0"/>
              <a:t>le</a:t>
            </a:r>
          </a:p>
          <a:p>
            <a:pPr marL="274320" indent="-274320" fontAlgn="auto">
              <a:spcAft>
                <a:spcPts val="0"/>
              </a:spcAft>
              <a:buFont typeface="Wingdings"/>
              <a:buChar char=""/>
              <a:defRPr/>
            </a:pPr>
            <a:endParaRPr lang="en-US" dirty="0" smtClean="0"/>
          </a:p>
          <a:p>
            <a:pPr marL="274320" indent="-274320" fontAlgn="auto">
              <a:spcAft>
                <a:spcPts val="0"/>
              </a:spcAft>
              <a:buFont typeface="Wingdings"/>
              <a:buNone/>
              <a:defRPr/>
            </a:pPr>
            <a:r>
              <a:rPr lang="en-US" b="1" i="1" dirty="0" smtClean="0"/>
              <a:t>Enlarged project team </a:t>
            </a:r>
            <a:r>
              <a:rPr lang="ro-RO" dirty="0" smtClean="0"/>
              <a:t>:</a:t>
            </a:r>
            <a:endParaRPr lang="en-US" dirty="0" smtClean="0"/>
          </a:p>
          <a:p>
            <a:pPr marL="274320" indent="-274320" fontAlgn="auto">
              <a:spcAft>
                <a:spcPts val="0"/>
              </a:spcAft>
              <a:buFont typeface="Wingdings"/>
              <a:buChar char=""/>
              <a:defRPr/>
            </a:pPr>
            <a:r>
              <a:rPr lang="ro-RO" dirty="0" smtClean="0"/>
              <a:t>Aurelia Ballo –</a:t>
            </a:r>
            <a:r>
              <a:rPr lang="en-GB" dirty="0" smtClean="0"/>
              <a:t>ECOIND </a:t>
            </a:r>
            <a:r>
              <a:rPr lang="en-US" dirty="0" smtClean="0"/>
              <a:t>Deputy Manager</a:t>
            </a:r>
          </a:p>
          <a:p>
            <a:pPr marL="274320" indent="-274320" fontAlgn="auto">
              <a:spcAft>
                <a:spcPts val="0"/>
              </a:spcAft>
              <a:buFont typeface="Wingdings"/>
              <a:buChar char=""/>
              <a:defRPr/>
            </a:pPr>
            <a:r>
              <a:rPr lang="ro-RO" dirty="0" smtClean="0"/>
              <a:t>Stanca Stoica – </a:t>
            </a:r>
            <a:r>
              <a:rPr lang="en-US" dirty="0" smtClean="0"/>
              <a:t>Financial Operations Responsible</a:t>
            </a:r>
          </a:p>
          <a:p>
            <a:pPr marL="274320" indent="-274320" fontAlgn="auto">
              <a:spcAft>
                <a:spcPts val="0"/>
              </a:spcAft>
              <a:buFont typeface="Wingdings"/>
              <a:buChar char=""/>
              <a:defRPr/>
            </a:pPr>
            <a:r>
              <a:rPr lang="ro-RO" dirty="0" smtClean="0"/>
              <a:t>Cristina Georgeta Zaharia – </a:t>
            </a:r>
            <a:r>
              <a:rPr lang="en-US" dirty="0" smtClean="0"/>
              <a:t>Public Procurement </a:t>
            </a:r>
            <a:r>
              <a:rPr lang="ro-RO" dirty="0" smtClean="0"/>
              <a:t>Respons</a:t>
            </a:r>
            <a:r>
              <a:rPr lang="en-US" dirty="0" err="1" smtClean="0"/>
              <a:t>i</a:t>
            </a:r>
            <a:r>
              <a:rPr lang="ro-RO" dirty="0" smtClean="0"/>
              <a:t>b</a:t>
            </a:r>
            <a:r>
              <a:rPr lang="en-US" dirty="0" smtClean="0"/>
              <a:t>le</a:t>
            </a:r>
          </a:p>
          <a:p>
            <a:pPr marL="274320" indent="-274320" fontAlgn="auto">
              <a:spcAft>
                <a:spcPts val="0"/>
              </a:spcAft>
              <a:buFont typeface="Wingdings"/>
              <a:buChar char=""/>
              <a:defRPr/>
            </a:pPr>
            <a:r>
              <a:rPr lang="en-US" dirty="0" err="1" smtClean="0"/>
              <a:t>Costel</a:t>
            </a:r>
            <a:r>
              <a:rPr lang="en-US" dirty="0" smtClean="0"/>
              <a:t> </a:t>
            </a:r>
            <a:r>
              <a:rPr lang="en-US" dirty="0" err="1" smtClean="0"/>
              <a:t>Bumbac</a:t>
            </a:r>
            <a:r>
              <a:rPr lang="en-US" dirty="0" smtClean="0"/>
              <a:t> – </a:t>
            </a:r>
            <a:r>
              <a:rPr lang="en-US" dirty="0"/>
              <a:t>Responsible with </a:t>
            </a:r>
            <a:r>
              <a:rPr lang="en-US" dirty="0" smtClean="0"/>
              <a:t>new research direction development</a:t>
            </a:r>
          </a:p>
          <a:p>
            <a:pPr marL="274320" indent="-274320" fontAlgn="auto">
              <a:spcAft>
                <a:spcPts val="0"/>
              </a:spcAft>
              <a:buFont typeface="Wingdings"/>
              <a:buNone/>
              <a:defRPr/>
            </a:pPr>
            <a:endParaRPr lang="en-US" dirty="0" smtClean="0"/>
          </a:p>
          <a:p>
            <a:pPr marL="274320" indent="-274320" algn="ctr" fontAlgn="auto">
              <a:spcAft>
                <a:spcPts val="0"/>
              </a:spcAft>
              <a:buFont typeface="Wingdings"/>
              <a:buNone/>
              <a:defRPr/>
            </a:pPr>
            <a:r>
              <a:rPr lang="en-US" b="1" i="1" dirty="0" smtClean="0"/>
              <a:t>At projects implementation participated the head of departments/laboratories, other researchers and specialists, which has the professional and management experience needed for the development of the new research directions.</a:t>
            </a:r>
            <a:endParaRPr lang="en-US" b="1" i="1" dirty="0"/>
          </a:p>
        </p:txBody>
      </p:sp>
      <p:sp>
        <p:nvSpPr>
          <p:cNvPr id="34819" name="Slide Number Placeholder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6ED523D-9B84-4356-BC63-6347CDEC4EE9}" type="slidenum">
              <a:rPr lang="en-US">
                <a:cs typeface="Arial" charset="0"/>
              </a:rPr>
              <a:pPr fontAlgn="base">
                <a:spcBef>
                  <a:spcPct val="0"/>
                </a:spcBef>
                <a:spcAft>
                  <a:spcPct val="0"/>
                </a:spcAft>
              </a:pPr>
              <a:t>24</a:t>
            </a:fld>
            <a:endParaRPr lang="en-US">
              <a:cs typeface="Arial" charset="0"/>
            </a:endParaRPr>
          </a:p>
        </p:txBody>
      </p:sp>
      <p:sp>
        <p:nvSpPr>
          <p:cNvPr id="5" name="Content Placeholder 2"/>
          <p:cNvSpPr txBox="1">
            <a:spLocks/>
          </p:cNvSpPr>
          <p:nvPr/>
        </p:nvSpPr>
        <p:spPr>
          <a:xfrm>
            <a:off x="228600" y="4114800"/>
            <a:ext cx="8458200" cy="2590800"/>
          </a:xfrm>
          <a:prstGeom prst="rect">
            <a:avLst/>
          </a:prstGeom>
        </p:spPr>
        <p:txBody>
          <a:bodyPr>
            <a:normAutofit/>
          </a:bodyPr>
          <a:lstStyle/>
          <a:p>
            <a:pPr marL="274320" indent="-274320" algn="ctr" fontAlgn="auto">
              <a:spcBef>
                <a:spcPts val="600"/>
              </a:spcBef>
              <a:spcAft>
                <a:spcPts val="0"/>
              </a:spcAft>
              <a:buClr>
                <a:schemeClr val="accent1"/>
              </a:buClr>
              <a:buSzPct val="70000"/>
              <a:buFont typeface="Wingdings"/>
              <a:buNone/>
              <a:defRPr/>
            </a:pPr>
            <a:endParaRPr lang="en-US" sz="2800" b="1" dirty="0">
              <a:effectLst>
                <a:outerShdw blurRad="38100" dist="38100" dir="2700000" algn="tl">
                  <a:srgbClr val="000000">
                    <a:alpha val="43137"/>
                  </a:srgbClr>
                </a:outerShdw>
              </a:effectLst>
              <a:latin typeface="+mn-lt"/>
              <a:cs typeface="+mn-cs"/>
            </a:endParaRPr>
          </a:p>
          <a:p>
            <a:pPr marL="274320" indent="-274320" algn="ctr" fontAlgn="auto">
              <a:spcBef>
                <a:spcPts val="600"/>
              </a:spcBef>
              <a:spcAft>
                <a:spcPts val="0"/>
              </a:spcAft>
              <a:buClr>
                <a:schemeClr val="accent1"/>
              </a:buClr>
              <a:buSzPct val="70000"/>
              <a:buFont typeface="Wingdings"/>
              <a:buNone/>
              <a:defRPr/>
            </a:pPr>
            <a:endParaRPr lang="en-US" sz="2800" b="1" dirty="0">
              <a:effectLst>
                <a:outerShdw blurRad="38100" dist="38100" dir="2700000" algn="tl">
                  <a:srgbClr val="000000">
                    <a:alpha val="43137"/>
                  </a:srgbClr>
                </a:outerShdw>
              </a:effectLst>
              <a:latin typeface="+mn-lt"/>
              <a:cs typeface="+mn-cs"/>
            </a:endParaRPr>
          </a:p>
          <a:p>
            <a:pPr marL="274320" indent="-274320" algn="ctr" fontAlgn="auto">
              <a:spcBef>
                <a:spcPts val="600"/>
              </a:spcBef>
              <a:spcAft>
                <a:spcPts val="0"/>
              </a:spcAft>
              <a:buClr>
                <a:schemeClr val="accent1"/>
              </a:buClr>
              <a:buSzPct val="70000"/>
              <a:buFont typeface="Wingdings"/>
              <a:buNone/>
              <a:defRPr/>
            </a:pPr>
            <a:endParaRPr lang="en-US" sz="3200" b="1" dirty="0">
              <a:effectLst>
                <a:outerShdw blurRad="38100" dist="38100" dir="2700000" algn="tl">
                  <a:srgbClr val="000000">
                    <a:alpha val="43137"/>
                  </a:srgbClr>
                </a:outerShdw>
              </a:effectLst>
              <a:latin typeface="+mn-lt"/>
              <a:cs typeface="+mn-cs"/>
            </a:endParaRPr>
          </a:p>
        </p:txBody>
      </p:sp>
      <p:sp>
        <p:nvSpPr>
          <p:cNvPr id="7" name="Rectangle 6"/>
          <p:cNvSpPr/>
          <p:nvPr/>
        </p:nvSpPr>
        <p:spPr>
          <a:xfrm>
            <a:off x="762000" y="1219200"/>
            <a:ext cx="22860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dirty="0">
                <a:solidFill>
                  <a:schemeClr val="tx1"/>
                </a:solidFill>
              </a:rPr>
              <a:t>Margareta Nicolau</a:t>
            </a:r>
            <a:endParaRPr lang="en-GB" sz="1400" dirty="0">
              <a:solidFill>
                <a:schemeClr val="tx1"/>
              </a:solidFill>
            </a:endParaRPr>
          </a:p>
        </p:txBody>
      </p:sp>
      <p:pic>
        <p:nvPicPr>
          <p:cNvPr id="9" name="Picture 2"/>
          <p:cNvPicPr>
            <a:picLocks noChangeAspect="1"/>
          </p:cNvPicPr>
          <p:nvPr/>
        </p:nvPicPr>
        <p:blipFill>
          <a:blip r:embed="rId2" cstate="print"/>
          <a:srcRect/>
          <a:stretch>
            <a:fillRect/>
          </a:stretch>
        </p:blipFill>
        <p:spPr bwMode="auto">
          <a:xfrm>
            <a:off x="7315200" y="6203865"/>
            <a:ext cx="1828800" cy="612111"/>
          </a:xfrm>
          <a:prstGeom prst="rect">
            <a:avLst/>
          </a:prstGeom>
          <a:solidFill>
            <a:schemeClr val="accent1">
              <a:alpha val="92155"/>
            </a:schemeClr>
          </a:solid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Slide Number Placeholder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B61B5AB-E944-46B7-AA46-8BF933BD932D}" type="slidenum">
              <a:rPr lang="en-US">
                <a:cs typeface="Arial" charset="0"/>
              </a:rPr>
              <a:pPr fontAlgn="base">
                <a:spcBef>
                  <a:spcPct val="0"/>
                </a:spcBef>
                <a:spcAft>
                  <a:spcPct val="0"/>
                </a:spcAft>
              </a:pPr>
              <a:t>25</a:t>
            </a:fld>
            <a:endParaRPr lang="en-US">
              <a:cs typeface="Arial" charset="0"/>
            </a:endParaRPr>
          </a:p>
        </p:txBody>
      </p:sp>
      <p:sp>
        <p:nvSpPr>
          <p:cNvPr id="2" name="Rectangle 1"/>
          <p:cNvSpPr/>
          <p:nvPr/>
        </p:nvSpPr>
        <p:spPr>
          <a:xfrm>
            <a:off x="457200" y="2895600"/>
            <a:ext cx="8153400" cy="2215991"/>
          </a:xfrm>
          <a:prstGeom prst="rect">
            <a:avLst/>
          </a:prstGeom>
        </p:spPr>
        <p:txBody>
          <a:bodyPr wrap="square">
            <a:spAutoFit/>
          </a:bodyPr>
          <a:lstStyle/>
          <a:p>
            <a:pPr marL="274320" indent="-274320" algn="ctr" fontAlgn="auto">
              <a:spcBef>
                <a:spcPts val="600"/>
              </a:spcBef>
              <a:spcAft>
                <a:spcPts val="0"/>
              </a:spcAft>
              <a:buClr>
                <a:schemeClr val="accent1"/>
              </a:buClr>
              <a:buSzPct val="70000"/>
              <a:buFont typeface="Wingdings"/>
              <a:buNone/>
              <a:defRPr/>
            </a:pPr>
            <a:r>
              <a:rPr lang="en-US" sz="3200" b="1" dirty="0">
                <a:solidFill>
                  <a:srgbClr val="290BDF"/>
                </a:solidFill>
                <a:effectLst>
                  <a:outerShdw blurRad="38100" dist="38100" dir="2700000" algn="tl">
                    <a:srgbClr val="000000">
                      <a:alpha val="43137"/>
                    </a:srgbClr>
                  </a:outerShdw>
                </a:effectLst>
              </a:rPr>
              <a:t>You are invited to visit our new infrastructure and </a:t>
            </a:r>
            <a:r>
              <a:rPr lang="en-US" sz="3200" b="1" dirty="0" smtClean="0">
                <a:solidFill>
                  <a:srgbClr val="290BDF"/>
                </a:solidFill>
                <a:effectLst>
                  <a:outerShdw blurRad="38100" dist="38100" dir="2700000" algn="tl">
                    <a:srgbClr val="000000">
                      <a:alpha val="43137"/>
                    </a:srgbClr>
                  </a:outerShdw>
                </a:effectLst>
              </a:rPr>
              <a:t>laboratories</a:t>
            </a:r>
          </a:p>
          <a:p>
            <a:pPr marL="274320" indent="-274320" algn="ctr" fontAlgn="auto">
              <a:spcBef>
                <a:spcPts val="600"/>
              </a:spcBef>
              <a:spcAft>
                <a:spcPts val="0"/>
              </a:spcAft>
              <a:buClr>
                <a:schemeClr val="accent1"/>
              </a:buClr>
              <a:buSzPct val="70000"/>
              <a:defRPr/>
            </a:pPr>
            <a:r>
              <a:rPr lang="en-US" sz="3200" b="1" dirty="0">
                <a:solidFill>
                  <a:srgbClr val="FF0000"/>
                </a:solidFill>
                <a:effectLst>
                  <a:outerShdw blurRad="38100" dist="38100" dir="2700000" algn="tl">
                    <a:srgbClr val="000000">
                      <a:alpha val="43137"/>
                    </a:srgbClr>
                  </a:outerShdw>
                </a:effectLst>
              </a:rPr>
              <a:t>and collaborate with us!</a:t>
            </a:r>
          </a:p>
          <a:p>
            <a:pPr marL="274320" indent="-274320" algn="ctr" fontAlgn="auto">
              <a:spcBef>
                <a:spcPts val="600"/>
              </a:spcBef>
              <a:spcAft>
                <a:spcPts val="0"/>
              </a:spcAft>
              <a:buClr>
                <a:schemeClr val="accent1"/>
              </a:buClr>
              <a:buSzPct val="70000"/>
              <a:buFont typeface="Wingdings"/>
              <a:buNone/>
              <a:defRPr/>
            </a:pPr>
            <a:endParaRPr lang="en-US" sz="3200" b="1" dirty="0">
              <a:solidFill>
                <a:srgbClr val="290BDF"/>
              </a:solidFill>
              <a:effectLst>
                <a:outerShdw blurRad="38100" dist="38100" dir="2700000" algn="tl">
                  <a:srgbClr val="000000">
                    <a:alpha val="43137"/>
                  </a:srgbClr>
                </a:outerShdw>
              </a:effectLst>
            </a:endParaRPr>
          </a:p>
        </p:txBody>
      </p:sp>
      <p:pic>
        <p:nvPicPr>
          <p:cNvPr id="6"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27432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562600"/>
            <a:ext cx="2312987" cy="1066800"/>
          </a:xfrm>
          <a:prstGeom prst="rect">
            <a:avLst/>
          </a:prstGeom>
          <a:solidFill>
            <a:schemeClr val="accent1">
              <a:alpha val="92155"/>
            </a:schemeClr>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0"/>
            <a:ext cx="7467600" cy="677164"/>
          </a:xfrm>
        </p:spPr>
        <p:txBody>
          <a:bodyPr/>
          <a:lstStyle/>
          <a:p>
            <a:pPr algn="ctr"/>
            <a:r>
              <a:rPr lang="en-US" b="1" dirty="0" smtClean="0">
                <a:solidFill>
                  <a:srgbClr val="2209B7"/>
                </a:solidFill>
              </a:rPr>
              <a:t>MEDIND – PROJECT 1881/48693</a:t>
            </a:r>
            <a:endParaRPr lang="en-US" dirty="0"/>
          </a:p>
        </p:txBody>
      </p:sp>
      <p:sp>
        <p:nvSpPr>
          <p:cNvPr id="3" name="Content Placeholder 2"/>
          <p:cNvSpPr>
            <a:spLocks noGrp="1"/>
          </p:cNvSpPr>
          <p:nvPr>
            <p:ph sz="quarter" idx="1"/>
          </p:nvPr>
        </p:nvSpPr>
        <p:spPr>
          <a:xfrm>
            <a:off x="228600" y="2209800"/>
            <a:ext cx="8534400" cy="4114800"/>
          </a:xfrm>
        </p:spPr>
        <p:txBody>
          <a:bodyPr/>
          <a:lstStyle/>
          <a:p>
            <a:pPr marL="274320" indent="-274320" algn="just" fontAlgn="auto">
              <a:spcAft>
                <a:spcPts val="0"/>
              </a:spcAft>
              <a:buFont typeface="Wingdings"/>
              <a:buChar char=""/>
              <a:defRPr/>
            </a:pPr>
            <a:r>
              <a:rPr lang="en-US" sz="2200" b="1" dirty="0" smtClean="0"/>
              <a:t>Duration</a:t>
            </a:r>
            <a:r>
              <a:rPr lang="en-US" sz="2200" dirty="0" smtClean="0"/>
              <a:t>: August 8, 2014 – December 31, 2015</a:t>
            </a:r>
            <a:endParaRPr lang="en-US" sz="2200" b="1" dirty="0" smtClean="0"/>
          </a:p>
          <a:p>
            <a:pPr marL="274320" indent="-274320" algn="just" fontAlgn="auto">
              <a:spcAft>
                <a:spcPts val="0"/>
              </a:spcAft>
              <a:buFont typeface="Wingdings"/>
              <a:buChar char=""/>
              <a:defRPr/>
            </a:pPr>
            <a:r>
              <a:rPr lang="en-US" sz="2200" b="1" dirty="0" smtClean="0"/>
              <a:t>Budget</a:t>
            </a:r>
            <a:r>
              <a:rPr lang="en-US" sz="2200" dirty="0" smtClean="0"/>
              <a:t>: </a:t>
            </a:r>
            <a:r>
              <a:rPr lang="ro-RO" sz="2200" dirty="0" smtClean="0"/>
              <a:t>9.989.080,63 lei </a:t>
            </a:r>
            <a:r>
              <a:rPr lang="en-US" sz="2200" dirty="0" smtClean="0"/>
              <a:t> Lei + VAT</a:t>
            </a:r>
          </a:p>
          <a:p>
            <a:pPr marL="274320" indent="-274320" algn="just" fontAlgn="auto">
              <a:spcAft>
                <a:spcPts val="0"/>
              </a:spcAft>
              <a:buFont typeface="Wingdings"/>
              <a:buChar char=""/>
              <a:defRPr/>
            </a:pPr>
            <a:r>
              <a:rPr lang="en-US" sz="2200" b="1" dirty="0" smtClean="0"/>
              <a:t>Financing</a:t>
            </a:r>
            <a:r>
              <a:rPr lang="en-US" sz="2200" dirty="0" smtClean="0"/>
              <a:t>: European Regional Development Fund + National Budget</a:t>
            </a:r>
          </a:p>
          <a:p>
            <a:pPr marL="274320" indent="-274320" algn="just" fontAlgn="auto">
              <a:spcBef>
                <a:spcPts val="2400"/>
              </a:spcBef>
              <a:spcAft>
                <a:spcPts val="0"/>
              </a:spcAft>
              <a:buFont typeface="Wingdings"/>
              <a:buChar char=""/>
              <a:defRPr/>
            </a:pPr>
            <a:r>
              <a:rPr lang="en-US" sz="2200" b="1" dirty="0" smtClean="0"/>
              <a:t>Project’s general objective</a:t>
            </a:r>
            <a:r>
              <a:rPr lang="en-US" sz="2200" dirty="0" smtClean="0"/>
              <a:t>:  </a:t>
            </a:r>
          </a:p>
          <a:p>
            <a:pPr marL="274320" indent="-274320" algn="just" fontAlgn="auto">
              <a:spcBef>
                <a:spcPts val="0"/>
              </a:spcBef>
              <a:spcAft>
                <a:spcPts val="0"/>
              </a:spcAft>
              <a:buNone/>
              <a:defRPr/>
            </a:pPr>
            <a:r>
              <a:rPr lang="en-US" sz="2200" i="1" dirty="0" smtClean="0"/>
              <a:t>   Development of an advanced interdisciplinary research center to cover a wide spectrum of activities related to industrial ecology as well as to open new research directions with major international impact, but insufficiently or not at all addressed at the national level.</a:t>
            </a:r>
            <a:r>
              <a:rPr lang="en-US" sz="2000" dirty="0" smtClean="0"/>
              <a:t> </a:t>
            </a:r>
          </a:p>
          <a:p>
            <a:pPr marL="274320" indent="-274320" algn="just" fontAlgn="auto">
              <a:spcBef>
                <a:spcPts val="0"/>
              </a:spcBef>
              <a:spcAft>
                <a:spcPts val="0"/>
              </a:spcAft>
              <a:buNone/>
              <a:defRPr/>
            </a:pPr>
            <a:endParaRPr lang="en-US" sz="2200" i="1" dirty="0" smtClean="0"/>
          </a:p>
          <a:p>
            <a:endParaRPr lang="en-US" dirty="0"/>
          </a:p>
        </p:txBody>
      </p:sp>
      <p:sp>
        <p:nvSpPr>
          <p:cNvPr id="4" name="Slide Number Placeholder 3"/>
          <p:cNvSpPr>
            <a:spLocks noGrp="1"/>
          </p:cNvSpPr>
          <p:nvPr>
            <p:ph type="sldNum" sz="quarter" idx="11"/>
          </p:nvPr>
        </p:nvSpPr>
        <p:spPr/>
        <p:txBody>
          <a:bodyPr/>
          <a:lstStyle/>
          <a:p>
            <a:pPr>
              <a:defRPr/>
            </a:pPr>
            <a:fld id="{B6DCE91D-4D8E-472F-857E-334CE704811F}" type="slidenum">
              <a:rPr lang="en-US" smtClean="0"/>
              <a:pPr>
                <a:defRPr/>
              </a:pPr>
              <a:t>3</a:t>
            </a:fld>
            <a:endParaRPr lang="en-US" dirty="0"/>
          </a:p>
        </p:txBody>
      </p:sp>
      <p:pic>
        <p:nvPicPr>
          <p:cNvPr id="5" name="Picture 2"/>
          <p:cNvPicPr>
            <a:picLocks noChangeAspect="1"/>
          </p:cNvPicPr>
          <p:nvPr/>
        </p:nvPicPr>
        <p:blipFill>
          <a:blip r:embed="rId2" cstate="print"/>
          <a:srcRect/>
          <a:stretch>
            <a:fillRect/>
          </a:stretch>
        </p:blipFill>
        <p:spPr bwMode="auto">
          <a:xfrm>
            <a:off x="7086600" y="6096000"/>
            <a:ext cx="1981200" cy="676507"/>
          </a:xfrm>
          <a:prstGeom prst="rect">
            <a:avLst/>
          </a:prstGeom>
          <a:solidFill>
            <a:schemeClr val="accent1">
              <a:alpha val="92155"/>
            </a:schemeClr>
          </a:solid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457200" y="20653"/>
            <a:ext cx="1828800" cy="1429407"/>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4114800" y="92824"/>
            <a:ext cx="1600200" cy="1345442"/>
          </a:xfrm>
          <a:prstGeom prst="rect">
            <a:avLst/>
          </a:prstGeom>
          <a:noFill/>
          <a:ln w="9525">
            <a:noFill/>
            <a:miter lim="800000"/>
            <a:headEnd/>
            <a:tailEnd/>
          </a:ln>
        </p:spPr>
      </p:pic>
      <p:pic>
        <p:nvPicPr>
          <p:cNvPr id="8" name="Picture 4"/>
          <p:cNvPicPr>
            <a:picLocks noChangeAspect="1" noChangeArrowheads="1"/>
          </p:cNvPicPr>
          <p:nvPr/>
        </p:nvPicPr>
        <p:blipFill>
          <a:blip r:embed="rId5" cstate="print"/>
          <a:srcRect/>
          <a:stretch>
            <a:fillRect/>
          </a:stretch>
        </p:blipFill>
        <p:spPr bwMode="auto">
          <a:xfrm>
            <a:off x="7543800" y="30187"/>
            <a:ext cx="1371600" cy="14707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609600"/>
          </a:xfrm>
        </p:spPr>
        <p:txBody>
          <a:bodyPr>
            <a:normAutofit fontScale="90000"/>
          </a:bodyPr>
          <a:lstStyle/>
          <a:p>
            <a:pPr algn="ctr" fontAlgn="auto">
              <a:spcAft>
                <a:spcPts val="0"/>
              </a:spcAft>
              <a:defRPr/>
            </a:pPr>
            <a:r>
              <a:rPr lang="en-US" b="1" dirty="0" err="1" smtClean="0">
                <a:solidFill>
                  <a:srgbClr val="2209B7"/>
                </a:solidFill>
              </a:rPr>
              <a:t>Ecoind</a:t>
            </a:r>
            <a:r>
              <a:rPr lang="en-US" b="1" dirty="0" smtClean="0">
                <a:solidFill>
                  <a:srgbClr val="2209B7"/>
                </a:solidFill>
              </a:rPr>
              <a:t> need for the projects implementation</a:t>
            </a:r>
            <a:endParaRPr lang="en-US" b="1" dirty="0">
              <a:solidFill>
                <a:srgbClr val="2209B7"/>
              </a:solidFill>
            </a:endParaRPr>
          </a:p>
        </p:txBody>
      </p:sp>
      <p:sp>
        <p:nvSpPr>
          <p:cNvPr id="16386" name="Slide Number Placeholder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DFCC068-7F2C-4237-8692-8C7D07AA371C}" type="slidenum">
              <a:rPr lang="en-US">
                <a:cs typeface="Arial" charset="0"/>
              </a:rPr>
              <a:pPr fontAlgn="base">
                <a:spcBef>
                  <a:spcPct val="0"/>
                </a:spcBef>
                <a:spcAft>
                  <a:spcPct val="0"/>
                </a:spcAft>
              </a:pPr>
              <a:t>4</a:t>
            </a:fld>
            <a:endParaRPr lang="en-US">
              <a:cs typeface="Arial" charset="0"/>
            </a:endParaRPr>
          </a:p>
        </p:txBody>
      </p:sp>
      <p:sp>
        <p:nvSpPr>
          <p:cNvPr id="16387" name="TextBox 6"/>
          <p:cNvSpPr txBox="1">
            <a:spLocks noChangeArrowheads="1"/>
          </p:cNvSpPr>
          <p:nvPr/>
        </p:nvSpPr>
        <p:spPr bwMode="auto">
          <a:xfrm>
            <a:off x="152400" y="2819400"/>
            <a:ext cx="2971800" cy="1200150"/>
          </a:xfrm>
          <a:prstGeom prst="rect">
            <a:avLst/>
          </a:prstGeom>
          <a:solidFill>
            <a:schemeClr val="accent1">
              <a:lumMod val="20000"/>
              <a:lumOff val="80000"/>
            </a:schemeClr>
          </a:solidFill>
          <a:ln w="9525">
            <a:solidFill>
              <a:schemeClr val="accent1"/>
            </a:solidFill>
            <a:miter lim="800000"/>
            <a:headEnd/>
            <a:tailEnd/>
          </a:ln>
        </p:spPr>
        <p:txBody>
          <a:bodyPr>
            <a:spAutoFit/>
          </a:bodyPr>
          <a:lstStyle/>
          <a:p>
            <a:pPr algn="ctr"/>
            <a:r>
              <a:rPr lang="en-US" dirty="0">
                <a:latin typeface="Century Schoolbook" pitchFamily="18" charset="0"/>
              </a:rPr>
              <a:t>Research focused on market needs </a:t>
            </a:r>
            <a:r>
              <a:rPr lang="en-US" b="1" dirty="0">
                <a:latin typeface="Century Schoolbook" pitchFamily="18" charset="0"/>
              </a:rPr>
              <a:t>imposes new services for economic environment</a:t>
            </a:r>
          </a:p>
        </p:txBody>
      </p:sp>
      <p:sp>
        <p:nvSpPr>
          <p:cNvPr id="16388" name="TextBox 8"/>
          <p:cNvSpPr txBox="1">
            <a:spLocks noChangeArrowheads="1"/>
          </p:cNvSpPr>
          <p:nvPr/>
        </p:nvSpPr>
        <p:spPr bwMode="auto">
          <a:xfrm>
            <a:off x="5791200" y="2819400"/>
            <a:ext cx="2971800" cy="1201738"/>
          </a:xfrm>
          <a:prstGeom prst="rect">
            <a:avLst/>
          </a:prstGeom>
          <a:solidFill>
            <a:schemeClr val="accent1">
              <a:lumMod val="20000"/>
              <a:lumOff val="80000"/>
            </a:schemeClr>
          </a:solidFill>
          <a:ln w="9525">
            <a:solidFill>
              <a:schemeClr val="accent1"/>
            </a:solidFill>
            <a:miter lim="800000"/>
            <a:headEnd/>
            <a:tailEnd/>
          </a:ln>
        </p:spPr>
        <p:txBody>
          <a:bodyPr>
            <a:spAutoFit/>
          </a:bodyPr>
          <a:lstStyle/>
          <a:p>
            <a:pPr algn="ctr"/>
            <a:r>
              <a:rPr lang="en-US" dirty="0">
                <a:latin typeface="Century Schoolbook" pitchFamily="18" charset="0"/>
              </a:rPr>
              <a:t>Competent and devoted personnel </a:t>
            </a:r>
            <a:r>
              <a:rPr lang="en-US" b="1" dirty="0">
                <a:latin typeface="Century Schoolbook" pitchFamily="18" charset="0"/>
              </a:rPr>
              <a:t>needs support for career development, training</a:t>
            </a:r>
          </a:p>
        </p:txBody>
      </p:sp>
      <p:grpSp>
        <p:nvGrpSpPr>
          <p:cNvPr id="16389" name="Group 40"/>
          <p:cNvGrpSpPr>
            <a:grpSpLocks/>
          </p:cNvGrpSpPr>
          <p:nvPr/>
        </p:nvGrpSpPr>
        <p:grpSpPr bwMode="auto">
          <a:xfrm>
            <a:off x="533400" y="1066800"/>
            <a:ext cx="7467600" cy="4842635"/>
            <a:chOff x="457200" y="1587798"/>
            <a:chExt cx="7467600" cy="4842484"/>
          </a:xfrm>
        </p:grpSpPr>
        <p:sp>
          <p:nvSpPr>
            <p:cNvPr id="5" name="TextBox 4"/>
            <p:cNvSpPr txBox="1"/>
            <p:nvPr/>
          </p:nvSpPr>
          <p:spPr>
            <a:xfrm>
              <a:off x="3657600" y="3686407"/>
              <a:ext cx="1624013" cy="646093"/>
            </a:xfrm>
            <a:prstGeom prst="rect">
              <a:avLst/>
            </a:prstGeom>
            <a:solidFill>
              <a:schemeClr val="accent1"/>
            </a:solidFill>
            <a:ln w="28575">
              <a:solidFill>
                <a:schemeClr val="accent1"/>
              </a:solidFill>
            </a:ln>
          </p:spPr>
          <p:txBody>
            <a:bodyPr>
              <a:spAutoFit/>
            </a:bodyPr>
            <a:lstStyle/>
            <a:p>
              <a:pPr algn="ctr" fontAlgn="auto">
                <a:spcBef>
                  <a:spcPts val="0"/>
                </a:spcBef>
                <a:spcAft>
                  <a:spcPts val="0"/>
                </a:spcAft>
                <a:defRPr/>
              </a:pPr>
              <a:r>
                <a:rPr lang="en-US" dirty="0">
                  <a:latin typeface="+mn-lt"/>
                  <a:cs typeface="+mn-cs"/>
                </a:rPr>
                <a:t>SWOT analyze</a:t>
              </a:r>
            </a:p>
          </p:txBody>
        </p:sp>
        <p:sp>
          <p:nvSpPr>
            <p:cNvPr id="16391" name="TextBox 5"/>
            <p:cNvSpPr txBox="1">
              <a:spLocks noChangeArrowheads="1"/>
            </p:cNvSpPr>
            <p:nvPr/>
          </p:nvSpPr>
          <p:spPr bwMode="auto">
            <a:xfrm>
              <a:off x="838200" y="1600200"/>
              <a:ext cx="2971800" cy="1200329"/>
            </a:xfrm>
            <a:prstGeom prst="rect">
              <a:avLst/>
            </a:prstGeom>
            <a:solidFill>
              <a:schemeClr val="accent1">
                <a:lumMod val="20000"/>
                <a:lumOff val="80000"/>
              </a:schemeClr>
            </a:solidFill>
            <a:ln w="9525">
              <a:solidFill>
                <a:schemeClr val="accent1"/>
              </a:solidFill>
              <a:miter lim="800000"/>
              <a:headEnd/>
              <a:tailEnd/>
            </a:ln>
          </p:spPr>
          <p:txBody>
            <a:bodyPr>
              <a:spAutoFit/>
            </a:bodyPr>
            <a:lstStyle/>
            <a:p>
              <a:pPr algn="ctr"/>
              <a:r>
                <a:rPr lang="en-US" dirty="0">
                  <a:latin typeface="Century Schoolbook" pitchFamily="18" charset="0"/>
                </a:rPr>
                <a:t>Dynamic research themes, still needs </a:t>
              </a:r>
              <a:r>
                <a:rPr lang="en-US" b="1" dirty="0">
                  <a:latin typeface="Century Schoolbook" pitchFamily="18" charset="0"/>
                </a:rPr>
                <a:t>diversification toward specific niches</a:t>
              </a:r>
            </a:p>
          </p:txBody>
        </p:sp>
        <p:sp>
          <p:nvSpPr>
            <p:cNvPr id="16392" name="TextBox 7"/>
            <p:cNvSpPr txBox="1">
              <a:spLocks noChangeArrowheads="1"/>
            </p:cNvSpPr>
            <p:nvPr/>
          </p:nvSpPr>
          <p:spPr bwMode="auto">
            <a:xfrm>
              <a:off x="4953000" y="1587798"/>
              <a:ext cx="2971800" cy="1474742"/>
            </a:xfrm>
            <a:prstGeom prst="rect">
              <a:avLst/>
            </a:prstGeom>
            <a:solidFill>
              <a:schemeClr val="accent1">
                <a:lumMod val="20000"/>
                <a:lumOff val="80000"/>
              </a:schemeClr>
            </a:solidFill>
            <a:ln w="9525">
              <a:solidFill>
                <a:schemeClr val="accent1"/>
              </a:solidFill>
              <a:miter lim="800000"/>
              <a:headEnd/>
              <a:tailEnd/>
            </a:ln>
          </p:spPr>
          <p:txBody>
            <a:bodyPr>
              <a:spAutoFit/>
            </a:bodyPr>
            <a:lstStyle/>
            <a:p>
              <a:pPr algn="ctr"/>
              <a:r>
                <a:rPr lang="en-US" b="1" dirty="0">
                  <a:latin typeface="Century Schoolbook" pitchFamily="18" charset="0"/>
                </a:rPr>
                <a:t>The institute </a:t>
              </a:r>
              <a:r>
                <a:rPr lang="ro-RO" b="1" dirty="0">
                  <a:latin typeface="Century Schoolbook" pitchFamily="18" charset="0"/>
                </a:rPr>
                <a:t>hadn’t</a:t>
              </a:r>
              <a:r>
                <a:rPr lang="en-US" b="1" dirty="0">
                  <a:latin typeface="Century Schoolbook" pitchFamily="18" charset="0"/>
                </a:rPr>
                <a:t> its own infrastructure</a:t>
              </a:r>
              <a:r>
                <a:rPr lang="en-US" dirty="0">
                  <a:latin typeface="Century Schoolbook" pitchFamily="18" charset="0"/>
                </a:rPr>
                <a:t>,  high cost of rent, inadequate space for lab researches</a:t>
              </a:r>
              <a:endParaRPr lang="en-US" b="1" dirty="0">
                <a:latin typeface="Century Schoolbook" pitchFamily="18" charset="0"/>
              </a:endParaRPr>
            </a:p>
          </p:txBody>
        </p:sp>
        <p:sp>
          <p:nvSpPr>
            <p:cNvPr id="16393" name="TextBox 9"/>
            <p:cNvSpPr txBox="1">
              <a:spLocks noChangeArrowheads="1"/>
            </p:cNvSpPr>
            <p:nvPr/>
          </p:nvSpPr>
          <p:spPr bwMode="auto">
            <a:xfrm>
              <a:off x="457200" y="4953000"/>
              <a:ext cx="3352800" cy="1477282"/>
            </a:xfrm>
            <a:prstGeom prst="rect">
              <a:avLst/>
            </a:prstGeom>
            <a:solidFill>
              <a:schemeClr val="accent1">
                <a:lumMod val="20000"/>
                <a:lumOff val="80000"/>
              </a:schemeClr>
            </a:solidFill>
            <a:ln w="9525">
              <a:solidFill>
                <a:schemeClr val="accent1"/>
              </a:solidFill>
              <a:miter lim="800000"/>
              <a:headEnd/>
              <a:tailEnd/>
            </a:ln>
          </p:spPr>
          <p:txBody>
            <a:bodyPr wrap="square">
              <a:spAutoFit/>
            </a:bodyPr>
            <a:lstStyle/>
            <a:p>
              <a:pPr algn="ctr"/>
              <a:r>
                <a:rPr lang="en-US" dirty="0">
                  <a:latin typeface="Century Schoolbook" pitchFamily="18" charset="0"/>
                </a:rPr>
                <a:t>Adequate endowment </a:t>
              </a:r>
              <a:r>
                <a:rPr lang="en-US" b="1" dirty="0">
                  <a:latin typeface="Century Schoolbook" pitchFamily="18" charset="0"/>
                </a:rPr>
                <a:t>needs completion / diversification in order to obtain the same level as EU reference labs</a:t>
              </a:r>
            </a:p>
          </p:txBody>
        </p:sp>
        <p:sp>
          <p:nvSpPr>
            <p:cNvPr id="16394" name="TextBox 10"/>
            <p:cNvSpPr txBox="1">
              <a:spLocks noChangeArrowheads="1"/>
            </p:cNvSpPr>
            <p:nvPr/>
          </p:nvSpPr>
          <p:spPr bwMode="auto">
            <a:xfrm>
              <a:off x="4953000" y="5029392"/>
              <a:ext cx="2971800" cy="1079467"/>
            </a:xfrm>
            <a:prstGeom prst="rect">
              <a:avLst/>
            </a:prstGeom>
            <a:solidFill>
              <a:schemeClr val="accent1">
                <a:lumMod val="20000"/>
                <a:lumOff val="80000"/>
              </a:schemeClr>
            </a:solidFill>
            <a:ln w="9525">
              <a:solidFill>
                <a:schemeClr val="accent1"/>
              </a:solidFill>
              <a:miter lim="800000"/>
              <a:headEnd/>
              <a:tailEnd/>
            </a:ln>
          </p:spPr>
          <p:txBody>
            <a:bodyPr>
              <a:spAutoFit/>
            </a:bodyPr>
            <a:lstStyle/>
            <a:p>
              <a:pPr algn="ctr"/>
              <a:r>
                <a:rPr lang="en-US" sz="1600" b="1" dirty="0">
                  <a:latin typeface="Century Schoolbook" pitchFamily="18" charset="0"/>
                </a:rPr>
                <a:t>Insufficient capitalization of results and partnership opportunities</a:t>
              </a:r>
              <a:r>
                <a:rPr lang="en-US" sz="1600" dirty="0">
                  <a:latin typeface="Century Schoolbook" pitchFamily="18" charset="0"/>
                </a:rPr>
                <a:t>, especially for international ones  </a:t>
              </a:r>
              <a:endParaRPr lang="en-US" sz="1600" b="1" dirty="0">
                <a:latin typeface="Century Schoolbook" pitchFamily="18" charset="0"/>
              </a:endParaRPr>
            </a:p>
          </p:txBody>
        </p:sp>
        <p:cxnSp>
          <p:nvCxnSpPr>
            <p:cNvPr id="13" name="Straight Connector 12"/>
            <p:cNvCxnSpPr/>
            <p:nvPr/>
          </p:nvCxnSpPr>
          <p:spPr>
            <a:xfrm>
              <a:off x="4114800" y="2133881"/>
              <a:ext cx="0" cy="152395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648200" y="2133881"/>
              <a:ext cx="0" cy="152395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114800" y="4343612"/>
              <a:ext cx="0" cy="152395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648200" y="4343612"/>
              <a:ext cx="0" cy="152395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648200" y="2133881"/>
              <a:ext cx="3048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648200" y="5867564"/>
              <a:ext cx="3048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3810000" y="2133881"/>
              <a:ext cx="3048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3810000" y="5867564"/>
              <a:ext cx="3048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5257800" y="3962624"/>
              <a:ext cx="457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3124200" y="3962624"/>
              <a:ext cx="5334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pic>
        <p:nvPicPr>
          <p:cNvPr id="22" name="Picture 2"/>
          <p:cNvPicPr>
            <a:picLocks noChangeAspect="1"/>
          </p:cNvPicPr>
          <p:nvPr/>
        </p:nvPicPr>
        <p:blipFill>
          <a:blip r:embed="rId2" cstate="print"/>
          <a:srcRect/>
          <a:stretch>
            <a:fillRect/>
          </a:stretch>
        </p:blipFill>
        <p:spPr bwMode="auto">
          <a:xfrm>
            <a:off x="6934200" y="6216444"/>
            <a:ext cx="1905000" cy="553065"/>
          </a:xfrm>
          <a:prstGeom prst="rect">
            <a:avLst/>
          </a:prstGeom>
          <a:solidFill>
            <a:schemeClr val="accent1">
              <a:alpha val="92155"/>
            </a:schemeClr>
          </a:solid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19600" cy="563562"/>
          </a:xfrm>
        </p:spPr>
        <p:txBody>
          <a:bodyPr/>
          <a:lstStyle/>
          <a:p>
            <a:r>
              <a:rPr lang="en-US" b="1" dirty="0">
                <a:solidFill>
                  <a:srgbClr val="2209B7"/>
                </a:solidFill>
              </a:rPr>
              <a:t>Specific objectives</a:t>
            </a:r>
            <a:endParaRPr lang="en-GB" dirty="0"/>
          </a:p>
        </p:txBody>
      </p:sp>
      <p:sp>
        <p:nvSpPr>
          <p:cNvPr id="3" name="Content Placeholder 2"/>
          <p:cNvSpPr>
            <a:spLocks noGrp="1"/>
          </p:cNvSpPr>
          <p:nvPr>
            <p:ph sz="quarter" idx="1"/>
          </p:nvPr>
        </p:nvSpPr>
        <p:spPr>
          <a:xfrm>
            <a:off x="76200" y="838200"/>
            <a:ext cx="5943600" cy="609600"/>
          </a:xfrm>
        </p:spPr>
        <p:txBody>
          <a:bodyPr/>
          <a:lstStyle/>
          <a:p>
            <a:r>
              <a:rPr lang="en-US" sz="2800" b="1" dirty="0"/>
              <a:t>New research infrastructure</a:t>
            </a:r>
          </a:p>
          <a:p>
            <a:endParaRPr lang="en-GB" dirty="0"/>
          </a:p>
        </p:txBody>
      </p:sp>
      <p:sp>
        <p:nvSpPr>
          <p:cNvPr id="4" name="Slide Number Placeholder 3"/>
          <p:cNvSpPr>
            <a:spLocks noGrp="1"/>
          </p:cNvSpPr>
          <p:nvPr>
            <p:ph type="sldNum" sz="quarter" idx="11"/>
          </p:nvPr>
        </p:nvSpPr>
        <p:spPr/>
        <p:txBody>
          <a:bodyPr/>
          <a:lstStyle/>
          <a:p>
            <a:pPr>
              <a:defRPr/>
            </a:pPr>
            <a:fld id="{B6DCE91D-4D8E-472F-857E-334CE704811F}" type="slidenum">
              <a:rPr lang="en-US" smtClean="0"/>
              <a:pPr>
                <a:defRPr/>
              </a:pPr>
              <a:t>5</a:t>
            </a:fld>
            <a:endParaRPr lang="en-US" dirty="0"/>
          </a:p>
        </p:txBody>
      </p:sp>
      <p:pic>
        <p:nvPicPr>
          <p:cNvPr id="5" name="Picture 5" descr="cladirea"/>
          <p:cNvPicPr>
            <a:picLocks noChangeAspect="1" noChangeArrowheads="1"/>
          </p:cNvPicPr>
          <p:nvPr/>
        </p:nvPicPr>
        <p:blipFill>
          <a:blip r:embed="rId2" cstate="print"/>
          <a:srcRect/>
          <a:stretch>
            <a:fillRect/>
          </a:stretch>
        </p:blipFill>
        <p:spPr bwMode="auto">
          <a:xfrm>
            <a:off x="152400" y="1401762"/>
            <a:ext cx="5867400" cy="5033678"/>
          </a:xfrm>
          <a:prstGeom prst="rect">
            <a:avLst/>
          </a:prstGeom>
          <a:noFill/>
          <a:ln w="9525" algn="in">
            <a:noFill/>
            <a:miter lim="800000"/>
            <a:headEnd/>
            <a:tailEnd/>
          </a:ln>
        </p:spPr>
      </p:pic>
      <p:pic>
        <p:nvPicPr>
          <p:cNvPr id="6" name="Picture 6"/>
          <p:cNvPicPr>
            <a:picLocks noChangeAspect="1" noChangeArrowheads="1"/>
          </p:cNvPicPr>
          <p:nvPr/>
        </p:nvPicPr>
        <p:blipFill>
          <a:blip r:embed="rId3" cstate="print"/>
          <a:srcRect/>
          <a:stretch>
            <a:fillRect/>
          </a:stretch>
        </p:blipFill>
        <p:spPr bwMode="auto">
          <a:xfrm>
            <a:off x="5976954" y="76200"/>
            <a:ext cx="3134597" cy="4572000"/>
          </a:xfrm>
          <a:prstGeom prst="rect">
            <a:avLst/>
          </a:prstGeom>
          <a:noFill/>
          <a:ln w="9525">
            <a:noFill/>
            <a:miter lim="800000"/>
            <a:headEnd/>
            <a:tailEnd/>
          </a:ln>
          <a:effectLst/>
        </p:spPr>
      </p:pic>
      <p:pic>
        <p:nvPicPr>
          <p:cNvPr id="7" name="Picture 2"/>
          <p:cNvPicPr>
            <a:picLocks noChangeAspect="1"/>
          </p:cNvPicPr>
          <p:nvPr/>
        </p:nvPicPr>
        <p:blipFill>
          <a:blip r:embed="rId4" cstate="print"/>
          <a:srcRect/>
          <a:stretch>
            <a:fillRect/>
          </a:stretch>
        </p:blipFill>
        <p:spPr bwMode="auto">
          <a:xfrm>
            <a:off x="7315200" y="6245889"/>
            <a:ext cx="1828800" cy="612111"/>
          </a:xfrm>
          <a:prstGeom prst="rect">
            <a:avLst/>
          </a:prstGeom>
          <a:solidFill>
            <a:schemeClr val="accent1">
              <a:alpha val="92155"/>
            </a:schemeClr>
          </a:solidFill>
          <a:ln w="9525">
            <a:noFill/>
            <a:miter lim="800000"/>
            <a:headEnd/>
            <a:tailEnd/>
          </a:ln>
        </p:spPr>
      </p:pic>
    </p:spTree>
    <p:extLst>
      <p:ext uri="{BB962C8B-B14F-4D97-AF65-F5344CB8AC3E}">
        <p14:creationId xmlns:p14="http://schemas.microsoft.com/office/powerpoint/2010/main" val="720127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8BD90BF-8172-47E5-9A4B-919E16F2EBCA}" type="slidenum">
              <a:rPr lang="en-US">
                <a:cs typeface="Arial" charset="0"/>
              </a:rPr>
              <a:pPr fontAlgn="base">
                <a:spcBef>
                  <a:spcPct val="0"/>
                </a:spcBef>
                <a:spcAft>
                  <a:spcPct val="0"/>
                </a:spcAft>
              </a:pPr>
              <a:t>6</a:t>
            </a:fld>
            <a:endParaRPr lang="en-US">
              <a:cs typeface="Arial" charset="0"/>
            </a:endParaRPr>
          </a:p>
        </p:txBody>
      </p:sp>
      <p:pic>
        <p:nvPicPr>
          <p:cNvPr id="35842" name="Picture 5" descr="IMG_5198.jpg"/>
          <p:cNvPicPr>
            <a:picLocks noChangeAspect="1"/>
          </p:cNvPicPr>
          <p:nvPr/>
        </p:nvPicPr>
        <p:blipFill>
          <a:blip r:embed="rId2" cstate="print"/>
          <a:srcRect/>
          <a:stretch>
            <a:fillRect/>
          </a:stretch>
        </p:blipFill>
        <p:spPr bwMode="auto">
          <a:xfrm>
            <a:off x="0" y="0"/>
            <a:ext cx="4572000" cy="3429000"/>
          </a:xfrm>
          <a:prstGeom prst="rect">
            <a:avLst/>
          </a:prstGeom>
          <a:noFill/>
          <a:ln w="9525">
            <a:noFill/>
            <a:miter lim="800000"/>
            <a:headEnd/>
            <a:tailEnd/>
          </a:ln>
        </p:spPr>
      </p:pic>
      <p:pic>
        <p:nvPicPr>
          <p:cNvPr id="35843" name="Picture 8" descr="IMG_5588.JPG"/>
          <p:cNvPicPr>
            <a:picLocks noChangeAspect="1"/>
          </p:cNvPicPr>
          <p:nvPr/>
        </p:nvPicPr>
        <p:blipFill>
          <a:blip r:embed="rId3" cstate="print"/>
          <a:srcRect/>
          <a:stretch>
            <a:fillRect/>
          </a:stretch>
        </p:blipFill>
        <p:spPr bwMode="auto">
          <a:xfrm>
            <a:off x="4572000" y="0"/>
            <a:ext cx="4572000" cy="3429000"/>
          </a:xfrm>
          <a:prstGeom prst="rect">
            <a:avLst/>
          </a:prstGeom>
          <a:noFill/>
          <a:ln w="9525">
            <a:noFill/>
            <a:miter lim="800000"/>
            <a:headEnd/>
            <a:tailEnd/>
          </a:ln>
        </p:spPr>
      </p:pic>
      <p:pic>
        <p:nvPicPr>
          <p:cNvPr id="35844" name="Picture 9" descr="DSCF2117.JPG"/>
          <p:cNvPicPr>
            <a:picLocks noChangeAspect="1"/>
          </p:cNvPicPr>
          <p:nvPr/>
        </p:nvPicPr>
        <p:blipFill>
          <a:blip r:embed="rId4" cstate="print"/>
          <a:srcRect/>
          <a:stretch>
            <a:fillRect/>
          </a:stretch>
        </p:blipFill>
        <p:spPr bwMode="auto">
          <a:xfrm>
            <a:off x="4572000" y="3429000"/>
            <a:ext cx="4572000" cy="3429000"/>
          </a:xfrm>
          <a:prstGeom prst="rect">
            <a:avLst/>
          </a:prstGeom>
          <a:noFill/>
          <a:ln w="9525">
            <a:noFill/>
            <a:miter lim="800000"/>
            <a:headEnd/>
            <a:tailEnd/>
          </a:ln>
        </p:spPr>
      </p:pic>
      <p:pic>
        <p:nvPicPr>
          <p:cNvPr id="35845" name="Picture 10" descr="IMG_0016.JPG"/>
          <p:cNvPicPr>
            <a:picLocks noChangeAspect="1"/>
          </p:cNvPicPr>
          <p:nvPr/>
        </p:nvPicPr>
        <p:blipFill>
          <a:blip r:embed="rId5" cstate="print"/>
          <a:srcRect/>
          <a:stretch>
            <a:fillRect/>
          </a:stretch>
        </p:blipFill>
        <p:spPr bwMode="auto">
          <a:xfrm>
            <a:off x="0" y="3429000"/>
            <a:ext cx="4572000" cy="3429000"/>
          </a:xfrm>
          <a:prstGeom prst="rect">
            <a:avLst/>
          </a:prstGeom>
          <a:noFill/>
          <a:ln w="9525">
            <a:noFill/>
            <a:miter lim="800000"/>
            <a:headEnd/>
            <a:tailEnd/>
          </a:ln>
        </p:spPr>
      </p:pic>
    </p:spTree>
    <p:extLst>
      <p:ext uri="{BB962C8B-B14F-4D97-AF65-F5344CB8AC3E}">
        <p14:creationId xmlns:p14="http://schemas.microsoft.com/office/powerpoint/2010/main" val="530740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Slide Number Placeholder 3"/>
          <p:cNvSpPr>
            <a:spLocks noGrp="1"/>
          </p:cNvSpPr>
          <p:nvPr>
            <p:ph type="sldNum" sz="quarter" idx="11"/>
          </p:nvPr>
        </p:nvSpPr>
        <p:spPr/>
        <p:txBody>
          <a:bodyPr/>
          <a:lstStyle/>
          <a:p>
            <a:pPr>
              <a:defRPr/>
            </a:pPr>
            <a:fld id="{B6DCE91D-4D8E-472F-857E-334CE704811F}" type="slidenum">
              <a:rPr lang="en-US" smtClean="0"/>
              <a:pPr>
                <a:defRPr/>
              </a:pPr>
              <a:t>7</a:t>
            </a:fld>
            <a:endParaRPr lang="en-US" dirty="0"/>
          </a:p>
        </p:txBody>
      </p:sp>
      <p:pic>
        <p:nvPicPr>
          <p:cNvPr id="5" name="Picture 5"/>
          <p:cNvPicPr>
            <a:picLocks noGrp="1" noChangeAspect="1" noChangeArrowheads="1"/>
          </p:cNvPicPr>
          <p:nvPr>
            <p:ph sz="quarter" idx="1"/>
          </p:nvPr>
        </p:nvPicPr>
        <p:blipFill>
          <a:blip r:embed="rId2" cstate="print"/>
          <a:srcRect/>
          <a:stretch>
            <a:fillRect/>
          </a:stretch>
        </p:blipFill>
        <p:spPr bwMode="auto">
          <a:xfrm>
            <a:off x="4800600" y="3097547"/>
            <a:ext cx="4267200" cy="3733800"/>
          </a:xfrm>
          <a:prstGeom prst="rect">
            <a:avLst/>
          </a:prstGeom>
          <a:noFill/>
          <a:ln w="9525">
            <a:noFill/>
            <a:miter lim="800000"/>
            <a:headEnd/>
            <a:tailEnd/>
          </a:ln>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4572000" cy="664978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11447"/>
            <a:ext cx="4267200" cy="3086100"/>
          </a:xfrm>
          <a:prstGeom prst="rect">
            <a:avLst/>
          </a:prstGeom>
        </p:spPr>
      </p:pic>
    </p:spTree>
    <p:extLst>
      <p:ext uri="{BB962C8B-B14F-4D97-AF65-F5344CB8AC3E}">
        <p14:creationId xmlns:p14="http://schemas.microsoft.com/office/powerpoint/2010/main" val="821156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4343400" cy="487362"/>
          </a:xfrm>
        </p:spPr>
        <p:txBody>
          <a:bodyPr>
            <a:noAutofit/>
          </a:bodyPr>
          <a:lstStyle/>
          <a:p>
            <a:pPr algn="ctr" fontAlgn="auto">
              <a:spcAft>
                <a:spcPts val="0"/>
              </a:spcAft>
              <a:defRPr/>
            </a:pPr>
            <a:r>
              <a:rPr lang="en-US" sz="2800" b="1" dirty="0" smtClean="0">
                <a:solidFill>
                  <a:srgbClr val="2209B7"/>
                </a:solidFill>
              </a:rPr>
              <a:t>Specific objectives</a:t>
            </a:r>
            <a:endParaRPr lang="en-US" sz="2800" b="1" dirty="0">
              <a:solidFill>
                <a:srgbClr val="2209B7"/>
              </a:solidFill>
            </a:endParaRPr>
          </a:p>
        </p:txBody>
      </p:sp>
      <p:sp>
        <p:nvSpPr>
          <p:cNvPr id="3" name="Content Placeholder 2"/>
          <p:cNvSpPr>
            <a:spLocks noGrp="1"/>
          </p:cNvSpPr>
          <p:nvPr>
            <p:ph sz="quarter" idx="1"/>
          </p:nvPr>
        </p:nvSpPr>
        <p:spPr>
          <a:xfrm>
            <a:off x="0" y="762000"/>
            <a:ext cx="9144000" cy="6096000"/>
          </a:xfrm>
        </p:spPr>
        <p:txBody>
          <a:bodyPr>
            <a:normAutofit/>
          </a:bodyPr>
          <a:lstStyle/>
          <a:p>
            <a:pPr marL="274320" indent="-274320" algn="just" fontAlgn="auto">
              <a:spcAft>
                <a:spcPts val="0"/>
              </a:spcAft>
              <a:buFont typeface="Wingdings"/>
              <a:buChar char=""/>
              <a:defRPr/>
            </a:pPr>
            <a:r>
              <a:rPr lang="en-US" sz="2800" b="1" dirty="0" smtClean="0"/>
              <a:t>Setting up 18 new laboratories </a:t>
            </a:r>
          </a:p>
          <a:p>
            <a:pPr marL="274320" indent="-274320" algn="just" fontAlgn="auto">
              <a:spcBef>
                <a:spcPts val="0"/>
              </a:spcBef>
              <a:spcAft>
                <a:spcPts val="0"/>
              </a:spcAft>
              <a:buNone/>
              <a:defRPr/>
            </a:pPr>
            <a:r>
              <a:rPr lang="en-US" sz="2800" b="1" dirty="0" smtClean="0"/>
              <a:t>(13 within INFRAECO and 5 within MEDIND)</a:t>
            </a:r>
          </a:p>
        </p:txBody>
      </p:sp>
      <p:sp>
        <p:nvSpPr>
          <p:cNvPr id="17411" name="Slide Number Placeholder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27FD4D3-1C20-49C0-A8DF-B390D67E2F68}" type="slidenum">
              <a:rPr lang="en-US">
                <a:cs typeface="Arial" charset="0"/>
              </a:rPr>
              <a:pPr fontAlgn="base">
                <a:spcBef>
                  <a:spcPct val="0"/>
                </a:spcBef>
                <a:spcAft>
                  <a:spcPct val="0"/>
                </a:spcAft>
              </a:pPr>
              <a:t>8</a:t>
            </a:fld>
            <a:endParaRPr lang="en-US">
              <a:cs typeface="Arial" charset="0"/>
            </a:endParaRPr>
          </a:p>
        </p:txBody>
      </p:sp>
      <p:pic>
        <p:nvPicPr>
          <p:cNvPr id="10" name="Picture 2"/>
          <p:cNvPicPr>
            <a:picLocks noChangeAspect="1"/>
          </p:cNvPicPr>
          <p:nvPr/>
        </p:nvPicPr>
        <p:blipFill>
          <a:blip r:embed="rId2" cstate="print"/>
          <a:srcRect/>
          <a:stretch>
            <a:fillRect/>
          </a:stretch>
        </p:blipFill>
        <p:spPr bwMode="auto">
          <a:xfrm>
            <a:off x="76200" y="6096000"/>
            <a:ext cx="1828800" cy="612111"/>
          </a:xfrm>
          <a:prstGeom prst="rect">
            <a:avLst/>
          </a:prstGeom>
          <a:solidFill>
            <a:schemeClr val="accent1">
              <a:alpha val="92155"/>
            </a:schemeClr>
          </a:solidFill>
          <a:ln w="9525">
            <a:noFill/>
            <a:miter lim="800000"/>
            <a:headEnd/>
            <a:tailEnd/>
          </a:ln>
        </p:spPr>
      </p:pic>
      <p:pic>
        <p:nvPicPr>
          <p:cNvPr id="19" name="Picture 18" descr="G:\Fotografii ECOIND si MEDIND - Gabi Banciu\Foto ECOIND iulie 2015 Gabi B\DSCF3335.JPG"/>
          <p:cNvPicPr/>
          <p:nvPr/>
        </p:nvPicPr>
        <p:blipFill>
          <a:blip r:embed="rId3" cstate="print"/>
          <a:srcRect/>
          <a:stretch>
            <a:fillRect/>
          </a:stretch>
        </p:blipFill>
        <p:spPr bwMode="auto">
          <a:xfrm>
            <a:off x="5259387" y="4551218"/>
            <a:ext cx="3751049" cy="2286000"/>
          </a:xfrm>
          <a:prstGeom prst="rect">
            <a:avLst/>
          </a:prstGeom>
          <a:noFill/>
          <a:ln w="9525">
            <a:noFill/>
            <a:miter lim="800000"/>
            <a:headEnd/>
            <a:tailEnd/>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5037" y="1648053"/>
            <a:ext cx="3835400" cy="287655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255" y="1752599"/>
            <a:ext cx="5127132" cy="426720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579438"/>
          </a:xfrm>
        </p:spPr>
        <p:txBody>
          <a:bodyPr/>
          <a:lstStyle/>
          <a:p>
            <a:pPr algn="ctr" fontAlgn="auto">
              <a:spcAft>
                <a:spcPts val="0"/>
              </a:spcAft>
              <a:defRPr/>
            </a:pPr>
            <a:r>
              <a:rPr lang="en-US" b="1" dirty="0" smtClean="0">
                <a:solidFill>
                  <a:srgbClr val="290BDF"/>
                </a:solidFill>
              </a:rPr>
              <a:t>INFRAECO New Laboratories</a:t>
            </a:r>
            <a:endParaRPr lang="en-US" b="1" dirty="0">
              <a:solidFill>
                <a:srgbClr val="290BDF"/>
              </a:solidFill>
            </a:endParaRPr>
          </a:p>
        </p:txBody>
      </p:sp>
      <p:sp>
        <p:nvSpPr>
          <p:cNvPr id="3" name="Content Placeholder 2"/>
          <p:cNvSpPr>
            <a:spLocks noGrp="1"/>
          </p:cNvSpPr>
          <p:nvPr>
            <p:ph sz="quarter" idx="1"/>
          </p:nvPr>
        </p:nvSpPr>
        <p:spPr>
          <a:xfrm>
            <a:off x="457200" y="762001"/>
            <a:ext cx="8534400" cy="1143000"/>
          </a:xfrm>
        </p:spPr>
        <p:txBody>
          <a:bodyPr>
            <a:noAutofit/>
          </a:bodyPr>
          <a:lstStyle/>
          <a:p>
            <a:pPr marL="457200" indent="-457200">
              <a:lnSpc>
                <a:spcPct val="105000"/>
              </a:lnSpc>
              <a:spcBef>
                <a:spcPct val="5000"/>
              </a:spcBef>
              <a:buFont typeface="Wingdings" pitchFamily="2" charset="2"/>
              <a:buNone/>
            </a:pPr>
            <a:r>
              <a:rPr lang="en-US" sz="2200" b="1" dirty="0" smtClean="0"/>
              <a:t>Pollution Control Department</a:t>
            </a:r>
          </a:p>
          <a:p>
            <a:pPr marL="0" indent="0">
              <a:lnSpc>
                <a:spcPct val="105000"/>
              </a:lnSpc>
              <a:spcBef>
                <a:spcPct val="5000"/>
              </a:spcBef>
              <a:buNone/>
            </a:pPr>
            <a:r>
              <a:rPr lang="en-US" sz="2200" dirty="0" smtClean="0"/>
              <a:t>Laboratory for Evaluation of Ecological Risk</a:t>
            </a:r>
          </a:p>
          <a:p>
            <a:pPr marL="0" indent="0">
              <a:lnSpc>
                <a:spcPct val="105000"/>
              </a:lnSpc>
              <a:spcBef>
                <a:spcPct val="5000"/>
              </a:spcBef>
              <a:buNone/>
            </a:pPr>
            <a:r>
              <a:rPr lang="en-US" sz="2200" dirty="0" smtClean="0"/>
              <a:t>Bacteriological Control Laboratory</a:t>
            </a:r>
          </a:p>
          <a:p>
            <a:pPr marL="457200" indent="-457200">
              <a:lnSpc>
                <a:spcPct val="105000"/>
              </a:lnSpc>
              <a:spcBef>
                <a:spcPct val="5000"/>
              </a:spcBef>
              <a:buFont typeface="Wingdings" pitchFamily="2" charset="2"/>
              <a:buNone/>
            </a:pPr>
            <a:endParaRPr lang="en-US" sz="1800" dirty="0" smtClean="0"/>
          </a:p>
        </p:txBody>
      </p:sp>
      <p:sp>
        <p:nvSpPr>
          <p:cNvPr id="23555" name="Slide Number Placeholder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FEE40A6-8968-4C4A-A3EA-49099131FCE4}" type="slidenum">
              <a:rPr lang="en-US">
                <a:cs typeface="Arial" charset="0"/>
              </a:rPr>
              <a:pPr fontAlgn="base">
                <a:spcBef>
                  <a:spcPct val="0"/>
                </a:spcBef>
                <a:spcAft>
                  <a:spcPct val="0"/>
                </a:spcAft>
              </a:pPr>
              <a:t>9</a:t>
            </a:fld>
            <a:endParaRPr lang="en-US">
              <a:cs typeface="Arial"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08" y="2273604"/>
            <a:ext cx="2946400" cy="2209800"/>
          </a:xfrm>
          <a:prstGeom prst="rect">
            <a:avLst/>
          </a:prstGeom>
        </p:spPr>
      </p:pic>
      <p:pic>
        <p:nvPicPr>
          <p:cNvPr id="6" name="Picture 5" descr="analiza biologica"/>
          <p:cNvPicPr>
            <a:picLocks noChangeAspect="1" noChangeArrowheads="1"/>
          </p:cNvPicPr>
          <p:nvPr/>
        </p:nvPicPr>
        <p:blipFill>
          <a:blip r:embed="rId3" cstate="print"/>
          <a:srcRect/>
          <a:stretch>
            <a:fillRect/>
          </a:stretch>
        </p:blipFill>
        <p:spPr bwMode="auto">
          <a:xfrm rot="414999">
            <a:off x="6824086" y="3925026"/>
            <a:ext cx="2058324" cy="2448804"/>
          </a:xfrm>
          <a:prstGeom prst="rect">
            <a:avLst/>
          </a:prstGeom>
          <a:noFill/>
          <a:ln w="9525">
            <a:noFill/>
            <a:miter lim="800000"/>
            <a:headEnd/>
            <a:tailEnd/>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4495800"/>
            <a:ext cx="2892017" cy="2170714"/>
          </a:xfrm>
          <a:prstGeom prst="rect">
            <a:avLst/>
          </a:prstGeom>
        </p:spPr>
      </p:pic>
      <p:pic>
        <p:nvPicPr>
          <p:cNvPr id="8" name="Content Placeholder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3002992" y="3965124"/>
            <a:ext cx="3778808" cy="2834107"/>
          </a:xfrm>
          <a:prstGeom prst="rect">
            <a:avLst/>
          </a:prstGeom>
          <a:noFill/>
          <a:ln w="9525">
            <a:noFill/>
            <a:miter lim="800000"/>
            <a:headEnd/>
            <a:tailEnd/>
          </a:ln>
        </p:spPr>
      </p:pic>
      <p:pic>
        <p:nvPicPr>
          <p:cNvPr id="9" name="Content Placeholder 4" descr="G:\Fotografii ECOIND si MEDIND - Gabi Banciu\Foto ECOIND iulie 2015 Gabi B\DSCF6027.JPG"/>
          <p:cNvPicPr>
            <a:picLocks/>
          </p:cNvPicPr>
          <p:nvPr/>
        </p:nvPicPr>
        <p:blipFill>
          <a:blip r:embed="rId6" cstate="print"/>
          <a:srcRect/>
          <a:stretch>
            <a:fillRect/>
          </a:stretch>
        </p:blipFill>
        <p:spPr bwMode="auto">
          <a:xfrm>
            <a:off x="2919208" y="1885819"/>
            <a:ext cx="3015269" cy="2114010"/>
          </a:xfrm>
          <a:prstGeom prst="rect">
            <a:avLst/>
          </a:prstGeom>
          <a:noFill/>
          <a:ln w="9525">
            <a:noFill/>
            <a:miter lim="800000"/>
            <a:headEnd/>
            <a:tailEnd/>
          </a:ln>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63902" y="1600200"/>
            <a:ext cx="3048000" cy="2286000"/>
          </a:xfrm>
          <a:prstGeom prst="rect">
            <a:avLst/>
          </a:prstGeom>
        </p:spPr>
      </p:pic>
    </p:spTree>
    <p:extLst>
      <p:ext uri="{BB962C8B-B14F-4D97-AF65-F5344CB8AC3E}">
        <p14:creationId xmlns:p14="http://schemas.microsoft.com/office/powerpoint/2010/main" val="2640136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2079</TotalTime>
  <Words>1667</Words>
  <Application>Microsoft Office PowerPoint</Application>
  <PresentationFormat>On-screen Show (4:3)</PresentationFormat>
  <Paragraphs>280</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Century Schoolbook</vt:lpstr>
      <vt:lpstr>Symbol</vt:lpstr>
      <vt:lpstr>Times New Roman</vt:lpstr>
      <vt:lpstr>Wingdings</vt:lpstr>
      <vt:lpstr>Wingdings 2</vt:lpstr>
      <vt:lpstr>Oriel</vt:lpstr>
      <vt:lpstr>DEVELOPMENT OF INCD ECOIND RESEARCH INFRASTRUCTURE IN ORDER TO EXTEND AND DIVERSIFY RESEARCH ACTIVITIES INFRAECO &amp; MEDIND</vt:lpstr>
      <vt:lpstr>INFRAECO – PROJECT 115/2600</vt:lpstr>
      <vt:lpstr>MEDIND – PROJECT 1881/48693</vt:lpstr>
      <vt:lpstr>Ecoind need for the projects implementation</vt:lpstr>
      <vt:lpstr>Specific objectives</vt:lpstr>
      <vt:lpstr>PowerPoint Presentation</vt:lpstr>
      <vt:lpstr>PowerPoint Presentation</vt:lpstr>
      <vt:lpstr>Specific objectives</vt:lpstr>
      <vt:lpstr>INFRAECO New Laboratories</vt:lpstr>
      <vt:lpstr>INFRAECO New Laboratories</vt:lpstr>
      <vt:lpstr>PowerPoint Presentation</vt:lpstr>
      <vt:lpstr>INFRAECO New Laboratories</vt:lpstr>
      <vt:lpstr>INFRAECO New Laboratories</vt:lpstr>
      <vt:lpstr>INFRAECO New Laboratories</vt:lpstr>
      <vt:lpstr>MEDIND New Laboratories</vt:lpstr>
      <vt:lpstr>Equipment / software procured within  sop iec projects </vt:lpstr>
      <vt:lpstr>Specific objectives</vt:lpstr>
      <vt:lpstr>New research directions - infraeco</vt:lpstr>
      <vt:lpstr>New research directions - medind</vt:lpstr>
      <vt:lpstr>Project’s results</vt:lpstr>
      <vt:lpstr>INFRAECO results</vt:lpstr>
      <vt:lpstr>MEDIND results</vt:lpstr>
      <vt:lpstr>Increase of administrative capacity</vt:lpstr>
      <vt:lpstr>Management  team</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lucian</dc:creator>
  <cp:lastModifiedBy>Marius SIMION</cp:lastModifiedBy>
  <cp:revision>228</cp:revision>
  <dcterms:created xsi:type="dcterms:W3CDTF">2006-08-16T00:00:00Z</dcterms:created>
  <dcterms:modified xsi:type="dcterms:W3CDTF">2017-04-11T07:33:24Z</dcterms:modified>
</cp:coreProperties>
</file>