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80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17B60-E9BB-47E7-8D0A-0A6340CFBA13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18486-F7CD-4269-88DD-B47B3E8528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7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18486-F7CD-4269-88DD-B47B3E8528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46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8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717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5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89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3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94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9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3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2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8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9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AFDF-EAC6-4D9A-A430-29464AEEA1E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92421-0D6D-4775-BBE8-EBE52CD3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44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mihai.nita@incdecoind.ro" TargetMode="External"/><Relationship Id="rId13" Type="http://schemas.openxmlformats.org/officeDocument/2006/relationships/image" Target="../media/image5.png"/><Relationship Id="rId3" Type="http://schemas.openxmlformats.org/officeDocument/2006/relationships/hyperlink" Target="mailto:laura.feodorov@ecoind.ro" TargetMode="External"/><Relationship Id="rId7" Type="http://schemas.openxmlformats.org/officeDocument/2006/relationships/hyperlink" Target="mailto:alina.banciu@ecoind.ro" TargetMode="External"/><Relationship Id="rId12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na.fulgheci@ecoind.ro" TargetMode="External"/><Relationship Id="rId11" Type="http://schemas.openxmlformats.org/officeDocument/2006/relationships/image" Target="../media/image3.png"/><Relationship Id="rId5" Type="http://schemas.openxmlformats.org/officeDocument/2006/relationships/hyperlink" Target="mailto:anca.harabagiu@ecoind.ro" TargetMode="External"/><Relationship Id="rId10" Type="http://schemas.openxmlformats.org/officeDocument/2006/relationships/image" Target="../media/image2.png"/><Relationship Id="rId4" Type="http://schemas.openxmlformats.org/officeDocument/2006/relationships/hyperlink" Target="mailto:stefania.gheorghe@incdecoind.ro" TargetMode="External"/><Relationship Id="rId9" Type="http://schemas.openxmlformats.org/officeDocument/2006/relationships/image" Target="../media/image1.png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50972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Ecotoxicological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Impact of Antibiotics on Aquatic Ecosystems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96825" y="892078"/>
            <a:ext cx="6575823" cy="976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Laura Feodorov 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 2, #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Stefania Gheorghe 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 #, *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Anca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-Maria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Patrascu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Ana Maria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Fulgheci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1, 3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Alina Roxana Banciu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Mihai Nita-Lazar 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,* </a:t>
            </a: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Control Pollution Department,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National Research and Development Institute for Industrial Ecology—ECOIND,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Drumul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Podu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Dambovitei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57–73, Sector 6, 060652 Bucharest, Romania; </a:t>
            </a:r>
            <a:r>
              <a:rPr lang="en-US" sz="6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laura.feodorov@ecoind.ro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(L.F.);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stefania.gheorghe@incdecoind.ro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(S.G.)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anca.harabagiu@ecoind.ro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(A.M.P);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ana.fulgheci@ecoind.ro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(A.M.F); </a:t>
            </a:r>
            <a:r>
              <a:rPr lang="en-US" sz="6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alina.banciu@ecoind.ro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(A.R.B.);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mihai.nita@incdecoind.ro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(M.N.L.);</a:t>
            </a: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Biotechnology, University of Agronomic Sciences and Veterinary Medicine of Bucharest, 59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Marasti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Blvd., district 1, Bucharest, Romania; 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laura.feodorov@ecoind.ro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(L.F.);</a:t>
            </a: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Faculty of Chemical Engineering and Biotechnologies, National University of Science and Technology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Politehnica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Bucharest,  1-7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Polizu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St., 011061 Bucharest, Romania;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ana.fulgheci@ecoind.ro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(A.M.F);</a:t>
            </a: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Correspondence author at: National Research and Development Institute for Industrial Ecology—ECOIND,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Drumul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Podu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Dambovitei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57–73, Sector 6, 060652 Bucharest, Romania; </a:t>
            </a:r>
            <a:r>
              <a:rPr lang="en-US" sz="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Email address: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stefania.gheorghe@incdecoind.ro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(S.G.); 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mihai.nita@incdecoind.ro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M.N.L.</a:t>
            </a:r>
            <a:r>
              <a:rPr lang="en-US" sz="6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# 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shared authors: Laura Feodorov, Stefania Gheorghe</a:t>
            </a: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508" y="2259172"/>
            <a:ext cx="2669669" cy="1203736"/>
          </a:xfrm>
          <a:prstGeom prst="rect">
            <a:avLst/>
          </a:prstGeom>
          <a:effectLst>
            <a:outerShdw blurRad="50800" dist="50800" dir="5400000" algn="ctr" rotWithShape="0">
              <a:schemeClr val="accent1"/>
            </a:outerShdw>
          </a:effectLst>
        </p:spPr>
      </p:pic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41913" y="1908206"/>
            <a:ext cx="2575828" cy="355977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9" rIns="92075" bIns="46039" anchor="ctr"/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053058" y="2589284"/>
            <a:ext cx="663356" cy="255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303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3725676" y="1978665"/>
            <a:ext cx="2607276" cy="340412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9" rIns="92075" bIns="46039" anchor="ctr"/>
          <a:lstStyle>
            <a:lvl1pPr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GB" sz="1400" b="1" dirty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Materials and methods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6764" y="4601406"/>
            <a:ext cx="4452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 and Conclusions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913" y="8414542"/>
            <a:ext cx="6542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62000">
              <a:defRPr/>
            </a:pP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Acknowledgments</a:t>
            </a:r>
          </a:p>
          <a:p>
            <a:pPr defTabSz="762000">
              <a:defRPr/>
            </a:pPr>
            <a:r>
              <a:rPr lang="en-US" sz="800" dirty="0"/>
              <a:t>This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" dirty="0"/>
              <a:t>work was carried out through the “</a:t>
            </a:r>
            <a:r>
              <a:rPr lang="en-US" sz="800" dirty="0" err="1"/>
              <a:t>Nucleu</a:t>
            </a:r>
            <a:r>
              <a:rPr lang="en-US" sz="800" dirty="0"/>
              <a:t>” Program within the National Research Development and Innovation Plan 2022-2027 with the support of Romanian Ministry of Research, Innovation and Digitalization, contract no. 3N/2022, Project code PN </a:t>
            </a:r>
            <a:r>
              <a:rPr lang="en-GB" sz="800" i="1" dirty="0"/>
              <a:t>PN 23 22 02 01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2" y="7106234"/>
            <a:ext cx="6499654" cy="1389326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07221"/>
              </p:ext>
            </p:extLst>
          </p:nvPr>
        </p:nvGraphicFramePr>
        <p:xfrm>
          <a:off x="307375" y="4994701"/>
          <a:ext cx="2611491" cy="20501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8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39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Daphnia magna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Tetraciclina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Cotrimoxazol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EC50-48h =57.10 mg/L (29.17-40.09 mg/L)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EC50-48h =44.76 mg/L (26.31- 42 mg/L)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8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LOEC  12.5 mg/L  - 5% </a:t>
                      </a:r>
                      <a:r>
                        <a:rPr lang="en-US" sz="1000" dirty="0" err="1">
                          <a:effectLst/>
                        </a:rPr>
                        <a:t>efect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LOEC  12.5 mg/L – </a:t>
                      </a:r>
                      <a:r>
                        <a:rPr lang="en-US" sz="1000" dirty="0" err="1">
                          <a:effectLst/>
                        </a:rPr>
                        <a:t>efect</a:t>
                      </a:r>
                      <a:r>
                        <a:rPr lang="en-US" sz="1000" dirty="0">
                          <a:effectLst/>
                        </a:rPr>
                        <a:t> 5%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8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NOEC 6.25 mg/L – 0% </a:t>
                      </a:r>
                      <a:r>
                        <a:rPr lang="en-US" sz="1000" dirty="0" err="1">
                          <a:effectLst/>
                        </a:rPr>
                        <a:t>efect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NOEC 6.25 mg/L – </a:t>
                      </a:r>
                      <a:r>
                        <a:rPr lang="en-US" sz="1000" dirty="0" err="1">
                          <a:effectLst/>
                        </a:rPr>
                        <a:t>efect</a:t>
                      </a:r>
                      <a:r>
                        <a:rPr lang="en-US" sz="1000" dirty="0">
                          <a:effectLst/>
                        </a:rPr>
                        <a:t> 0%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594713" y="4986178"/>
            <a:ext cx="31470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       </a:t>
            </a:r>
            <a:r>
              <a:rPr lang="en-GB" sz="1000" b="1" dirty="0"/>
              <a:t>EC50 values between 10-100 mg/l were determined, which indicates a harmful effect on </a:t>
            </a:r>
            <a:r>
              <a:rPr lang="en-GB" sz="1000" b="1" i="1" dirty="0"/>
              <a:t>Daphnia magna </a:t>
            </a:r>
            <a:r>
              <a:rPr lang="en-GB" sz="1000" b="1" dirty="0"/>
              <a:t>according to the toxicity level classification established by the REACH Regulation.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US" sz="12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604" y="2299130"/>
            <a:ext cx="2742112" cy="1163778"/>
          </a:xfrm>
          <a:prstGeom prst="rect">
            <a:avLst/>
          </a:prstGeom>
          <a:effectLst>
            <a:outerShdw blurRad="50800" dist="50800" dir="5400000" algn="ctr" rotWithShape="0">
              <a:schemeClr val="accent1"/>
            </a:outerShdw>
          </a:effec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8268" y="3591236"/>
            <a:ext cx="6318694" cy="98431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50800" dir="5400000" algn="ctr" rotWithShape="0">
              <a:schemeClr val="accent1"/>
            </a:outerShdw>
          </a:effectLst>
        </p:spPr>
      </p:pic>
      <p:sp>
        <p:nvSpPr>
          <p:cNvPr id="42" name="Down Arrow 41"/>
          <p:cNvSpPr/>
          <p:nvPr/>
        </p:nvSpPr>
        <p:spPr>
          <a:xfrm>
            <a:off x="3193941" y="2924189"/>
            <a:ext cx="308805" cy="5727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4713" y="5689730"/>
            <a:ext cx="3090166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directions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Further Toxicity Testing on Other Species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Mechanistic Studies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Chronic Toxicity Studies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Mitigation Strategies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Risk Assessment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Regulatory Considerations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Synergistic/ Antagonistic Effects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013456" y="5208753"/>
            <a:ext cx="556978" cy="2289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53A88D-AD60-DCA5-BA89-32D0523D79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8690" y="39622"/>
            <a:ext cx="1182255" cy="430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58992" y="57772"/>
            <a:ext cx="1047007" cy="39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2880</TotalTime>
  <Words>470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Novac</dc:creator>
  <cp:lastModifiedBy>Paun Leonard</cp:lastModifiedBy>
  <cp:revision>30</cp:revision>
  <dcterms:created xsi:type="dcterms:W3CDTF">2024-09-23T10:16:26Z</dcterms:created>
  <dcterms:modified xsi:type="dcterms:W3CDTF">2025-03-04T09:07:26Z</dcterms:modified>
</cp:coreProperties>
</file>