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7" r:id="rId5"/>
    <p:sldId id="258" r:id="rId6"/>
    <p:sldId id="260" r:id="rId7"/>
    <p:sldId id="261" r:id="rId8"/>
    <p:sldId id="277" r:id="rId9"/>
    <p:sldId id="262" r:id="rId10"/>
    <p:sldId id="278" r:id="rId11"/>
    <p:sldId id="279" r:id="rId12"/>
    <p:sldId id="265" r:id="rId13"/>
    <p:sldId id="280" r:id="rId14"/>
    <p:sldId id="264" r:id="rId15"/>
    <p:sldId id="281" r:id="rId16"/>
    <p:sldId id="268" r:id="rId17"/>
    <p:sldId id="273" r:id="rId18"/>
    <p:sldId id="274" r:id="rId19"/>
    <p:sldId id="276" r:id="rId20"/>
    <p:sldId id="275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9" autoAdjust="0"/>
  </p:normalViewPr>
  <p:slideViewPr>
    <p:cSldViewPr>
      <p:cViewPr varScale="1">
        <p:scale>
          <a:sx n="110" d="100"/>
          <a:sy n="110" d="100"/>
        </p:scale>
        <p:origin x="32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8BAFA-9607-4282-AFD9-FDB3B48601E6}" type="datetimeFigureOut">
              <a:rPr lang="tr-TR" smtClean="0"/>
              <a:pPr/>
              <a:t>21.11.2018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100C7-833E-462E-9119-DEDC0BA0509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280920" cy="2043658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0070C0"/>
                </a:solidFill>
              </a:rPr>
              <a:t/>
            </a:r>
            <a:br>
              <a:rPr lang="tr-TR" b="1" dirty="0" smtClean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Effects of Modifications of Natural zeolites upon Removal of Manganese from Aqueous Solutions</a:t>
            </a:r>
            <a:r>
              <a:rPr lang="tr-TR" dirty="0">
                <a:solidFill>
                  <a:srgbClr val="0070C0"/>
                </a:solidFill>
              </a:rPr>
              <a:t/>
            </a:r>
            <a:br>
              <a:rPr lang="tr-TR" dirty="0">
                <a:solidFill>
                  <a:srgbClr val="0070C0"/>
                </a:solidFill>
              </a:rPr>
            </a:br>
            <a:r>
              <a:rPr lang="tr-TR" dirty="0">
                <a:solidFill>
                  <a:srgbClr val="0070C0"/>
                </a:solidFill>
              </a:rPr>
              <a:t/>
            </a:r>
            <a:br>
              <a:rPr lang="tr-TR" dirty="0">
                <a:solidFill>
                  <a:srgbClr val="0070C0"/>
                </a:solidFill>
              </a:rPr>
            </a:br>
            <a:endParaRPr lang="tr-TR" dirty="0">
              <a:solidFill>
                <a:srgbClr val="0070C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11560" y="2636912"/>
            <a:ext cx="7560840" cy="766936"/>
          </a:xfrm>
        </p:spPr>
        <p:txBody>
          <a:bodyPr>
            <a:normAutofit/>
          </a:bodyPr>
          <a:lstStyle/>
          <a:p>
            <a:r>
              <a:rPr lang="tr-TR" sz="3250" b="1" dirty="0" smtClean="0">
                <a:solidFill>
                  <a:srgbClr val="0070C0"/>
                </a:solidFill>
              </a:rPr>
              <a:t>Ayten ATEŞ</a:t>
            </a:r>
            <a:endParaRPr lang="tr-TR" sz="325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4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575832"/>
              </p:ext>
            </p:extLst>
          </p:nvPr>
        </p:nvGraphicFramePr>
        <p:xfrm>
          <a:off x="1487996" y="4077072"/>
          <a:ext cx="6096000" cy="1097280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726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Cumhuriyet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University</a:t>
                      </a:r>
                      <a:endParaRPr lang="tr-T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52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Department of Chemical Engineering</a:t>
                      </a:r>
                      <a:endParaRPr lang="tr-T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Sivas, Turkey</a:t>
                      </a:r>
                      <a:endParaRPr lang="tr-T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/>
          </p:cNvSpPr>
          <p:nvPr/>
        </p:nvSpPr>
        <p:spPr>
          <a:xfrm>
            <a:off x="120100" y="150895"/>
            <a:ext cx="7776864" cy="3600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XRD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2" y="877141"/>
            <a:ext cx="2999570" cy="2623868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772" y="816795"/>
            <a:ext cx="2891613" cy="269911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385" y="884321"/>
            <a:ext cx="3022008" cy="2767137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120101" y="4024844"/>
            <a:ext cx="88132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err="1" smtClean="0">
                <a:solidFill>
                  <a:srgbClr val="0070C0"/>
                </a:solidFill>
              </a:rPr>
              <a:t>NaOH</a:t>
            </a:r>
            <a:r>
              <a:rPr lang="en-GB" b="1" dirty="0" smtClean="0">
                <a:solidFill>
                  <a:srgbClr val="0070C0"/>
                </a:solidFill>
              </a:rPr>
              <a:t> treatment  and then aluminium loading leads to a noticeable loss of crystallinity due to partial dissolution of </a:t>
            </a:r>
            <a:r>
              <a:rPr lang="en-GB" b="1" dirty="0" err="1" smtClean="0">
                <a:solidFill>
                  <a:srgbClr val="0070C0"/>
                </a:solidFill>
              </a:rPr>
              <a:t>clinoptilolite</a:t>
            </a:r>
            <a:r>
              <a:rPr lang="en-GB" b="1" dirty="0" smtClean="0">
                <a:solidFill>
                  <a:srgbClr val="0070C0"/>
                </a:solidFill>
              </a:rPr>
              <a:t> and clay.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70C0"/>
                </a:solidFill>
              </a:rPr>
              <a:t>Formation of </a:t>
            </a:r>
            <a:r>
              <a:rPr lang="en-GB" b="1" dirty="0" err="1" smtClean="0">
                <a:solidFill>
                  <a:srgbClr val="0070C0"/>
                </a:solidFill>
              </a:rPr>
              <a:t>hydroxysodalite</a:t>
            </a:r>
            <a:r>
              <a:rPr lang="en-GB" b="1" dirty="0" smtClean="0">
                <a:solidFill>
                  <a:srgbClr val="0070C0"/>
                </a:solidFill>
              </a:rPr>
              <a:t> phase was observed on zeolites and it remains with aluminium loading.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70C0"/>
                </a:solidFill>
              </a:rPr>
              <a:t>Feldspar and quartz phases are mostly stabile towards </a:t>
            </a:r>
            <a:r>
              <a:rPr lang="en-GB" b="1" dirty="0" err="1" smtClean="0">
                <a:solidFill>
                  <a:srgbClr val="0070C0"/>
                </a:solidFill>
              </a:rPr>
              <a:t>NaOH</a:t>
            </a:r>
            <a:r>
              <a:rPr lang="en-GB" b="1" dirty="0" smtClean="0">
                <a:solidFill>
                  <a:srgbClr val="0070C0"/>
                </a:solidFill>
              </a:rPr>
              <a:t> treatment due to their crystal size</a:t>
            </a:r>
            <a:r>
              <a:rPr lang="tr-TR" b="1" dirty="0" smtClean="0">
                <a:solidFill>
                  <a:srgbClr val="0070C0"/>
                </a:solidFill>
              </a:rPr>
              <a:t> </a:t>
            </a:r>
            <a:r>
              <a:rPr lang="tr-TR" b="1" dirty="0" err="1" smtClean="0">
                <a:solidFill>
                  <a:srgbClr val="0070C0"/>
                </a:solidFill>
              </a:rPr>
              <a:t>and</a:t>
            </a:r>
            <a:r>
              <a:rPr lang="tr-TR" b="1" dirty="0" smtClean="0">
                <a:solidFill>
                  <a:srgbClr val="0070C0"/>
                </a:solidFill>
              </a:rPr>
              <a:t> </a:t>
            </a:r>
            <a:r>
              <a:rPr lang="tr-TR" b="1" dirty="0" err="1" smtClean="0">
                <a:solidFill>
                  <a:srgbClr val="0070C0"/>
                </a:solidFill>
              </a:rPr>
              <a:t>structure</a:t>
            </a:r>
            <a:r>
              <a:rPr lang="en-GB" b="1" dirty="0" smtClean="0">
                <a:solidFill>
                  <a:srgbClr val="0070C0"/>
                </a:solidFill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70C0"/>
                </a:solidFill>
              </a:rPr>
              <a:t>Aluminium oxide phase is mostly formed on highly desilicated zeolites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0070C0"/>
                </a:solidFill>
              </a:rPr>
              <a:t>The stability of </a:t>
            </a:r>
            <a:r>
              <a:rPr lang="en-GB" b="1" dirty="0" err="1" smtClean="0">
                <a:solidFill>
                  <a:srgbClr val="0070C0"/>
                </a:solidFill>
              </a:rPr>
              <a:t>clinoptilolite</a:t>
            </a:r>
            <a:r>
              <a:rPr lang="en-GB" b="1" dirty="0" smtClean="0">
                <a:solidFill>
                  <a:srgbClr val="0070C0"/>
                </a:solidFill>
              </a:rPr>
              <a:t> is strongly related with Si/Al ratio of zeolite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/>
          </p:cNvSpPr>
          <p:nvPr/>
        </p:nvSpPr>
        <p:spPr>
          <a:xfrm>
            <a:off x="166195" y="-47625"/>
            <a:ext cx="7776864" cy="36004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600" b="1" dirty="0" smtClean="0">
                <a:solidFill>
                  <a:srgbClr val="0070C0"/>
                </a:solidFill>
              </a:rPr>
              <a:t>SEM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872"/>
            <a:ext cx="5761825" cy="4770533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78" y="539490"/>
            <a:ext cx="6227028" cy="1724344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5451126" y="2187255"/>
            <a:ext cx="35283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NZ-B has  </a:t>
            </a:r>
            <a:r>
              <a:rPr lang="en-GB" sz="1400" b="1" dirty="0">
                <a:solidFill>
                  <a:srgbClr val="C00000"/>
                </a:solidFill>
              </a:rPr>
              <a:t>micron-sized aggregates of plate-like </a:t>
            </a:r>
            <a:r>
              <a:rPr lang="en-GB" sz="1400" b="1" dirty="0" smtClean="0">
                <a:solidFill>
                  <a:srgbClr val="C00000"/>
                </a:solidFill>
              </a:rPr>
              <a:t>particles</a:t>
            </a:r>
            <a:endParaRPr lang="tr-TR" sz="1400" b="1" dirty="0" smtClean="0">
              <a:solidFill>
                <a:srgbClr val="C00000"/>
              </a:solidFill>
            </a:endParaRPr>
          </a:p>
          <a:p>
            <a:r>
              <a:rPr lang="en-GB" sz="1400" b="1" dirty="0" err="1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NaOH</a:t>
            </a:r>
            <a:r>
              <a:rPr lang="en-GB" sz="1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caused thinning of plates and Na-NZ-B consists of   thin layer-like crystals. </a:t>
            </a:r>
            <a:endParaRPr lang="tr-TR" sz="1400" b="1" dirty="0" smtClean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Aluminium </a:t>
            </a:r>
            <a:r>
              <a:rPr lang="en-GB" sz="1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 </a:t>
            </a:r>
            <a:r>
              <a:rPr lang="en-GB" sz="1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led </a:t>
            </a:r>
            <a:r>
              <a:rPr lang="en-GB" sz="1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partly aggregation of thin layer plates</a:t>
            </a:r>
            <a:endParaRPr lang="tr-TR" sz="1400" b="1" dirty="0">
              <a:solidFill>
                <a:srgbClr val="C00000"/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5501472" y="3720702"/>
            <a:ext cx="36070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NZ-D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zeolite   </a:t>
            </a:r>
            <a:r>
              <a:rPr lang="tr-TR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irregular 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surface. </a:t>
            </a:r>
            <a:endParaRPr lang="tr-TR" sz="14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sz="14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NaOH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treatment 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changed it into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flower shape structure via 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tr-TR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formation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GB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hydroxysodalite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crystals growing at the surface of zeolite. </a:t>
            </a:r>
            <a:r>
              <a:rPr lang="tr-TR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aluminium</a:t>
            </a:r>
            <a:r>
              <a:rPr lang="tr-TR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loading </a:t>
            </a:r>
            <a:r>
              <a:rPr lang="tr-TR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</a:t>
            </a:r>
            <a:r>
              <a:rPr lang="en-GB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changed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 morphology into thin layer plates. </a:t>
            </a:r>
            <a:endParaRPr lang="tr-TR" sz="1400" b="1" dirty="0"/>
          </a:p>
        </p:txBody>
      </p:sp>
      <p:sp>
        <p:nvSpPr>
          <p:cNvPr id="9" name="Dikdörtgen 8"/>
          <p:cNvSpPr/>
          <p:nvPr/>
        </p:nvSpPr>
        <p:spPr>
          <a:xfrm>
            <a:off x="5480742" y="5068070"/>
            <a:ext cx="36632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NZ-M consists </a:t>
            </a:r>
            <a:r>
              <a:rPr lang="en-GB" sz="1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rugged surface. </a:t>
            </a:r>
            <a:endParaRPr lang="tr-TR" sz="1400" b="1" dirty="0" smtClean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tr-TR" sz="1400" b="1" dirty="0" err="1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NaOH</a:t>
            </a:r>
            <a:r>
              <a:rPr lang="tr-TR" sz="1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1400" b="1" dirty="0" err="1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treatment</a:t>
            </a:r>
            <a:r>
              <a:rPr lang="tr-TR" sz="1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led </a:t>
            </a:r>
            <a:r>
              <a:rPr lang="en-GB" sz="1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formation of needle-like and flower shape structures </a:t>
            </a:r>
            <a:r>
              <a:rPr lang="en-GB" sz="1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aluminium introduction </a:t>
            </a:r>
            <a:r>
              <a:rPr lang="en-GB" sz="1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resulted </a:t>
            </a:r>
            <a:r>
              <a:rPr lang="en-GB" sz="1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the formation of rod-like structure and hexagonal platy crystals with characteristic dimensions larger than 1μm and also some particle aggregation. </a:t>
            </a:r>
            <a:endParaRPr lang="tr-TR" sz="1400" b="1" dirty="0">
              <a:solidFill>
                <a:srgbClr val="00B050"/>
              </a:solidFill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6438448" y="692696"/>
            <a:ext cx="2632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/>
              <a:t>NaOH</a:t>
            </a:r>
            <a:r>
              <a:rPr lang="en-GB" sz="1600" b="1" dirty="0" smtClean="0"/>
              <a:t> treatment and Al loading led to agglomeration and melting of particles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65957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55576" y="0"/>
            <a:ext cx="7499176" cy="562074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Surface Characteristics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23528" y="548680"/>
            <a:ext cx="3744416" cy="432048"/>
          </a:xfrm>
        </p:spPr>
        <p:txBody>
          <a:bodyPr>
            <a:normAutofit lnSpcReduction="10000"/>
          </a:bodyPr>
          <a:lstStyle/>
          <a:p>
            <a:r>
              <a:rPr lang="tr-TR" dirty="0" smtClean="0">
                <a:solidFill>
                  <a:srgbClr val="0070C0"/>
                </a:solidFill>
              </a:rPr>
              <a:t>N</a:t>
            </a:r>
            <a:r>
              <a:rPr lang="tr-TR" baseline="-25000" dirty="0" smtClean="0">
                <a:solidFill>
                  <a:srgbClr val="0070C0"/>
                </a:solidFill>
              </a:rPr>
              <a:t>2</a:t>
            </a:r>
            <a:r>
              <a:rPr lang="tr-TR" dirty="0" smtClean="0">
                <a:solidFill>
                  <a:srgbClr val="0070C0"/>
                </a:solidFill>
              </a:rPr>
              <a:t> </a:t>
            </a:r>
            <a:r>
              <a:rPr lang="tr-TR" dirty="0" err="1" smtClean="0">
                <a:solidFill>
                  <a:srgbClr val="0070C0"/>
                </a:solidFill>
              </a:rPr>
              <a:t>sorption</a:t>
            </a:r>
            <a:endParaRPr lang="tr-TR" dirty="0">
              <a:solidFill>
                <a:srgbClr val="0070C0"/>
              </a:solidFill>
            </a:endParaRP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725915" y="496787"/>
            <a:ext cx="3960440" cy="504056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Pore size distribution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7" name="6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835108"/>
              </p:ext>
            </p:extLst>
          </p:nvPr>
        </p:nvGraphicFramePr>
        <p:xfrm>
          <a:off x="333427" y="4751431"/>
          <a:ext cx="8352928" cy="1656186"/>
        </p:xfrm>
        <a:graphic>
          <a:graphicData uri="http://schemas.openxmlformats.org/drawingml/2006/table">
            <a:tbl>
              <a:tblPr/>
              <a:tblGrid>
                <a:gridCol w="20997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32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32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6329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632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51514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Sample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tr-TR" sz="1800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BET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tr-TR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8575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1800" baseline="30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1800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tr-TR" sz="1800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otal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tr-TR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en-US" sz="1800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tr-TR" sz="1800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icro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tr-TR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(cm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tr-TR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tr-TR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18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(Å)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6168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r>
                        <a:rPr lang="tr-TR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62.4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1.4 x10</a:t>
                      </a:r>
                      <a:r>
                        <a:rPr lang="en-US" sz="1800" baseline="3000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endParaRPr lang="tr-TR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2.7 x10</a:t>
                      </a:r>
                      <a:r>
                        <a:rPr lang="en-US" sz="1800" baseline="30000"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endParaRPr lang="tr-TR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6168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NH</a:t>
                      </a:r>
                      <a:r>
                        <a:rPr lang="en-US" sz="1800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-NZ</a:t>
                      </a:r>
                      <a:r>
                        <a:rPr lang="tr-TR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83.2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0.223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2.8 x10</a:t>
                      </a:r>
                      <a:r>
                        <a:rPr lang="en-US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6168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Na-NZ</a:t>
                      </a:r>
                      <a:r>
                        <a:rPr lang="tr-TR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12.9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3.7 x10</a:t>
                      </a:r>
                      <a:r>
                        <a:rPr lang="en-US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5.1 x10</a:t>
                      </a:r>
                      <a:r>
                        <a:rPr lang="en-US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116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6168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Al-NZ</a:t>
                      </a:r>
                      <a:r>
                        <a:rPr lang="tr-TR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37.4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2.2 x10</a:t>
                      </a:r>
                      <a:r>
                        <a:rPr lang="en-US" sz="1800" baseline="3000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endParaRPr lang="tr-TR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1.42x10</a:t>
                      </a:r>
                      <a:r>
                        <a:rPr lang="en-US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241</a:t>
                      </a:r>
                      <a:endParaRPr lang="tr-T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515" y="1083061"/>
            <a:ext cx="4047925" cy="3334124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19571"/>
            <a:ext cx="3788195" cy="3474363"/>
          </a:xfrm>
          <a:prstGeom prst="rect">
            <a:avLst/>
          </a:prstGeom>
        </p:spPr>
      </p:pic>
      <p:sp>
        <p:nvSpPr>
          <p:cNvPr id="9" name="Dikdörtgen 8"/>
          <p:cNvSpPr/>
          <p:nvPr/>
        </p:nvSpPr>
        <p:spPr>
          <a:xfrm>
            <a:off x="153915" y="6410660"/>
            <a:ext cx="8532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tr-TR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altLang="tr-TR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Multipoint BET method ;  </a:t>
            </a:r>
            <a:r>
              <a:rPr lang="en-GB" altLang="tr-TR" sz="1400" baseline="30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altLang="tr-TR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Volume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adsorbed at</a:t>
            </a:r>
            <a:r>
              <a:rPr lang="en-GB" altLang="tr-TR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altLang="tr-TR" sz="1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p/p</a:t>
            </a:r>
            <a:r>
              <a:rPr lang="en-GB" altLang="tr-TR" sz="1400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altLang="tr-TR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GB" altLang="tr-TR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0.99.; </a:t>
            </a:r>
            <a:r>
              <a:rPr lang="en-GB" altLang="tr-TR" sz="1400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altLang="tr-TR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Micropore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volume calculated by DR method </a:t>
            </a:r>
            <a:endParaRPr lang="en-GB" altLang="tr-TR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Başlık"/>
          <p:cNvSpPr txBox="1">
            <a:spLocks/>
          </p:cNvSpPr>
          <p:nvPr/>
        </p:nvSpPr>
        <p:spPr>
          <a:xfrm>
            <a:off x="611560" y="116632"/>
            <a:ext cx="749917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Surface Characteristics</a:t>
            </a:r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8" name="Tablo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619608"/>
              </p:ext>
            </p:extLst>
          </p:nvPr>
        </p:nvGraphicFramePr>
        <p:xfrm>
          <a:off x="395535" y="946993"/>
          <a:ext cx="7715201" cy="32880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9174">
                  <a:extLst>
                    <a:ext uri="{9D8B030D-6E8A-4147-A177-3AD203B41FA5}">
                      <a16:colId xmlns="" xmlns:a16="http://schemas.microsoft.com/office/drawing/2014/main" val="328527777"/>
                    </a:ext>
                  </a:extLst>
                </a:gridCol>
                <a:gridCol w="1521568">
                  <a:extLst>
                    <a:ext uri="{9D8B030D-6E8A-4147-A177-3AD203B41FA5}">
                      <a16:colId xmlns="" xmlns:a16="http://schemas.microsoft.com/office/drawing/2014/main" val="3977065022"/>
                    </a:ext>
                  </a:extLst>
                </a:gridCol>
                <a:gridCol w="2075034">
                  <a:extLst>
                    <a:ext uri="{9D8B030D-6E8A-4147-A177-3AD203B41FA5}">
                      <a16:colId xmlns="" xmlns:a16="http://schemas.microsoft.com/office/drawing/2014/main" val="1991058514"/>
                    </a:ext>
                  </a:extLst>
                </a:gridCol>
                <a:gridCol w="1660397">
                  <a:extLst>
                    <a:ext uri="{9D8B030D-6E8A-4147-A177-3AD203B41FA5}">
                      <a16:colId xmlns="" xmlns:a16="http://schemas.microsoft.com/office/drawing/2014/main" val="1374326213"/>
                    </a:ext>
                  </a:extLst>
                </a:gridCol>
                <a:gridCol w="969028">
                  <a:extLst>
                    <a:ext uri="{9D8B030D-6E8A-4147-A177-3AD203B41FA5}">
                      <a16:colId xmlns="" xmlns:a16="http://schemas.microsoft.com/office/drawing/2014/main" val="3682480301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Sample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S</a:t>
                      </a:r>
                      <a:r>
                        <a:rPr lang="en-GB" sz="1400" baseline="-25000" dirty="0" err="1">
                          <a:effectLst/>
                        </a:rPr>
                        <a:t>BET</a:t>
                      </a:r>
                      <a:r>
                        <a:rPr lang="en-GB" sz="1400" baseline="30000" dirty="0" err="1">
                          <a:effectLst/>
                        </a:rPr>
                        <a:t>a</a:t>
                      </a:r>
                      <a:r>
                        <a:rPr lang="en-GB" sz="1400" dirty="0">
                          <a:effectLst/>
                        </a:rPr>
                        <a:t> (m</a:t>
                      </a:r>
                      <a:r>
                        <a:rPr lang="en-GB" sz="1400" baseline="30000" dirty="0">
                          <a:effectLst/>
                        </a:rPr>
                        <a:t>2 </a:t>
                      </a:r>
                      <a:r>
                        <a:rPr lang="en-GB" sz="1400" dirty="0">
                          <a:effectLst/>
                        </a:rPr>
                        <a:t>g</a:t>
                      </a:r>
                      <a:r>
                        <a:rPr lang="en-GB" sz="1400" baseline="30000" dirty="0">
                          <a:effectLst/>
                        </a:rPr>
                        <a:t>-1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V</a:t>
                      </a:r>
                      <a:r>
                        <a:rPr lang="en-GB" sz="1400" baseline="-25000" dirty="0" err="1">
                          <a:effectLst/>
                        </a:rPr>
                        <a:t>Total</a:t>
                      </a:r>
                      <a:r>
                        <a:rPr lang="en-GB" sz="1400" baseline="30000" dirty="0" err="1">
                          <a:effectLst/>
                        </a:rPr>
                        <a:t>b</a:t>
                      </a:r>
                      <a:r>
                        <a:rPr lang="en-GB" sz="1400" dirty="0">
                          <a:effectLst/>
                        </a:rPr>
                        <a:t>(cm</a:t>
                      </a:r>
                      <a:r>
                        <a:rPr lang="en-GB" sz="1400" baseline="30000" dirty="0">
                          <a:effectLst/>
                        </a:rPr>
                        <a:t>3 </a:t>
                      </a:r>
                      <a:r>
                        <a:rPr lang="en-GB" sz="1400" dirty="0">
                          <a:effectLst/>
                        </a:rPr>
                        <a:t>g</a:t>
                      </a:r>
                      <a:r>
                        <a:rPr lang="en-GB" sz="1400" baseline="30000" dirty="0">
                          <a:effectLst/>
                        </a:rPr>
                        <a:t>-1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V</a:t>
                      </a:r>
                      <a:r>
                        <a:rPr lang="en-GB" sz="1400" baseline="-25000" dirty="0" err="1">
                          <a:effectLst/>
                        </a:rPr>
                        <a:t>Micro</a:t>
                      </a:r>
                      <a:r>
                        <a:rPr lang="en-GB" sz="1400" baseline="30000" dirty="0" err="1">
                          <a:effectLst/>
                        </a:rPr>
                        <a:t>c</a:t>
                      </a:r>
                      <a:r>
                        <a:rPr lang="en-GB" sz="1400" dirty="0">
                          <a:effectLst/>
                        </a:rPr>
                        <a:t> (cm</a:t>
                      </a:r>
                      <a:r>
                        <a:rPr lang="en-GB" sz="1400" baseline="30000" dirty="0">
                          <a:effectLst/>
                        </a:rPr>
                        <a:t>3 </a:t>
                      </a:r>
                      <a:r>
                        <a:rPr lang="en-GB" sz="1400" dirty="0">
                          <a:effectLst/>
                        </a:rPr>
                        <a:t>g</a:t>
                      </a:r>
                      <a:r>
                        <a:rPr lang="en-GB" sz="1400" baseline="30000" dirty="0">
                          <a:effectLst/>
                        </a:rPr>
                        <a:t>-1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Dp</a:t>
                      </a:r>
                      <a:r>
                        <a:rPr lang="en-GB" sz="1400" dirty="0">
                          <a:effectLst/>
                        </a:rPr>
                        <a:t> (Å)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72293018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NZ-B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27.3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0.19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0.008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285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63430474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Na-NZ-B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25.5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0.24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0.009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192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04293552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Al-NZ-B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31.8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0.28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0.012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179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46878803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NZ-D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112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0.33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0.045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119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79261196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Na-NZ-D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3.3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0.03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0.0006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199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81675559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Al-NZ-D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20.6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0.10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0.007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103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07907420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NZ-M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44.8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0.22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0.012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201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90474373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Na-NZ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3.6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0.02</a:t>
                      </a:r>
                      <a:endParaRPr lang="tr-T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0.0005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109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87512480"/>
                  </a:ext>
                </a:extLst>
              </a:tr>
              <a:tr h="30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Al-NZ-M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13.6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0.08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0.004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127</a:t>
                      </a:r>
                      <a:endParaRPr lang="tr-T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73180329"/>
                  </a:ext>
                </a:extLst>
              </a:tr>
            </a:tbl>
          </a:graphicData>
        </a:graphic>
      </p:graphicFrame>
      <p:sp>
        <p:nvSpPr>
          <p:cNvPr id="10" name="Dikdörtgen 9"/>
          <p:cNvSpPr/>
          <p:nvPr/>
        </p:nvSpPr>
        <p:spPr>
          <a:xfrm>
            <a:off x="292696" y="4244325"/>
            <a:ext cx="8136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tr-TR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altLang="tr-TR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Multipoint BET method ;  </a:t>
            </a:r>
            <a:r>
              <a:rPr lang="en-GB" altLang="tr-TR" sz="1400" baseline="30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altLang="tr-TR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Volume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adsorbed at</a:t>
            </a:r>
            <a:r>
              <a:rPr lang="en-GB" altLang="tr-TR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altLang="tr-TR" sz="1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p/p</a:t>
            </a:r>
            <a:r>
              <a:rPr lang="en-GB" altLang="tr-TR" sz="1400" baseline="-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altLang="tr-TR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GB" altLang="tr-TR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0.99.; </a:t>
            </a:r>
            <a:r>
              <a:rPr lang="en-GB" altLang="tr-TR" sz="1400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altLang="tr-TR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Micropore</a:t>
            </a:r>
            <a:r>
              <a:rPr lang="en-GB" altLang="tr-T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volume calculated by DR method </a:t>
            </a:r>
            <a:endParaRPr lang="en-GB" altLang="tr-TR" sz="1400" dirty="0">
              <a:latin typeface="Arial" panose="020B0604020202020204" pitchFamily="34" charset="0"/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107504" y="4869160"/>
            <a:ext cx="88569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NaOH</a:t>
            </a:r>
            <a:r>
              <a:rPr lang="en-US" b="1" dirty="0" smtClean="0">
                <a:solidFill>
                  <a:srgbClr val="C00000"/>
                </a:solidFill>
              </a:rPr>
              <a:t> treatment decreases surface area because of </a:t>
            </a:r>
            <a:r>
              <a:rPr lang="en-US" b="1" dirty="0" err="1" smtClean="0">
                <a:solidFill>
                  <a:srgbClr val="C00000"/>
                </a:solidFill>
              </a:rPr>
              <a:t>desilication</a:t>
            </a:r>
            <a:r>
              <a:rPr lang="en-US" b="1" dirty="0" smtClean="0">
                <a:solidFill>
                  <a:srgbClr val="C00000"/>
                </a:solidFill>
              </a:rPr>
              <a:t> and </a:t>
            </a:r>
            <a:r>
              <a:rPr lang="en-US" b="1" dirty="0" err="1" smtClean="0">
                <a:solidFill>
                  <a:srgbClr val="C00000"/>
                </a:solidFill>
              </a:rPr>
              <a:t>dealumination</a:t>
            </a:r>
            <a:r>
              <a:rPr lang="en-US" b="1" dirty="0" smtClean="0">
                <a:solidFill>
                  <a:srgbClr val="C00000"/>
                </a:solidFill>
              </a:rPr>
              <a:t> and crystal loss</a:t>
            </a:r>
            <a:endParaRPr lang="tr-TR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Aluminum loading into Na- zeolites increases surface area with </a:t>
            </a:r>
            <a:r>
              <a:rPr lang="en-US" b="1" dirty="0" err="1" smtClean="0">
                <a:solidFill>
                  <a:srgbClr val="C00000"/>
                </a:solidFill>
              </a:rPr>
              <a:t>recrystalization</a:t>
            </a:r>
            <a:r>
              <a:rPr lang="en-US" b="1" dirty="0" smtClean="0">
                <a:solidFill>
                  <a:srgbClr val="C00000"/>
                </a:solidFill>
              </a:rPr>
              <a:t> of structure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err="1" smtClean="0">
                <a:solidFill>
                  <a:srgbClr val="C00000"/>
                </a:solidFill>
              </a:rPr>
              <a:t>Mesopore</a:t>
            </a:r>
            <a:r>
              <a:rPr lang="en-US" b="1" dirty="0" smtClean="0">
                <a:solidFill>
                  <a:srgbClr val="C00000"/>
                </a:solidFill>
              </a:rPr>
              <a:t> formation on  the zeolites  depends on stability of zeolites   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6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7"/>
            <a:ext cx="7571184" cy="473621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FTIR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40386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908720"/>
            <a:ext cx="4030663" cy="382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Metin kutusu"/>
          <p:cNvSpPr txBox="1"/>
          <p:nvPr/>
        </p:nvSpPr>
        <p:spPr>
          <a:xfrm>
            <a:off x="2267744" y="364502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Proportional with Al content</a:t>
            </a:r>
            <a:endParaRPr lang="en-US" sz="1200" dirty="0"/>
          </a:p>
        </p:txBody>
      </p:sp>
      <p:graphicFrame>
        <p:nvGraphicFramePr>
          <p:cNvPr id="6" name="5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735993"/>
              </p:ext>
            </p:extLst>
          </p:nvPr>
        </p:nvGraphicFramePr>
        <p:xfrm>
          <a:off x="210343" y="4890864"/>
          <a:ext cx="8064897" cy="1828800"/>
        </p:xfrm>
        <a:graphic>
          <a:graphicData uri="http://schemas.openxmlformats.org/drawingml/2006/table">
            <a:tbl>
              <a:tblPr/>
              <a:tblGrid>
                <a:gridCol w="11521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171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35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135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685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887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Sample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Ti–O stretching vibration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OH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−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 stretching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OH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−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 bending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Other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87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NZ</a:t>
                      </a:r>
                      <a:r>
                        <a:rPr lang="tr-TR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-Y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1011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3391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1632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2161, 694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7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NH</a:t>
                      </a:r>
                      <a:r>
                        <a:rPr lang="en-US" sz="16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-NZ</a:t>
                      </a:r>
                      <a:r>
                        <a:rPr lang="tr-TR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-Y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1014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3250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1435, 1631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779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7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Na-NZ</a:t>
                      </a:r>
                      <a:r>
                        <a:rPr lang="tr-TR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-Y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879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1429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2161, 701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87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Al-NZ</a:t>
                      </a:r>
                      <a:r>
                        <a:rPr lang="tr-TR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-Y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974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tr-T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693</a:t>
                      </a:r>
                      <a:endParaRPr lang="tr-T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7 Metin kutusu"/>
          <p:cNvSpPr txBox="1"/>
          <p:nvPr/>
        </p:nvSpPr>
        <p:spPr>
          <a:xfrm>
            <a:off x="6300192" y="3789040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 smtClean="0"/>
              <a:t>Si-O(H)-Al</a:t>
            </a:r>
            <a:endParaRPr lang="tr-TR" sz="1600" dirty="0"/>
          </a:p>
        </p:txBody>
      </p:sp>
      <p:sp>
        <p:nvSpPr>
          <p:cNvPr id="9" name="8 Metin kutusu"/>
          <p:cNvSpPr txBox="1"/>
          <p:nvPr/>
        </p:nvSpPr>
        <p:spPr>
          <a:xfrm>
            <a:off x="4932040" y="306896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Hydrogen bonded Si–OH groups</a:t>
            </a:r>
            <a:endParaRPr lang="en-US" sz="1200" dirty="0"/>
          </a:p>
        </p:txBody>
      </p:sp>
      <p:cxnSp>
        <p:nvCxnSpPr>
          <p:cNvPr id="11" name="10 Düz Ok Bağlayıcısı"/>
          <p:cNvCxnSpPr/>
          <p:nvPr/>
        </p:nvCxnSpPr>
        <p:spPr>
          <a:xfrm flipH="1">
            <a:off x="5580112" y="2996952"/>
            <a:ext cx="144016" cy="1440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/>
          <p:nvPr/>
        </p:nvCxnSpPr>
        <p:spPr>
          <a:xfrm flipH="1">
            <a:off x="3419872" y="3573016"/>
            <a:ext cx="21602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/>
          <p:cNvSpPr txBox="1">
            <a:spLocks/>
          </p:cNvSpPr>
          <p:nvPr/>
        </p:nvSpPr>
        <p:spPr>
          <a:xfrm>
            <a:off x="457200" y="274637"/>
            <a:ext cx="7571184" cy="473621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dirty="0" smtClean="0">
                <a:solidFill>
                  <a:srgbClr val="0070C0"/>
                </a:solidFill>
              </a:rPr>
              <a:t>TGA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705" y="760347"/>
            <a:ext cx="2673069" cy="2448272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748258"/>
            <a:ext cx="2783211" cy="2536726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576" y="722376"/>
            <a:ext cx="2534399" cy="2475193"/>
          </a:xfrm>
          <a:prstGeom prst="rect">
            <a:avLst/>
          </a:prstGeom>
        </p:spPr>
      </p:pic>
      <p:sp>
        <p:nvSpPr>
          <p:cNvPr id="14" name="Metin kutusu 13"/>
          <p:cNvSpPr txBox="1"/>
          <p:nvPr/>
        </p:nvSpPr>
        <p:spPr>
          <a:xfrm>
            <a:off x="3134040" y="3789040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Ion exchange and aluminum loading into zeolites increase their thermal stability</a:t>
            </a:r>
          </a:p>
          <a:p>
            <a:endParaRPr lang="en-US" b="1" dirty="0" smtClean="0"/>
          </a:p>
          <a:p>
            <a:r>
              <a:rPr lang="en-US" b="1" dirty="0" smtClean="0"/>
              <a:t>Manganese adsorption decreases thermal stability of the zeolites </a:t>
            </a:r>
            <a:endParaRPr lang="en-US" b="1" dirty="0"/>
          </a:p>
        </p:txBody>
      </p:sp>
      <p:pic>
        <p:nvPicPr>
          <p:cNvPr id="15" name="Resi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3429000"/>
            <a:ext cx="2915004" cy="265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43192" cy="418058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Manganese adsorption </a:t>
            </a:r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07892"/>
              </p:ext>
            </p:extLst>
          </p:nvPr>
        </p:nvGraphicFramePr>
        <p:xfrm>
          <a:off x="90791" y="1268760"/>
          <a:ext cx="9036495" cy="111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941">
                  <a:extLst>
                    <a:ext uri="{9D8B030D-6E8A-4147-A177-3AD203B41FA5}">
                      <a16:colId xmlns="" xmlns:a16="http://schemas.microsoft.com/office/drawing/2014/main" val="3350224863"/>
                    </a:ext>
                  </a:extLst>
                </a:gridCol>
                <a:gridCol w="665361">
                  <a:extLst>
                    <a:ext uri="{9D8B030D-6E8A-4147-A177-3AD203B41FA5}">
                      <a16:colId xmlns="" xmlns:a16="http://schemas.microsoft.com/office/drawing/2014/main" val="487057808"/>
                    </a:ext>
                  </a:extLst>
                </a:gridCol>
                <a:gridCol w="651775">
                  <a:extLst>
                    <a:ext uri="{9D8B030D-6E8A-4147-A177-3AD203B41FA5}">
                      <a16:colId xmlns="" xmlns:a16="http://schemas.microsoft.com/office/drawing/2014/main" val="3304793265"/>
                    </a:ext>
                  </a:extLst>
                </a:gridCol>
                <a:gridCol w="658568">
                  <a:extLst>
                    <a:ext uri="{9D8B030D-6E8A-4147-A177-3AD203B41FA5}">
                      <a16:colId xmlns="" xmlns:a16="http://schemas.microsoft.com/office/drawing/2014/main" val="4060759890"/>
                    </a:ext>
                  </a:extLst>
                </a:gridCol>
                <a:gridCol w="731742">
                  <a:extLst>
                    <a:ext uri="{9D8B030D-6E8A-4147-A177-3AD203B41FA5}">
                      <a16:colId xmlns="" xmlns:a16="http://schemas.microsoft.com/office/drawing/2014/main" val="2451210553"/>
                    </a:ext>
                  </a:extLst>
                </a:gridCol>
                <a:gridCol w="814541">
                  <a:extLst>
                    <a:ext uri="{9D8B030D-6E8A-4147-A177-3AD203B41FA5}">
                      <a16:colId xmlns="" xmlns:a16="http://schemas.microsoft.com/office/drawing/2014/main" val="677998659"/>
                    </a:ext>
                  </a:extLst>
                </a:gridCol>
                <a:gridCol w="701048">
                  <a:extLst>
                    <a:ext uri="{9D8B030D-6E8A-4147-A177-3AD203B41FA5}">
                      <a16:colId xmlns="" xmlns:a16="http://schemas.microsoft.com/office/drawing/2014/main" val="315605844"/>
                    </a:ext>
                  </a:extLst>
                </a:gridCol>
                <a:gridCol w="752812">
                  <a:extLst>
                    <a:ext uri="{9D8B030D-6E8A-4147-A177-3AD203B41FA5}">
                      <a16:colId xmlns="" xmlns:a16="http://schemas.microsoft.com/office/drawing/2014/main" val="856860706"/>
                    </a:ext>
                  </a:extLst>
                </a:gridCol>
                <a:gridCol w="731742">
                  <a:extLst>
                    <a:ext uri="{9D8B030D-6E8A-4147-A177-3AD203B41FA5}">
                      <a16:colId xmlns="" xmlns:a16="http://schemas.microsoft.com/office/drawing/2014/main" val="4127020723"/>
                    </a:ext>
                  </a:extLst>
                </a:gridCol>
                <a:gridCol w="731742">
                  <a:extLst>
                    <a:ext uri="{9D8B030D-6E8A-4147-A177-3AD203B41FA5}">
                      <a16:colId xmlns="" xmlns:a16="http://schemas.microsoft.com/office/drawing/2014/main" val="3718156395"/>
                    </a:ext>
                  </a:extLst>
                </a:gridCol>
                <a:gridCol w="731742">
                  <a:extLst>
                    <a:ext uri="{9D8B030D-6E8A-4147-A177-3AD203B41FA5}">
                      <a16:colId xmlns="" xmlns:a16="http://schemas.microsoft.com/office/drawing/2014/main" val="2106393065"/>
                    </a:ext>
                  </a:extLst>
                </a:gridCol>
                <a:gridCol w="722787">
                  <a:extLst>
                    <a:ext uri="{9D8B030D-6E8A-4147-A177-3AD203B41FA5}">
                      <a16:colId xmlns="" xmlns:a16="http://schemas.microsoft.com/office/drawing/2014/main" val="3821164122"/>
                    </a:ext>
                  </a:extLst>
                </a:gridCol>
                <a:gridCol w="740694">
                  <a:extLst>
                    <a:ext uri="{9D8B030D-6E8A-4147-A177-3AD203B41FA5}">
                      <a16:colId xmlns="" xmlns:a16="http://schemas.microsoft.com/office/drawing/2014/main" val="1246118755"/>
                    </a:ext>
                  </a:extLst>
                </a:gridCol>
              </a:tblGrid>
              <a:tr h="707797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NZ-B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Na</a:t>
                      </a:r>
                      <a:r>
                        <a:rPr lang="tr-TR" dirty="0" smtClean="0"/>
                        <a:t>-NZ-B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Al-NZ-B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NZ-D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Na</a:t>
                      </a:r>
                      <a:r>
                        <a:rPr lang="tr-TR" dirty="0" smtClean="0"/>
                        <a:t>-NZ-D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Al-NZ-D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NZ-M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Na</a:t>
                      </a:r>
                      <a:r>
                        <a:rPr lang="tr-TR" dirty="0" smtClean="0"/>
                        <a:t>-NZ-M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Al-NZ-M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NZ-Y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Na</a:t>
                      </a:r>
                      <a:r>
                        <a:rPr lang="tr-TR" dirty="0" smtClean="0"/>
                        <a:t>-NZ-Y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Al-NZ-Y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39173"/>
                  </a:ext>
                </a:extLst>
              </a:tr>
              <a:tr h="410073">
                <a:tc>
                  <a:txBody>
                    <a:bodyPr/>
                    <a:lstStyle/>
                    <a:p>
                      <a:r>
                        <a:rPr lang="tr-TR" dirty="0" smtClean="0"/>
                        <a:t>q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34.7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19.8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14.2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23.6</a:t>
                      </a:r>
                      <a:endParaRPr lang="tr-T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26.7</a:t>
                      </a:r>
                      <a:endParaRPr lang="tr-T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34.4</a:t>
                      </a:r>
                      <a:endParaRPr lang="tr-T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28.8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10.3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16.6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6.2</a:t>
                      </a:r>
                      <a:endParaRPr lang="tr-TR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165</a:t>
                      </a:r>
                      <a:endParaRPr lang="tr-TR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25.1</a:t>
                      </a:r>
                      <a:endParaRPr lang="tr-TR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8041256"/>
                  </a:ext>
                </a:extLst>
              </a:tr>
            </a:tbl>
          </a:graphicData>
        </a:graphic>
      </p:graphicFrame>
      <p:sp>
        <p:nvSpPr>
          <p:cNvPr id="6" name="Metin kutusu 5"/>
          <p:cNvSpPr txBox="1"/>
          <p:nvPr/>
        </p:nvSpPr>
        <p:spPr>
          <a:xfrm>
            <a:off x="240689" y="2996952"/>
            <a:ext cx="8892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Mn</a:t>
            </a:r>
            <a:r>
              <a:rPr lang="en-US" b="1" dirty="0" smtClean="0"/>
              <a:t>(II) removal increased for NZ-D  and NZ-Y and decreased for NZ-B and NZ-M after </a:t>
            </a:r>
            <a:r>
              <a:rPr lang="en-US" b="1" dirty="0" err="1" smtClean="0"/>
              <a:t>NaOH</a:t>
            </a:r>
            <a:r>
              <a:rPr lang="en-US" b="1" dirty="0" smtClean="0"/>
              <a:t> treatment and aluminum loading.</a:t>
            </a:r>
          </a:p>
          <a:p>
            <a:endParaRPr lang="en-US" b="1" dirty="0" smtClean="0"/>
          </a:p>
          <a:p>
            <a:r>
              <a:rPr lang="en-US" b="1" dirty="0" smtClean="0"/>
              <a:t>This is most probably related with stability of zeolites; NZ-B and NZ- M are more stabile towards </a:t>
            </a:r>
            <a:r>
              <a:rPr lang="en-US" b="1" dirty="0" err="1" smtClean="0"/>
              <a:t>NaOH</a:t>
            </a:r>
            <a:r>
              <a:rPr lang="en-US" b="1" dirty="0" smtClean="0"/>
              <a:t> treatment based on SEM and XRD results  and  their modification is difficult.</a:t>
            </a:r>
          </a:p>
          <a:p>
            <a:endParaRPr lang="tr-TR" dirty="0"/>
          </a:p>
          <a:p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Results and Discussion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602442"/>
            <a:ext cx="828092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312863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Based on XRD results: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	T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he treatment with NH</a:t>
            </a:r>
            <a:r>
              <a:rPr kumimoji="0" lang="en-GB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4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NO</a:t>
            </a:r>
            <a:r>
              <a:rPr kumimoji="0" lang="en-GB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3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 of NZ hardly changed its composition. 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	The treatment with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NaOH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 and introduction of aluminium led to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significant decrease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 of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clinoptilolite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dolamite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 and 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mordenite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rPr>
              <a:t> and  insignificant change of feldspar and quartz phases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depending on structure of zeolites.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2"/>
              <a:tabLst>
                <a:tab pos="1312863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Upon ion exchange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with NH</a:t>
            </a:r>
            <a:r>
              <a:rPr lang="en-GB" baseline="-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baseline="3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en-GB" dirty="0" smtClean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	T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 efficient removal of Sr</a:t>
            </a:r>
            <a:r>
              <a:rPr kumimoji="0" lang="en-GB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2+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and Ca</a:t>
            </a:r>
            <a:r>
              <a:rPr kumimoji="0" lang="en-GB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2+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The partial removal of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Mg</a:t>
            </a:r>
            <a:r>
              <a:rPr kumimoji="0" lang="en-GB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2+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, Fe</a:t>
            </a:r>
            <a:r>
              <a:rPr kumimoji="0" lang="en-GB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3+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, Ba</a:t>
            </a:r>
            <a:r>
              <a:rPr kumimoji="0" lang="en-GB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2+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and Ti</a:t>
            </a:r>
            <a:r>
              <a:rPr kumimoji="0" lang="en-GB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4+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3.  The treatment with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NaOH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ignificant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desilication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P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artial </a:t>
            </a:r>
            <a:r>
              <a:rPr kumimoji="0" lang="en-GB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dealumination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I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nsignificant change of almost all cations.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"/>
              <a:tabLst>
                <a:tab pos="1312863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Aluminium introduction increased aluminium content of the sample irrespective of source</a:t>
            </a:r>
            <a:r>
              <a:rPr kumimoji="0" lang="en-GB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zeolites 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1286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467544" y="908720"/>
            <a:ext cx="8280920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5.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Based on TGA results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: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Decationisation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dealumination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desilication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give rise to a decrease in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the hydrophilic nature of the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zeolite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.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Mn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sorbed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zeolite increased its hydrophilic nature based on FTIR results. </a:t>
            </a:r>
            <a:endParaRPr lang="tr-TR" dirty="0" smtClean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6. Based on adsorption-desorption isotherms of N</a:t>
            </a:r>
            <a:r>
              <a:rPr lang="en-US" baseline="-25000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and the pore size distribution results: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Ion exchange increases the surface area and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micropore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volume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NaOH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treatment gives rise to a significant decrease in the surface area    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and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micropore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volume as well as partial collapse of structure ad sintering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Realumination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of Na-NZ increases the surface area and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micropore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volume.</a:t>
            </a:r>
          </a:p>
        </p:txBody>
      </p:sp>
      <p:sp>
        <p:nvSpPr>
          <p:cNvPr id="6" name="1 Başlık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Results and Discussion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395536" y="1124744"/>
            <a:ext cx="80135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7.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Ion exchange, alkali treatment, aluminium introduction changes  the manganese sorption capacities of zeolites  depending on their stability and reorganisation. </a:t>
            </a:r>
          </a:p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312863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1 Başlık"/>
          <p:cNvSpPr txBox="1">
            <a:spLocks/>
          </p:cNvSpPr>
          <p:nvPr/>
        </p:nvSpPr>
        <p:spPr>
          <a:xfrm>
            <a:off x="395536" y="188640"/>
            <a:ext cx="8229600" cy="6340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 and Discussion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Manganese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3 İçerik Yer Tutucusu"/>
          <p:cNvSpPr txBox="1">
            <a:spLocks/>
          </p:cNvSpPr>
          <p:nvPr/>
        </p:nvSpPr>
        <p:spPr>
          <a:xfrm>
            <a:off x="333872" y="980728"/>
            <a:ext cx="6614392" cy="55774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Manganese</a:t>
            </a:r>
            <a:endParaRPr kumimoji="0" lang="tr-T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Manganese is abundance metal in the Earth crust </a:t>
            </a:r>
            <a:endParaRPr kumimoji="0" lang="tr-TR" sz="20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EPA offers 0.05 mg</a:t>
            </a:r>
            <a:r>
              <a:rPr kumimoji="0" lang="tr-TR" sz="20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US" sz="2000" i="0" u="none" strike="noStrike" kern="1200" cap="none" spc="0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 </a:t>
            </a: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manganese limit in the drinking water</a:t>
            </a:r>
            <a:endParaRPr kumimoji="0" lang="tr-TR" sz="20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Although it is not clear, manganese may  cause damage of the organs.</a:t>
            </a:r>
            <a:endParaRPr kumimoji="0" lang="tr-TR" sz="20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valence of manganese is generally </a:t>
            </a:r>
            <a:r>
              <a:rPr kumimoji="0" lang="en-US" sz="200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Mn</a:t>
            </a: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(II) and its known minerals are the </a:t>
            </a:r>
            <a:r>
              <a:rPr kumimoji="0" lang="en-US" sz="2000" i="1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pyrolusite</a:t>
            </a: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(MnO</a:t>
            </a:r>
            <a:r>
              <a:rPr kumimoji="0" lang="en-US" sz="2000" i="0" u="none" strike="noStrike" kern="1200" cap="none" spc="0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and manganese bromide (MnBr</a:t>
            </a:r>
            <a:r>
              <a:rPr kumimoji="0" lang="en-US" sz="2000" i="0" u="none" strike="noStrike" kern="1200" cap="none" spc="0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minerals,  existing in Sivas region of Turkey and they dissolve in the drinking water and exceed the maximum contaminant level.  </a:t>
            </a:r>
          </a:p>
        </p:txBody>
      </p:sp>
      <p:pic>
        <p:nvPicPr>
          <p:cNvPr id="1026" name="Picture 2" descr="Image result for mangane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93357"/>
            <a:ext cx="190500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mangane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28677"/>
            <a:ext cx="1616968" cy="161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772400" cy="1470025"/>
          </a:xfrm>
        </p:spPr>
        <p:txBody>
          <a:bodyPr/>
          <a:lstStyle/>
          <a:p>
            <a:r>
              <a:rPr lang="tr-TR" b="1" i="1" dirty="0" err="1" smtClean="0">
                <a:solidFill>
                  <a:srgbClr val="002060"/>
                </a:solidFill>
              </a:rPr>
              <a:t>Thanks</a:t>
            </a:r>
            <a:endParaRPr lang="tr-TR" b="1" i="1" dirty="0">
              <a:solidFill>
                <a:srgbClr val="002060"/>
              </a:solidFill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395536" y="234888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u="sng" dirty="0" smtClean="0"/>
              <a:t>FINACAL SUPPORT </a:t>
            </a:r>
            <a:br>
              <a:rPr lang="en-GB" sz="2400" b="1" u="sng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/>
              <a:t>Research fund of </a:t>
            </a:r>
            <a:r>
              <a:rPr lang="en-GB" sz="2400" b="1" dirty="0" err="1" smtClean="0"/>
              <a:t>Cumhuriyet</a:t>
            </a:r>
            <a:r>
              <a:rPr lang="en-GB" sz="2400" b="1" dirty="0" smtClean="0"/>
              <a:t> University  (CUBAP) (M-657).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-99392"/>
            <a:ext cx="8229600" cy="70609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Removal of heavy metals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79512" y="404664"/>
            <a:ext cx="4040188" cy="639762"/>
          </a:xfrm>
        </p:spPr>
        <p:txBody>
          <a:bodyPr/>
          <a:lstStyle/>
          <a:p>
            <a:r>
              <a:rPr lang="en-US" dirty="0" smtClean="0"/>
              <a:t>Classical technologies</a:t>
            </a:r>
            <a:endParaRPr lang="en-US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4040188" cy="4167312"/>
          </a:xfrm>
        </p:spPr>
        <p:txBody>
          <a:bodyPr>
            <a:normAutofit/>
          </a:bodyPr>
          <a:lstStyle/>
          <a:p>
            <a:r>
              <a:rPr lang="en-US" dirty="0" smtClean="0"/>
              <a:t>Chemical precipitation</a:t>
            </a:r>
          </a:p>
          <a:p>
            <a:r>
              <a:rPr lang="en-US" dirty="0" smtClean="0"/>
              <a:t>Ion exchange</a:t>
            </a:r>
          </a:p>
          <a:p>
            <a:r>
              <a:rPr lang="en-US" dirty="0" smtClean="0"/>
              <a:t>Membrane filtration </a:t>
            </a: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427984" y="404664"/>
            <a:ext cx="4401815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Technologies  reported in literature</a:t>
            </a:r>
            <a:endParaRPr lang="en-US" dirty="0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572000" y="1052736"/>
            <a:ext cx="4041775" cy="3342357"/>
          </a:xfrm>
        </p:spPr>
        <p:txBody>
          <a:bodyPr>
            <a:normAutofit/>
          </a:bodyPr>
          <a:lstStyle/>
          <a:p>
            <a:r>
              <a:rPr lang="en-US" dirty="0" smtClean="0"/>
              <a:t> Coagulation – precipitation </a:t>
            </a:r>
          </a:p>
          <a:p>
            <a:r>
              <a:rPr lang="en-US" dirty="0" smtClean="0"/>
              <a:t>Electrolysis </a:t>
            </a:r>
          </a:p>
          <a:p>
            <a:r>
              <a:rPr lang="en-US" dirty="0" smtClean="0"/>
              <a:t>Liquid- liquid extraction </a:t>
            </a:r>
          </a:p>
          <a:p>
            <a:r>
              <a:rPr lang="en-US" dirty="0" smtClean="0"/>
              <a:t>Ion exchange </a:t>
            </a:r>
          </a:p>
          <a:p>
            <a:r>
              <a:rPr lang="en-US" dirty="0" smtClean="0"/>
              <a:t>Reverse osmosis </a:t>
            </a:r>
          </a:p>
          <a:p>
            <a:r>
              <a:rPr lang="en-US" dirty="0" smtClean="0"/>
              <a:t>Membrane filtration</a:t>
            </a:r>
          </a:p>
          <a:p>
            <a:r>
              <a:rPr lang="en-US" dirty="0" smtClean="0"/>
              <a:t>Adsorption</a:t>
            </a:r>
            <a:endParaRPr lang="en-US" dirty="0"/>
          </a:p>
        </p:txBody>
      </p:sp>
      <p:sp>
        <p:nvSpPr>
          <p:cNvPr id="7" name="6 Metin kutusu"/>
          <p:cNvSpPr txBox="1"/>
          <p:nvPr/>
        </p:nvSpPr>
        <p:spPr>
          <a:xfrm>
            <a:off x="467544" y="4005064"/>
            <a:ext cx="813690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The adsorption is simple, safe, environmental benign  and  cheap  technology  and has a simple operation if chosen suitable adsorbent . 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467544" y="5265391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Well known adsorbents :Activated alumina, various metal</a:t>
            </a:r>
            <a:r>
              <a:rPr lang="tr-TR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oxides and hydroxides,</a:t>
            </a:r>
            <a:r>
              <a:rPr lang="tr-TR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Zeolites</a:t>
            </a:r>
            <a:r>
              <a:rPr lang="en-US" sz="2400" b="1" dirty="0" smtClean="0">
                <a:solidFill>
                  <a:srgbClr val="0070C0"/>
                </a:solidFill>
              </a:rPr>
              <a:t> (</a:t>
            </a:r>
            <a:r>
              <a:rPr lang="en-US" sz="2400" b="1" dirty="0" err="1" smtClean="0">
                <a:solidFill>
                  <a:srgbClr val="0070C0"/>
                </a:solidFill>
              </a:rPr>
              <a:t>Clinoptilolite</a:t>
            </a:r>
            <a:r>
              <a:rPr lang="en-US" sz="2400" b="1" dirty="0" smtClean="0">
                <a:solidFill>
                  <a:srgbClr val="0070C0"/>
                </a:solidFill>
              </a:rPr>
              <a:t>,</a:t>
            </a:r>
            <a:r>
              <a:rPr lang="tr-TR" sz="2400" b="1" dirty="0" err="1" smtClean="0">
                <a:solidFill>
                  <a:srgbClr val="0070C0"/>
                </a:solidFill>
              </a:rPr>
              <a:t>chabazite</a:t>
            </a:r>
            <a:r>
              <a:rPr lang="en-US" sz="2400" b="1" dirty="0" smtClean="0">
                <a:solidFill>
                  <a:srgbClr val="0070C0"/>
                </a:solidFill>
              </a:rPr>
              <a:t>, SZP1, 13X, 5A, Y, Ferrite, ZME, ZH, synthetic </a:t>
            </a:r>
            <a:r>
              <a:rPr lang="en-US" sz="2400" b="1" dirty="0" err="1" smtClean="0">
                <a:solidFill>
                  <a:srgbClr val="0070C0"/>
                </a:solidFill>
              </a:rPr>
              <a:t>mordenite</a:t>
            </a:r>
            <a:r>
              <a:rPr lang="en-US" sz="2400" b="1" dirty="0" smtClean="0">
                <a:solidFill>
                  <a:srgbClr val="0070C0"/>
                </a:solidFill>
              </a:rPr>
              <a:t>, ZSM-5 and  </a:t>
            </a:r>
            <a:r>
              <a:rPr lang="en-US" sz="2400" b="1" dirty="0" err="1" smtClean="0">
                <a:solidFill>
                  <a:srgbClr val="0070C0"/>
                </a:solidFill>
              </a:rPr>
              <a:t>zeolite</a:t>
            </a:r>
            <a:r>
              <a:rPr lang="en-US" sz="2400" b="1" dirty="0" smtClean="0">
                <a:solidFill>
                  <a:srgbClr val="0070C0"/>
                </a:solidFill>
              </a:rPr>
              <a:t> beta )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2267744" y="0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Natural </a:t>
            </a:r>
            <a:r>
              <a:rPr lang="tr-TR" sz="3600" b="1" dirty="0" err="1" smtClean="0">
                <a:solidFill>
                  <a:srgbClr val="0070C0"/>
                </a:solidFill>
              </a:rPr>
              <a:t>z</a:t>
            </a:r>
            <a:r>
              <a:rPr lang="en-US" sz="3600" b="1" dirty="0" err="1" smtClean="0">
                <a:solidFill>
                  <a:srgbClr val="0070C0"/>
                </a:solidFill>
              </a:rPr>
              <a:t>eolites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.mindat.org/thumb.php?pic=photos/0271554001346426434.jpg&amp;sc=200&amp;cmp=70&amp;od=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204864"/>
            <a:ext cx="2232248" cy="2092733"/>
          </a:xfrm>
          <a:prstGeom prst="rect">
            <a:avLst/>
          </a:prstGeom>
          <a:noFill/>
        </p:spPr>
      </p:pic>
      <p:pic>
        <p:nvPicPr>
          <p:cNvPr id="1030" name="Picture 6" descr="http://www.mindat.org/thumb.php?pic=photos/0718208001371039012.jpg&amp;sc=200&amp;cmp=70&amp;od=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365104"/>
            <a:ext cx="2232248" cy="2232248"/>
          </a:xfrm>
          <a:prstGeom prst="rect">
            <a:avLst/>
          </a:prstGeom>
          <a:noFill/>
        </p:spPr>
      </p:pic>
      <p:pic>
        <p:nvPicPr>
          <p:cNvPr id="1032" name="Picture 8" descr="http://www.mindat.org/thumb.php?pic=photos/0504677001346081433.jpg&amp;sc=200&amp;cmp=70&amp;od=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88640"/>
            <a:ext cx="2016224" cy="1905000"/>
          </a:xfrm>
          <a:prstGeom prst="rect">
            <a:avLst/>
          </a:prstGeom>
          <a:noFill/>
        </p:spPr>
      </p:pic>
      <p:sp>
        <p:nvSpPr>
          <p:cNvPr id="8" name="7 Metin kutusu"/>
          <p:cNvSpPr txBox="1"/>
          <p:nvPr/>
        </p:nvSpPr>
        <p:spPr>
          <a:xfrm>
            <a:off x="179512" y="764704"/>
            <a:ext cx="6480720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Natural zeolites are a ‘Family’ of </a:t>
            </a:r>
            <a:r>
              <a:rPr lang="en-US" sz="2400" dirty="0" err="1" smtClean="0"/>
              <a:t>alumosilicates</a:t>
            </a:r>
            <a:endParaRPr lang="en-US" sz="2400" dirty="0" smtClean="0"/>
          </a:p>
          <a:p>
            <a:pPr marL="342900" indent="-342900" algn="just"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 err="1" smtClean="0"/>
              <a:t>zeolite</a:t>
            </a:r>
            <a:r>
              <a:rPr lang="tr-TR" sz="2400" dirty="0" smtClean="0"/>
              <a:t>s</a:t>
            </a:r>
            <a:r>
              <a:rPr lang="en-US" sz="2400" dirty="0" smtClean="0"/>
              <a:t> ha</a:t>
            </a:r>
            <a:r>
              <a:rPr lang="tr-TR" sz="2400" dirty="0" smtClean="0"/>
              <a:t>ve</a:t>
            </a:r>
            <a:r>
              <a:rPr lang="en-US" sz="2400" dirty="0" smtClean="0"/>
              <a:t> crystalline structure characterized by a framework of linked </a:t>
            </a:r>
            <a:r>
              <a:rPr lang="en-US" sz="2400" dirty="0" err="1" smtClean="0"/>
              <a:t>tetrahedra</a:t>
            </a:r>
            <a:r>
              <a:rPr lang="en-US" sz="2400" dirty="0" smtClean="0"/>
              <a:t>, each consisting of four O atoms surrounding a </a:t>
            </a:r>
            <a:r>
              <a:rPr lang="en-US" sz="2400" dirty="0" err="1" smtClean="0"/>
              <a:t>cation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tr-TR" sz="2400" dirty="0" err="1" smtClean="0"/>
              <a:t>The</a:t>
            </a:r>
            <a:r>
              <a:rPr lang="tr-TR" sz="2400" dirty="0" smtClean="0"/>
              <a:t> z</a:t>
            </a:r>
            <a:r>
              <a:rPr lang="en-US" sz="2400" dirty="0" err="1" smtClean="0"/>
              <a:t>eolite</a:t>
            </a:r>
            <a:r>
              <a:rPr lang="tr-TR" sz="2400" dirty="0" smtClean="0"/>
              <a:t>s</a:t>
            </a:r>
            <a:r>
              <a:rPr lang="en-US" sz="2400" dirty="0" smtClean="0"/>
              <a:t> contain water and  extra-framework </a:t>
            </a:r>
            <a:r>
              <a:rPr lang="en-US" sz="2400" dirty="0" err="1" smtClean="0"/>
              <a:t>cations</a:t>
            </a:r>
            <a:r>
              <a:rPr lang="en-US" sz="2400" dirty="0" smtClean="0"/>
              <a:t> that are commonly exchangeable.</a:t>
            </a:r>
            <a:endParaRPr lang="tr-TR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Their channels are large enough to allow the passage of guest species.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They can be hydrated and  dehydration occurs a</a:t>
            </a:r>
          </a:p>
          <a:p>
            <a:r>
              <a:rPr lang="en-US" sz="2400" dirty="0" smtClean="0"/>
              <a:t>      temperatures mostly below about 400°C, is 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largely reversible.</a:t>
            </a:r>
            <a:endParaRPr lang="tr-TR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 framework may be interrupted by (OH,F)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70992" y="836712"/>
            <a:ext cx="907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Having  high potential to removal of heavy metals from water</a:t>
            </a:r>
            <a:endParaRPr lang="tr-TR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Having low cost 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A</a:t>
            </a:r>
            <a:r>
              <a:rPr lang="en-US" sz="2400" b="1" dirty="0" err="1" smtClean="0"/>
              <a:t>bundance</a:t>
            </a:r>
            <a:r>
              <a:rPr lang="en-US" sz="2400" b="1" dirty="0" smtClean="0"/>
              <a:t> in the earth</a:t>
            </a:r>
            <a:endParaRPr lang="en-US" sz="2400" b="1" dirty="0"/>
          </a:p>
        </p:txBody>
      </p:sp>
      <p:sp>
        <p:nvSpPr>
          <p:cNvPr id="4" name="3 Metin kutusu"/>
          <p:cNvSpPr txBox="1"/>
          <p:nvPr/>
        </p:nvSpPr>
        <p:spPr>
          <a:xfrm>
            <a:off x="251520" y="21328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Comparison of natural zeolites with metal oxides for removal of manganese showed that natural zeolites have low sorption capacity.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79512" y="3429000"/>
            <a:ext cx="41764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8000"/>
                </a:solidFill>
              </a:rPr>
              <a:t>In order to increase the adsorption capacity of natural zeolites: 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400" b="1" dirty="0" smtClean="0">
                <a:solidFill>
                  <a:srgbClr val="008000"/>
                </a:solidFill>
              </a:rPr>
              <a:t>To modify of  their crystal form, 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400" b="1" dirty="0" smtClean="0">
                <a:solidFill>
                  <a:srgbClr val="008000"/>
                </a:solidFill>
              </a:rPr>
              <a:t>To change alkali and earth alkali metal content, </a:t>
            </a:r>
            <a:endParaRPr lang="en-US" sz="2400" b="1" dirty="0">
              <a:solidFill>
                <a:srgbClr val="008000"/>
              </a:solidFill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400" b="1" dirty="0" smtClean="0">
                <a:solidFill>
                  <a:srgbClr val="008000"/>
                </a:solidFill>
              </a:rPr>
              <a:t>To change Si/Al ratio and particle size. 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4932040" y="3501008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0070C0"/>
                </a:solidFill>
              </a:rPr>
              <a:t>Modifications:</a:t>
            </a:r>
          </a:p>
          <a:p>
            <a:endParaRPr lang="en-US" sz="2400" b="1" u="sng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Ion exchange with NH</a:t>
            </a:r>
            <a:r>
              <a:rPr lang="en-US" sz="2400" b="1" baseline="-25000" dirty="0" smtClean="0">
                <a:solidFill>
                  <a:srgbClr val="0070C0"/>
                </a:solidFill>
              </a:rPr>
              <a:t>4</a:t>
            </a:r>
            <a:r>
              <a:rPr lang="en-US" sz="2400" b="1" dirty="0" smtClean="0">
                <a:solidFill>
                  <a:srgbClr val="0070C0"/>
                </a:solidFill>
              </a:rPr>
              <a:t>NO</a:t>
            </a:r>
            <a:r>
              <a:rPr lang="en-US" sz="2400" b="1" baseline="-25000" dirty="0" smtClean="0">
                <a:solidFill>
                  <a:srgbClr val="0070C0"/>
                </a:solidFill>
              </a:rPr>
              <a:t>3</a:t>
            </a:r>
            <a:endParaRPr lang="tr-TR" sz="2400" b="1" baseline="-250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Treatment with </a:t>
            </a:r>
            <a:r>
              <a:rPr lang="en-US" sz="2400" b="1" dirty="0" err="1" smtClean="0">
                <a:solidFill>
                  <a:srgbClr val="0070C0"/>
                </a:solidFill>
              </a:rPr>
              <a:t>NaOH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Aluminum introduction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Reduction of particle size</a:t>
            </a:r>
          </a:p>
          <a:p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683568" y="18864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Natural </a:t>
            </a:r>
            <a:r>
              <a:rPr lang="tr-TR" sz="3600" b="1" dirty="0" smtClean="0">
                <a:solidFill>
                  <a:srgbClr val="0070C0"/>
                </a:solidFill>
              </a:rPr>
              <a:t>z</a:t>
            </a:r>
            <a:r>
              <a:rPr lang="en-US" sz="3600" b="1" dirty="0" err="1" smtClean="0">
                <a:solidFill>
                  <a:srgbClr val="0070C0"/>
                </a:solidFill>
              </a:rPr>
              <a:t>eolites</a:t>
            </a:r>
            <a:r>
              <a:rPr lang="tr-TR" sz="3600" b="1" dirty="0" smtClean="0">
                <a:solidFill>
                  <a:srgbClr val="0070C0"/>
                </a:solidFill>
              </a:rPr>
              <a:t> as an </a:t>
            </a:r>
            <a:r>
              <a:rPr lang="tr-TR" sz="3600" b="1" dirty="0" err="1" smtClean="0">
                <a:solidFill>
                  <a:srgbClr val="0070C0"/>
                </a:solidFill>
              </a:rPr>
              <a:t>adsorbent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Experimental</a:t>
            </a:r>
            <a:endParaRPr lang="en-US" sz="3600" b="1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4040188" cy="639762"/>
          </a:xfrm>
        </p:spPr>
        <p:txBody>
          <a:bodyPr/>
          <a:lstStyle/>
          <a:p>
            <a:r>
              <a:rPr lang="en-US" u="sng" dirty="0" smtClean="0"/>
              <a:t>Material and modification </a:t>
            </a:r>
            <a:endParaRPr lang="en-US" u="sng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-11462" y="836712"/>
            <a:ext cx="5015510" cy="568863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Natural zeolite </a:t>
            </a:r>
            <a:r>
              <a:rPr lang="en-US" sz="2000" b="1" dirty="0" smtClean="0"/>
              <a:t>: </a:t>
            </a:r>
            <a:r>
              <a:rPr lang="tr-TR" sz="2000" b="1" dirty="0" err="1" smtClean="0"/>
              <a:t>Bigadic</a:t>
            </a:r>
            <a:r>
              <a:rPr lang="tr-TR" sz="2000" b="1" dirty="0" smtClean="0"/>
              <a:t>(NZ-B), Manisa- Gördes (NZ-M), Sivas- Demirci (NZ-D)    </a:t>
            </a:r>
            <a:r>
              <a:rPr lang="tr-TR" sz="2000" b="1" dirty="0" err="1" smtClean="0"/>
              <a:t>and</a:t>
            </a:r>
            <a:r>
              <a:rPr lang="tr-TR" sz="2000" b="1" dirty="0" smtClean="0"/>
              <a:t> </a:t>
            </a:r>
            <a:r>
              <a:rPr lang="en-US" sz="2000" b="1" dirty="0" smtClean="0"/>
              <a:t>Sivas – </a:t>
            </a:r>
            <a:r>
              <a:rPr lang="en-US" sz="2000" b="1" dirty="0" err="1" smtClean="0"/>
              <a:t>Yavu</a:t>
            </a:r>
            <a:r>
              <a:rPr lang="tr-TR" sz="2000" b="1" dirty="0" smtClean="0"/>
              <a:t> (NZ-Y)</a:t>
            </a:r>
            <a:endParaRPr lang="en-US" sz="2000" b="1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The particle size</a:t>
            </a:r>
            <a:r>
              <a:rPr lang="tr-TR" sz="2000" b="1" dirty="0" smtClean="0"/>
              <a:t>:</a:t>
            </a:r>
            <a:r>
              <a:rPr lang="en-US" sz="2000" b="1" dirty="0" smtClean="0"/>
              <a:t> 0.5 mm.</a:t>
            </a:r>
          </a:p>
          <a:p>
            <a:r>
              <a:rPr lang="en-US" sz="2000" b="1" dirty="0" smtClean="0"/>
              <a:t>Washed and dried at 120 </a:t>
            </a:r>
            <a:r>
              <a:rPr lang="en-US" sz="2000" b="1" baseline="30000" dirty="0" err="1" smtClean="0"/>
              <a:t>o</a:t>
            </a:r>
            <a:r>
              <a:rPr lang="en-US" sz="2000" b="1" dirty="0" err="1" smtClean="0"/>
              <a:t>C.</a:t>
            </a:r>
            <a:endParaRPr lang="en-US" sz="2000" b="1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NH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2000" b="1" dirty="0" smtClean="0">
                <a:solidFill>
                  <a:srgbClr val="FF0000"/>
                </a:solidFill>
              </a:rPr>
              <a:t>- form</a:t>
            </a:r>
            <a:r>
              <a:rPr lang="tr-TR" sz="2000" b="1" dirty="0" smtClean="0"/>
              <a:t>: </a:t>
            </a:r>
            <a:r>
              <a:rPr lang="en-US" sz="2000" b="1" dirty="0" smtClean="0"/>
              <a:t> </a:t>
            </a:r>
            <a:r>
              <a:rPr lang="tr-TR" sz="2000" b="1" dirty="0" smtClean="0"/>
              <a:t>A </a:t>
            </a:r>
            <a:r>
              <a:rPr lang="en-US" sz="2000" b="1" dirty="0" smtClean="0"/>
              <a:t>twofold exchange with a 0.5 M NH</a:t>
            </a:r>
            <a:r>
              <a:rPr lang="en-US" sz="2000" b="1" baseline="-25000" dirty="0" smtClean="0"/>
              <a:t>4</a:t>
            </a:r>
            <a:r>
              <a:rPr lang="en-US" sz="2000" b="1" dirty="0" smtClean="0"/>
              <a:t>NO</a:t>
            </a:r>
            <a:r>
              <a:rPr lang="en-US" sz="2000" b="1" baseline="-25000" dirty="0" smtClean="0"/>
              <a:t>3</a:t>
            </a:r>
            <a:r>
              <a:rPr lang="en-US" sz="2000" b="1" dirty="0" smtClean="0"/>
              <a:t> solution at 80 °C. After washing and drying, the sample was </a:t>
            </a:r>
            <a:r>
              <a:rPr lang="en-US" sz="2000" b="1" dirty="0" err="1" smtClean="0"/>
              <a:t>calcined</a:t>
            </a:r>
            <a:r>
              <a:rPr lang="en-US" sz="2000" b="1" dirty="0" smtClean="0"/>
              <a:t> at 500 </a:t>
            </a:r>
            <a:r>
              <a:rPr lang="en-US" sz="2000" b="1" baseline="30000" dirty="0" err="1" smtClean="0"/>
              <a:t>o</a:t>
            </a:r>
            <a:r>
              <a:rPr lang="en-US" sz="2000" b="1" dirty="0" err="1" smtClean="0"/>
              <a:t>C</a:t>
            </a:r>
            <a:r>
              <a:rPr lang="en-US" sz="2000" b="1" dirty="0" smtClean="0"/>
              <a:t> for 2 h and called as NH</a:t>
            </a:r>
            <a:r>
              <a:rPr lang="en-US" sz="2000" b="1" baseline="-25000" dirty="0" smtClean="0"/>
              <a:t>4</a:t>
            </a:r>
            <a:r>
              <a:rPr lang="en-US" sz="2000" b="1" dirty="0" smtClean="0"/>
              <a:t>-NZ.</a:t>
            </a:r>
          </a:p>
          <a:p>
            <a:r>
              <a:rPr lang="tr-TR" sz="2000" b="1" dirty="0" err="1" smtClean="0">
                <a:solidFill>
                  <a:srgbClr val="FF0000"/>
                </a:solidFill>
              </a:rPr>
              <a:t>Na</a:t>
            </a:r>
            <a:r>
              <a:rPr lang="tr-TR" sz="2000" b="1" dirty="0" smtClean="0">
                <a:solidFill>
                  <a:srgbClr val="FF0000"/>
                </a:solidFill>
              </a:rPr>
              <a:t>- form : </a:t>
            </a:r>
            <a:r>
              <a:rPr lang="tr-TR" sz="2000" b="1" dirty="0" err="1" smtClean="0"/>
              <a:t>Mixing</a:t>
            </a:r>
            <a:r>
              <a:rPr lang="tr-TR" sz="2000" b="1" dirty="0" smtClean="0"/>
              <a:t> </a:t>
            </a:r>
            <a:r>
              <a:rPr lang="en-US" sz="2000" b="1" dirty="0" smtClean="0"/>
              <a:t>with sodium hydroxide and water with 1:5:50 mass ratios for 1 h at 90 </a:t>
            </a:r>
            <a:r>
              <a:rPr lang="en-US" sz="2000" b="1" baseline="30000" dirty="0" err="1" smtClean="0"/>
              <a:t>o</a:t>
            </a:r>
            <a:r>
              <a:rPr lang="en-US" sz="2000" b="1" dirty="0" err="1" smtClean="0"/>
              <a:t>C</a:t>
            </a:r>
            <a:r>
              <a:rPr lang="en-US" sz="2000" b="1" dirty="0" smtClean="0"/>
              <a:t> and then the mixture was filtered and the filtrate was called as Na-NZ.</a:t>
            </a:r>
            <a:endParaRPr lang="tr-TR" sz="2000" b="1" dirty="0" smtClean="0"/>
          </a:p>
          <a:p>
            <a:r>
              <a:rPr lang="tr-TR" sz="2000" b="1" dirty="0" smtClean="0">
                <a:solidFill>
                  <a:srgbClr val="FF0000"/>
                </a:solidFill>
              </a:rPr>
              <a:t>Al- form:</a:t>
            </a:r>
            <a:r>
              <a:rPr lang="en-US" sz="2000" b="1" dirty="0" smtClean="0"/>
              <a:t>Preparation of aluminum introduced zeolite is based on study of </a:t>
            </a:r>
            <a:r>
              <a:rPr lang="en-US" sz="2000" b="1" dirty="0" err="1" smtClean="0"/>
              <a:t>Kemali</a:t>
            </a:r>
            <a:r>
              <a:rPr lang="en-US" sz="2000" b="1" dirty="0" smtClean="0"/>
              <a:t> </a:t>
            </a:r>
            <a:r>
              <a:rPr lang="en-US" sz="2000" b="1" i="1" dirty="0" smtClean="0"/>
              <a:t>et al. [Powder Technology </a:t>
            </a:r>
            <a:r>
              <a:rPr lang="en-US" sz="2000" b="1" dirty="0" smtClean="0"/>
              <a:t>]. The product was called as Al-NZ.</a:t>
            </a:r>
          </a:p>
          <a:p>
            <a:pPr marL="0" indent="0">
              <a:buNone/>
            </a:pPr>
            <a:endParaRPr lang="tr-TR" sz="2000" dirty="0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5102225" y="3140968"/>
            <a:ext cx="4041775" cy="639762"/>
          </a:xfrm>
        </p:spPr>
        <p:txBody>
          <a:bodyPr/>
          <a:lstStyle/>
          <a:p>
            <a:r>
              <a:rPr lang="en-US" u="sng" dirty="0" smtClean="0">
                <a:solidFill>
                  <a:srgbClr val="0070C0"/>
                </a:solidFill>
              </a:rPr>
              <a:t>Sorption experiments:</a:t>
            </a:r>
            <a:endParaRPr lang="en-US" u="sng" dirty="0">
              <a:solidFill>
                <a:srgbClr val="0070C0"/>
              </a:solidFill>
            </a:endParaRP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5091590" y="4077072"/>
            <a:ext cx="4041775" cy="2736304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Contact time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Influence of concentration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Influence of pH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Influence of temperature</a:t>
            </a:r>
          </a:p>
          <a:p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4788024" y="548680"/>
            <a:ext cx="435597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Character</a:t>
            </a:r>
            <a:r>
              <a:rPr lang="tr-TR" sz="2400" b="1" u="sng" dirty="0" err="1" smtClean="0"/>
              <a:t>iza</a:t>
            </a:r>
            <a:r>
              <a:rPr lang="en-US" sz="2400" b="1" u="sng" dirty="0" err="1" smtClean="0"/>
              <a:t>tion</a:t>
            </a:r>
            <a:endParaRPr lang="tr-TR" sz="2400" b="1" u="sng" dirty="0" smtClean="0"/>
          </a:p>
          <a:p>
            <a:r>
              <a:rPr lang="en-US" sz="2000" dirty="0" smtClean="0">
                <a:solidFill>
                  <a:srgbClr val="7030A0"/>
                </a:solidFill>
              </a:rPr>
              <a:t>Composition: XRF</a:t>
            </a:r>
            <a:r>
              <a:rPr lang="tr-TR" sz="2000" dirty="0" smtClean="0">
                <a:solidFill>
                  <a:srgbClr val="7030A0"/>
                </a:solidFill>
              </a:rPr>
              <a:t> (</a:t>
            </a:r>
            <a:r>
              <a:rPr lang="en-US" sz="2000" dirty="0" err="1" smtClean="0">
                <a:solidFill>
                  <a:srgbClr val="7030A0"/>
                </a:solidFill>
              </a:rPr>
              <a:t>PANanalytic</a:t>
            </a:r>
            <a:r>
              <a:rPr lang="tr-TR" sz="2000" dirty="0" smtClean="0">
                <a:solidFill>
                  <a:srgbClr val="7030A0"/>
                </a:solidFill>
              </a:rPr>
              <a:t>)</a:t>
            </a:r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dirty="0" err="1" smtClean="0">
                <a:solidFill>
                  <a:srgbClr val="7030A0"/>
                </a:solidFill>
              </a:rPr>
              <a:t>Crystalinity</a:t>
            </a:r>
            <a:r>
              <a:rPr lang="en-US" sz="2000" dirty="0" smtClean="0">
                <a:solidFill>
                  <a:srgbClr val="7030A0"/>
                </a:solidFill>
              </a:rPr>
              <a:t>: XRD</a:t>
            </a:r>
            <a:r>
              <a:rPr lang="tr-TR" sz="2000" dirty="0" smtClean="0">
                <a:solidFill>
                  <a:srgbClr val="7030A0"/>
                </a:solidFill>
              </a:rPr>
              <a:t> (</a:t>
            </a:r>
            <a:r>
              <a:rPr lang="tr-TR" sz="2000" dirty="0" err="1" smtClean="0">
                <a:solidFill>
                  <a:srgbClr val="7030A0"/>
                </a:solidFill>
              </a:rPr>
              <a:t>Rigaku</a:t>
            </a:r>
            <a:r>
              <a:rPr lang="tr-TR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SmartLab</a:t>
            </a:r>
            <a:r>
              <a:rPr lang="tr-TR" sz="2000" dirty="0" smtClean="0">
                <a:solidFill>
                  <a:srgbClr val="7030A0"/>
                </a:solidFill>
              </a:rPr>
              <a:t>)</a:t>
            </a:r>
            <a:r>
              <a:rPr lang="en-US" sz="20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Surface area and porosity</a:t>
            </a:r>
            <a:r>
              <a:rPr lang="tr-TR" sz="2000" dirty="0" smtClean="0">
                <a:solidFill>
                  <a:srgbClr val="7030A0"/>
                </a:solidFill>
              </a:rPr>
              <a:t> (</a:t>
            </a:r>
            <a:r>
              <a:rPr lang="en-US" sz="2000" dirty="0" smtClean="0">
                <a:solidFill>
                  <a:srgbClr val="7030A0"/>
                </a:solidFill>
              </a:rPr>
              <a:t>A</a:t>
            </a:r>
            <a:r>
              <a:rPr lang="tr-TR" sz="2000" dirty="0" err="1" smtClean="0">
                <a:solidFill>
                  <a:srgbClr val="7030A0"/>
                </a:solidFill>
              </a:rPr>
              <a:t>utosorb</a:t>
            </a:r>
            <a:r>
              <a:rPr lang="tr-TR" sz="2000" dirty="0" smtClean="0">
                <a:solidFill>
                  <a:srgbClr val="7030A0"/>
                </a:solidFill>
              </a:rPr>
              <a:t> 1)</a:t>
            </a:r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dirty="0" smtClean="0">
                <a:solidFill>
                  <a:srgbClr val="7030A0"/>
                </a:solidFill>
              </a:rPr>
              <a:t>Functional groups : FTIR</a:t>
            </a:r>
            <a:r>
              <a:rPr lang="tr-TR" sz="2000" dirty="0" smtClean="0">
                <a:solidFill>
                  <a:srgbClr val="7030A0"/>
                </a:solidFill>
              </a:rPr>
              <a:t> (</a:t>
            </a:r>
            <a:r>
              <a:rPr lang="en-US" sz="2000" dirty="0" smtClean="0">
                <a:solidFill>
                  <a:srgbClr val="7030A0"/>
                </a:solidFill>
              </a:rPr>
              <a:t>Perkin-Elmer Spectrum One</a:t>
            </a:r>
            <a:r>
              <a:rPr lang="tr-TR" sz="2000" dirty="0" smtClean="0">
                <a:solidFill>
                  <a:srgbClr val="7030A0"/>
                </a:solidFill>
              </a:rPr>
              <a:t>)</a:t>
            </a:r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dirty="0" smtClean="0">
                <a:solidFill>
                  <a:srgbClr val="7030A0"/>
                </a:solidFill>
              </a:rPr>
              <a:t>Particle size: SEM / Pa</a:t>
            </a:r>
            <a:r>
              <a:rPr lang="tr-TR" sz="2000" dirty="0" err="1" smtClean="0">
                <a:solidFill>
                  <a:srgbClr val="7030A0"/>
                </a:solidFill>
              </a:rPr>
              <a:t>rti</a:t>
            </a:r>
            <a:r>
              <a:rPr lang="en-US" sz="2000" dirty="0" err="1" smtClean="0">
                <a:solidFill>
                  <a:srgbClr val="7030A0"/>
                </a:solidFill>
              </a:rPr>
              <a:t>cle</a:t>
            </a:r>
            <a:r>
              <a:rPr lang="en-US" sz="2000" dirty="0" smtClean="0">
                <a:solidFill>
                  <a:srgbClr val="7030A0"/>
                </a:solidFill>
              </a:rPr>
              <a:t> size analyzer</a:t>
            </a:r>
          </a:p>
          <a:p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Mn</a:t>
            </a:r>
            <a:r>
              <a:rPr lang="en-US" sz="2000" dirty="0" smtClean="0">
                <a:solidFill>
                  <a:srgbClr val="7030A0"/>
                </a:solidFill>
              </a:rPr>
              <a:t> concentrations : AAS</a:t>
            </a:r>
            <a:r>
              <a:rPr lang="tr-TR" sz="2000" dirty="0" smtClean="0">
                <a:solidFill>
                  <a:srgbClr val="7030A0"/>
                </a:solidFill>
              </a:rPr>
              <a:t> </a:t>
            </a:r>
            <a:r>
              <a:rPr lang="tr-TR" sz="2000" dirty="0" err="1" smtClean="0">
                <a:solidFill>
                  <a:srgbClr val="7030A0"/>
                </a:solidFill>
              </a:rPr>
              <a:t>and</a:t>
            </a:r>
            <a:r>
              <a:rPr lang="tr-TR" sz="2000" dirty="0" smtClean="0">
                <a:solidFill>
                  <a:srgbClr val="7030A0"/>
                </a:solidFill>
              </a:rPr>
              <a:t> ICP-MS </a:t>
            </a:r>
            <a:r>
              <a:rPr lang="en-US" sz="2000" dirty="0" smtClean="0">
                <a:solidFill>
                  <a:srgbClr val="7030A0"/>
                </a:solidFill>
              </a:rPr>
              <a:t>  </a:t>
            </a:r>
          </a:p>
          <a:p>
            <a:endParaRPr lang="tr-TR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46104" y="60607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Chemical composition</a:t>
            </a:r>
            <a:r>
              <a:rPr lang="en-GB" dirty="0" smtClean="0"/>
              <a:t> of NZ-Y </a:t>
            </a:r>
            <a:endParaRPr lang="en-GB" dirty="0"/>
          </a:p>
        </p:txBody>
      </p:sp>
      <p:graphicFrame>
        <p:nvGraphicFramePr>
          <p:cNvPr id="5" name="4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009100"/>
              </p:ext>
            </p:extLst>
          </p:nvPr>
        </p:nvGraphicFramePr>
        <p:xfrm>
          <a:off x="179512" y="706746"/>
          <a:ext cx="8784975" cy="4824535"/>
        </p:xfrm>
        <a:graphic>
          <a:graphicData uri="http://schemas.openxmlformats.org/drawingml/2006/table">
            <a:tbl>
              <a:tblPr/>
              <a:tblGrid>
                <a:gridCol w="1080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0243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6023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21865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Element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r>
                        <a:rPr lang="tr-TR" sz="20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wt.%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NH</a:t>
                      </a:r>
                      <a:r>
                        <a:rPr lang="en-US" sz="2000" baseline="-250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-NZ</a:t>
                      </a:r>
                      <a:r>
                        <a:rPr lang="tr-TR" sz="20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wt.%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Na-NZ</a:t>
                      </a:r>
                      <a:r>
                        <a:rPr lang="tr-TR" sz="2000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wt.%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Al-NZ</a:t>
                      </a:r>
                      <a:r>
                        <a:rPr lang="tr-TR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-Y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wt.%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15.4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11.6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19.5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3340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79.6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80.2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77.0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70.6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1.25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0.74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7DB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7DB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7DB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7DB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0.6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7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1.8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Sr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3.9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0.04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0.5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0.3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0.05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0.04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0.18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0.14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0.02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trace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trace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trace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R="28575" algn="just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Zr</a:t>
                      </a:r>
                      <a:endParaRPr lang="tr-TR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0.01</a:t>
                      </a:r>
                      <a:endParaRPr lang="tr-TR" sz="2000" baseline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0.01</a:t>
                      </a:r>
                      <a:endParaRPr lang="tr-TR" sz="20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0.04</a:t>
                      </a:r>
                      <a:endParaRPr lang="tr-TR" sz="2000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0.04</a:t>
                      </a:r>
                      <a:endParaRPr lang="tr-TR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5 Metin kutusu"/>
          <p:cNvSpPr txBox="1"/>
          <p:nvPr/>
        </p:nvSpPr>
        <p:spPr>
          <a:xfrm>
            <a:off x="1094481" y="5707213"/>
            <a:ext cx="2177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NH</a:t>
            </a:r>
            <a:r>
              <a:rPr lang="en-US" sz="2400" b="1" baseline="-25000" dirty="0" smtClean="0">
                <a:solidFill>
                  <a:srgbClr val="0070C0"/>
                </a:solidFill>
              </a:rPr>
              <a:t>4</a:t>
            </a:r>
            <a:r>
              <a:rPr lang="en-US" sz="2400" b="1" baseline="30000" dirty="0" smtClean="0">
                <a:solidFill>
                  <a:srgbClr val="0070C0"/>
                </a:solidFill>
              </a:rPr>
              <a:t>+ </a:t>
            </a:r>
            <a:r>
              <a:rPr lang="en-US" sz="2400" b="1" dirty="0" smtClean="0">
                <a:solidFill>
                  <a:srgbClr val="0070C0"/>
                </a:solidFill>
              </a:rPr>
              <a:t> exchange </a:t>
            </a:r>
          </a:p>
          <a:p>
            <a:r>
              <a:rPr lang="en-US" sz="2400" b="1" dirty="0" err="1" smtClean="0">
                <a:solidFill>
                  <a:srgbClr val="0070C0"/>
                </a:solidFill>
                <a:sym typeface="Wingdings" pitchFamily="2" charset="2"/>
              </a:rPr>
              <a:t>Decationization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8" name="7 Düz Ok Bağlayıcısı"/>
          <p:cNvCxnSpPr/>
          <p:nvPr/>
        </p:nvCxnSpPr>
        <p:spPr>
          <a:xfrm>
            <a:off x="2195736" y="5522876"/>
            <a:ext cx="0" cy="30254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Metin kutusu"/>
          <p:cNvSpPr txBox="1"/>
          <p:nvPr/>
        </p:nvSpPr>
        <p:spPr>
          <a:xfrm>
            <a:off x="3236768" y="5646703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NaOH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treatment</a:t>
            </a:r>
          </a:p>
          <a:p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Desilication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 </a:t>
            </a:r>
          </a:p>
          <a:p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Dealumin</a:t>
            </a:r>
            <a:r>
              <a:rPr lang="tr-TR" sz="2400" b="1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a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tion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>
            <a:off x="4283968" y="5531281"/>
            <a:ext cx="0" cy="248270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Metin kutusu"/>
          <p:cNvSpPr txBox="1"/>
          <p:nvPr/>
        </p:nvSpPr>
        <p:spPr>
          <a:xfrm>
            <a:off x="5789198" y="5646703"/>
            <a:ext cx="3388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Aluminum loading</a:t>
            </a:r>
          </a:p>
          <a:p>
            <a:r>
              <a:rPr lang="en-US" sz="2400" b="1" dirty="0" err="1" smtClean="0">
                <a:sym typeface="Wingdings" pitchFamily="2" charset="2"/>
              </a:rPr>
              <a:t>Recrystalization</a:t>
            </a:r>
            <a:r>
              <a:rPr lang="en-US" sz="2400" b="1" dirty="0" smtClean="0">
                <a:sym typeface="Wingdings" pitchFamily="2" charset="2"/>
              </a:rPr>
              <a:t> </a:t>
            </a:r>
            <a:endParaRPr lang="en-US" sz="2400" b="1" dirty="0"/>
          </a:p>
        </p:txBody>
      </p:sp>
      <p:cxnSp>
        <p:nvCxnSpPr>
          <p:cNvPr id="12" name="11 Düz Ok Bağlayıcısı"/>
          <p:cNvCxnSpPr/>
          <p:nvPr/>
        </p:nvCxnSpPr>
        <p:spPr>
          <a:xfrm>
            <a:off x="6660232" y="5537392"/>
            <a:ext cx="0" cy="28803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702597"/>
              </p:ext>
            </p:extLst>
          </p:nvPr>
        </p:nvGraphicFramePr>
        <p:xfrm>
          <a:off x="251520" y="692696"/>
          <a:ext cx="8640960" cy="39958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3683">
                  <a:extLst>
                    <a:ext uri="{9D8B030D-6E8A-4147-A177-3AD203B41FA5}">
                      <a16:colId xmlns="" xmlns:a16="http://schemas.microsoft.com/office/drawing/2014/main" val="539350688"/>
                    </a:ext>
                  </a:extLst>
                </a:gridCol>
                <a:gridCol w="698573">
                  <a:extLst>
                    <a:ext uri="{9D8B030D-6E8A-4147-A177-3AD203B41FA5}">
                      <a16:colId xmlns="" xmlns:a16="http://schemas.microsoft.com/office/drawing/2014/main" val="2731363267"/>
                    </a:ext>
                  </a:extLst>
                </a:gridCol>
                <a:gridCol w="1040098">
                  <a:extLst>
                    <a:ext uri="{9D8B030D-6E8A-4147-A177-3AD203B41FA5}">
                      <a16:colId xmlns="" xmlns:a16="http://schemas.microsoft.com/office/drawing/2014/main" val="971545284"/>
                    </a:ext>
                  </a:extLst>
                </a:gridCol>
                <a:gridCol w="945014">
                  <a:extLst>
                    <a:ext uri="{9D8B030D-6E8A-4147-A177-3AD203B41FA5}">
                      <a16:colId xmlns="" xmlns:a16="http://schemas.microsoft.com/office/drawing/2014/main" val="4236199279"/>
                    </a:ext>
                  </a:extLst>
                </a:gridCol>
                <a:gridCol w="810474">
                  <a:extLst>
                    <a:ext uri="{9D8B030D-6E8A-4147-A177-3AD203B41FA5}">
                      <a16:colId xmlns="" xmlns:a16="http://schemas.microsoft.com/office/drawing/2014/main" val="1582703276"/>
                    </a:ext>
                  </a:extLst>
                </a:gridCol>
                <a:gridCol w="810474">
                  <a:extLst>
                    <a:ext uri="{9D8B030D-6E8A-4147-A177-3AD203B41FA5}">
                      <a16:colId xmlns="" xmlns:a16="http://schemas.microsoft.com/office/drawing/2014/main" val="453573990"/>
                    </a:ext>
                  </a:extLst>
                </a:gridCol>
                <a:gridCol w="810474">
                  <a:extLst>
                    <a:ext uri="{9D8B030D-6E8A-4147-A177-3AD203B41FA5}">
                      <a16:colId xmlns="" xmlns:a16="http://schemas.microsoft.com/office/drawing/2014/main" val="248172354"/>
                    </a:ext>
                  </a:extLst>
                </a:gridCol>
                <a:gridCol w="810474">
                  <a:extLst>
                    <a:ext uri="{9D8B030D-6E8A-4147-A177-3AD203B41FA5}">
                      <a16:colId xmlns="" xmlns:a16="http://schemas.microsoft.com/office/drawing/2014/main" val="11498752"/>
                    </a:ext>
                  </a:extLst>
                </a:gridCol>
                <a:gridCol w="1080848">
                  <a:extLst>
                    <a:ext uri="{9D8B030D-6E8A-4147-A177-3AD203B41FA5}">
                      <a16:colId xmlns="" xmlns:a16="http://schemas.microsoft.com/office/drawing/2014/main" val="2829221202"/>
                    </a:ext>
                  </a:extLst>
                </a:gridCol>
                <a:gridCol w="1080848">
                  <a:extLst>
                    <a:ext uri="{9D8B030D-6E8A-4147-A177-3AD203B41FA5}">
                      <a16:colId xmlns="" xmlns:a16="http://schemas.microsoft.com/office/drawing/2014/main" val="33482662"/>
                    </a:ext>
                  </a:extLst>
                </a:gridCol>
              </a:tblGrid>
              <a:tr h="453371">
                <a:tc>
                  <a:txBody>
                    <a:bodyPr/>
                    <a:lstStyle/>
                    <a:p>
                      <a:pPr marR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NZ-B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Na-NZ-B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Al-NZ-B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NZ-D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Na-NZ-D 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 Al-NZ-D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NZ-M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Na-NZ-M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Al-NZ-M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extLst>
                  <a:ext uri="{0D108BD9-81ED-4DB2-BD59-A6C34878D82A}">
                    <a16:rowId xmlns="" xmlns:a16="http://schemas.microsoft.com/office/drawing/2014/main" val="2735290466"/>
                  </a:ext>
                </a:extLst>
              </a:tr>
              <a:tr h="453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Si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26.5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24.7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26.0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26.7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17.4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21.3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32.4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24.7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28.2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extLst>
                  <a:ext uri="{0D108BD9-81ED-4DB2-BD59-A6C34878D82A}">
                    <a16:rowId xmlns="" xmlns:a16="http://schemas.microsoft.com/office/drawing/2014/main" val="3737343175"/>
                  </a:ext>
                </a:extLst>
              </a:tr>
              <a:tr h="453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Al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5.5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4.6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5.7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5.5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6.2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9.0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5.6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6.1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8.1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37564810"/>
                  </a:ext>
                </a:extLst>
              </a:tr>
              <a:tr h="472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61.4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50.6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53.3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59.1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53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52.4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56.4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55.1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53.9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extLst>
                  <a:ext uri="{0D108BD9-81ED-4DB2-BD59-A6C34878D82A}">
                    <a16:rowId xmlns="" xmlns:a16="http://schemas.microsoft.com/office/drawing/2014/main" val="498923303"/>
                  </a:ext>
                </a:extLst>
              </a:tr>
              <a:tr h="453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2.7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1.9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5.0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2.4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1.2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2.4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2.7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2.1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1.2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extLst>
                  <a:ext uri="{0D108BD9-81ED-4DB2-BD59-A6C34878D82A}">
                    <a16:rowId xmlns="" xmlns:a16="http://schemas.microsoft.com/office/drawing/2014/main" val="668858267"/>
                  </a:ext>
                </a:extLst>
              </a:tr>
              <a:tr h="3715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Ca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2.1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6.1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3.9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3.3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3.0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6.0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0.6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1.6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1.4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extLst>
                  <a:ext uri="{0D108BD9-81ED-4DB2-BD59-A6C34878D82A}">
                    <a16:rowId xmlns="" xmlns:a16="http://schemas.microsoft.com/office/drawing/2014/main" val="1784701200"/>
                  </a:ext>
                </a:extLst>
              </a:tr>
              <a:tr h="453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Mg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0.8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1.4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1.7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2.2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2.8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3.7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0.4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extLst>
                  <a:ext uri="{0D108BD9-81ED-4DB2-BD59-A6C34878D82A}">
                    <a16:rowId xmlns="" xmlns:a16="http://schemas.microsoft.com/office/drawing/2014/main" val="3860467872"/>
                  </a:ext>
                </a:extLst>
              </a:tr>
              <a:tr h="453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Fe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0.9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0.9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3.0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1.0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1.3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2.6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0.7</a:t>
                      </a:r>
                      <a:endParaRPr lang="tr-T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1.6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2.0</a:t>
                      </a:r>
                      <a:endParaRPr lang="tr-T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/>
                </a:tc>
                <a:extLst>
                  <a:ext uri="{0D108BD9-81ED-4DB2-BD59-A6C34878D82A}">
                    <a16:rowId xmlns="" xmlns:a16="http://schemas.microsoft.com/office/drawing/2014/main" val="2890761543"/>
                  </a:ext>
                </a:extLst>
              </a:tr>
              <a:tr h="324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Na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9.7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1.5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15.2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2.6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1.6</a:t>
                      </a:r>
                      <a:endParaRPr lang="tr-TR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8.5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5.1</a:t>
                      </a:r>
                      <a:endParaRPr lang="tr-T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2" marR="66532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83224303"/>
                  </a:ext>
                </a:extLst>
              </a:tr>
            </a:tbl>
          </a:graphicData>
        </a:graphic>
      </p:graphicFrame>
      <p:sp>
        <p:nvSpPr>
          <p:cNvPr id="3" name="1 Başlık"/>
          <p:cNvSpPr txBox="1">
            <a:spLocks/>
          </p:cNvSpPr>
          <p:nvPr/>
        </p:nvSpPr>
        <p:spPr>
          <a:xfrm>
            <a:off x="179512" y="116632"/>
            <a:ext cx="8229600" cy="49006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/>
              <a:t>Chemical composition of natural and modified zeolites </a:t>
            </a:r>
            <a:endParaRPr lang="en-US" sz="2800" b="1" dirty="0"/>
          </a:p>
        </p:txBody>
      </p:sp>
      <p:sp>
        <p:nvSpPr>
          <p:cNvPr id="4" name="Metin kutusu 3"/>
          <p:cNvSpPr txBox="1"/>
          <p:nvPr/>
        </p:nvSpPr>
        <p:spPr>
          <a:xfrm>
            <a:off x="323528" y="4725144"/>
            <a:ext cx="84800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Irrespective of composition of natural zeolite, </a:t>
            </a:r>
            <a:r>
              <a:rPr lang="en-US" sz="2400" b="1" dirty="0" err="1" smtClean="0">
                <a:solidFill>
                  <a:srgbClr val="C00000"/>
                </a:solidFill>
              </a:rPr>
              <a:t>NaOH</a:t>
            </a:r>
            <a:r>
              <a:rPr lang="en-US" sz="2400" b="1" dirty="0" smtClean="0">
                <a:solidFill>
                  <a:srgbClr val="C00000"/>
                </a:solidFill>
              </a:rPr>
              <a:t> treatment leads to </a:t>
            </a:r>
            <a:r>
              <a:rPr lang="en-US" sz="2400" b="1" dirty="0" err="1" smtClean="0">
                <a:solidFill>
                  <a:srgbClr val="C00000"/>
                </a:solidFill>
              </a:rPr>
              <a:t>desilic</a:t>
            </a:r>
            <a:r>
              <a:rPr lang="tr-TR" sz="2400" b="1" dirty="0" smtClean="0">
                <a:solidFill>
                  <a:srgbClr val="C00000"/>
                </a:solidFill>
              </a:rPr>
              <a:t>a</a:t>
            </a:r>
            <a:r>
              <a:rPr lang="en-US" sz="2400" b="1" dirty="0" err="1" smtClean="0">
                <a:solidFill>
                  <a:srgbClr val="C00000"/>
                </a:solidFill>
              </a:rPr>
              <a:t>tion</a:t>
            </a:r>
            <a:r>
              <a:rPr lang="en-US" sz="2400" b="1" dirty="0" smtClean="0">
                <a:solidFill>
                  <a:srgbClr val="C00000"/>
                </a:solidFill>
              </a:rPr>
              <a:t> and </a:t>
            </a:r>
            <a:r>
              <a:rPr lang="en-US" sz="2400" b="1" dirty="0" err="1" smtClean="0">
                <a:solidFill>
                  <a:srgbClr val="C00000"/>
                </a:solidFill>
              </a:rPr>
              <a:t>dealumination</a:t>
            </a:r>
            <a:r>
              <a:rPr lang="en-US" sz="2400" b="1" dirty="0" smtClean="0">
                <a:solidFill>
                  <a:srgbClr val="C00000"/>
                </a:solidFill>
              </a:rPr>
              <a:t> in addition to introduction of Na.</a:t>
            </a:r>
          </a:p>
          <a:p>
            <a:r>
              <a:rPr lang="en-US" sz="2400" b="1" dirty="0" smtClean="0">
                <a:solidFill>
                  <a:srgbClr val="000090"/>
                </a:solidFill>
              </a:rPr>
              <a:t>Aluminum introduction into Na-zeolites  increases aluminum content of zeolites</a:t>
            </a:r>
            <a:endParaRPr lang="en-US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13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0100" y="150895"/>
            <a:ext cx="7776864" cy="36004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XRD 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4" name="3 Sağ Ok"/>
          <p:cNvSpPr/>
          <p:nvPr/>
        </p:nvSpPr>
        <p:spPr>
          <a:xfrm>
            <a:off x="6300192" y="3429000"/>
            <a:ext cx="720080" cy="50405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6300192" y="4293096"/>
            <a:ext cx="792088" cy="50405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Sağ Ok"/>
          <p:cNvSpPr/>
          <p:nvPr/>
        </p:nvSpPr>
        <p:spPr>
          <a:xfrm>
            <a:off x="6300192" y="1484784"/>
            <a:ext cx="792088" cy="50405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7" name="6 Sağ Ok"/>
          <p:cNvSpPr/>
          <p:nvPr/>
        </p:nvSpPr>
        <p:spPr>
          <a:xfrm>
            <a:off x="6300192" y="2564904"/>
            <a:ext cx="792088" cy="50405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7092280" y="958369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/>
              <a:t>Natural</a:t>
            </a:r>
            <a:r>
              <a:rPr lang="tr-TR" b="1" dirty="0" smtClean="0"/>
              <a:t> </a:t>
            </a:r>
            <a:r>
              <a:rPr lang="tr-TR" b="1" dirty="0" err="1" smtClean="0"/>
              <a:t>zeolite</a:t>
            </a:r>
            <a:r>
              <a:rPr lang="tr-TR" b="1" dirty="0" smtClean="0"/>
              <a:t>: </a:t>
            </a:r>
            <a:r>
              <a:rPr lang="tr-TR" dirty="0" err="1" smtClean="0"/>
              <a:t>Clinoptilolite</a:t>
            </a:r>
            <a:endParaRPr lang="tr-TR" dirty="0" smtClean="0"/>
          </a:p>
          <a:p>
            <a:r>
              <a:rPr lang="tr-TR" dirty="0" err="1" smtClean="0"/>
              <a:t>Mordenite</a:t>
            </a:r>
            <a:r>
              <a:rPr lang="tr-TR" dirty="0" smtClean="0"/>
              <a:t> </a:t>
            </a:r>
            <a:r>
              <a:rPr lang="tr-TR" dirty="0" err="1" smtClean="0"/>
              <a:t>Quartz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Feldspar</a:t>
            </a:r>
            <a:endParaRPr lang="tr-TR" dirty="0"/>
          </a:p>
        </p:txBody>
      </p:sp>
      <p:sp>
        <p:nvSpPr>
          <p:cNvPr id="9" name="8 Metin kutusu"/>
          <p:cNvSpPr txBox="1"/>
          <p:nvPr/>
        </p:nvSpPr>
        <p:spPr>
          <a:xfrm>
            <a:off x="7092280" y="2492896"/>
            <a:ext cx="219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Similar composition with NZ</a:t>
            </a:r>
            <a:r>
              <a:rPr lang="tr-TR" b="1" dirty="0" smtClean="0">
                <a:solidFill>
                  <a:srgbClr val="00B050"/>
                </a:solidFill>
              </a:rPr>
              <a:t>-Y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6948264" y="3284984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Disappearance of most phases and increase of HS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7092280" y="4293096"/>
            <a:ext cx="219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Coating of surface with Al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3" name="Resi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95" y="767216"/>
            <a:ext cx="6766475" cy="5035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2833</TotalTime>
  <Words>1418</Words>
  <Application>Microsoft Office PowerPoint</Application>
  <PresentationFormat>On-screen Show (4:3)</PresentationFormat>
  <Paragraphs>440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 Unicode MS</vt:lpstr>
      <vt:lpstr>Arial</vt:lpstr>
      <vt:lpstr>Calibri</vt:lpstr>
      <vt:lpstr>Times New Roman</vt:lpstr>
      <vt:lpstr>Wingdings</vt:lpstr>
      <vt:lpstr>Ofis Teması</vt:lpstr>
      <vt:lpstr> Effects of Modifications of Natural zeolites upon Removal of Manganese from Aqueous Solutions  </vt:lpstr>
      <vt:lpstr>Manganese</vt:lpstr>
      <vt:lpstr>Removal of heavy metals </vt:lpstr>
      <vt:lpstr>PowerPoint Presentation</vt:lpstr>
      <vt:lpstr>PowerPoint Presentation</vt:lpstr>
      <vt:lpstr>Experimental</vt:lpstr>
      <vt:lpstr>Chemical composition of NZ-Y </vt:lpstr>
      <vt:lpstr>PowerPoint Presentation</vt:lpstr>
      <vt:lpstr>XRD </vt:lpstr>
      <vt:lpstr>PowerPoint Presentation</vt:lpstr>
      <vt:lpstr>PowerPoint Presentation</vt:lpstr>
      <vt:lpstr>Surface Characteristics</vt:lpstr>
      <vt:lpstr>PowerPoint Presentation</vt:lpstr>
      <vt:lpstr>FTIR</vt:lpstr>
      <vt:lpstr>PowerPoint Presentation</vt:lpstr>
      <vt:lpstr>Manganese adsorption </vt:lpstr>
      <vt:lpstr>Results and Discussion</vt:lpstr>
      <vt:lpstr>Results and Discussion</vt:lpstr>
      <vt:lpstr>PowerPoint Presentation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ATES</dc:creator>
  <cp:lastModifiedBy>Marius SIMION</cp:lastModifiedBy>
  <cp:revision>166</cp:revision>
  <dcterms:created xsi:type="dcterms:W3CDTF">2013-09-16T07:55:23Z</dcterms:created>
  <dcterms:modified xsi:type="dcterms:W3CDTF">2018-11-21T07:11:51Z</dcterms:modified>
</cp:coreProperties>
</file>