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728" r:id="rId3"/>
  </p:sldMasterIdLst>
  <p:notesMasterIdLst>
    <p:notesMasterId r:id="rId24"/>
  </p:notesMasterIdLst>
  <p:sldIdLst>
    <p:sldId id="256" r:id="rId4"/>
    <p:sldId id="333" r:id="rId5"/>
    <p:sldId id="328" r:id="rId6"/>
    <p:sldId id="330" r:id="rId7"/>
    <p:sldId id="338" r:id="rId8"/>
    <p:sldId id="323" r:id="rId9"/>
    <p:sldId id="340" r:id="rId10"/>
    <p:sldId id="342" r:id="rId11"/>
    <p:sldId id="345" r:id="rId12"/>
    <p:sldId id="347" r:id="rId13"/>
    <p:sldId id="335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3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C32C2-5A10-4D88-B25E-FD48B57DCE25}" type="doc">
      <dgm:prSet loTypeId="urn:microsoft.com/office/officeart/2005/8/layout/defaul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42BDB0E8-F7DB-4CB3-8E0E-B50E8451CC8D}">
      <dgm:prSet/>
      <dgm:spPr/>
      <dgm:t>
        <a:bodyPr/>
        <a:lstStyle/>
        <a:p>
          <a:r>
            <a:rPr lang="vi-VN" dirty="0" smtClean="0"/>
            <a:t>Săhăteni</a:t>
          </a:r>
          <a:endParaRPr lang="ro-RO" dirty="0" smtClean="0"/>
        </a:p>
        <a:p>
          <a:r>
            <a:rPr lang="vi-VN" dirty="0" smtClean="0"/>
            <a:t> (Buzău County)</a:t>
          </a:r>
          <a:endParaRPr lang="ro-RO" dirty="0"/>
        </a:p>
      </dgm:t>
    </dgm:pt>
    <dgm:pt modelId="{83768DA6-079C-450E-8ACE-8A72FE14306B}" type="parTrans" cxnId="{60234393-CD18-4389-BEA5-E892AD8BE00B}">
      <dgm:prSet/>
      <dgm:spPr/>
      <dgm:t>
        <a:bodyPr/>
        <a:lstStyle/>
        <a:p>
          <a:endParaRPr lang="ro-RO"/>
        </a:p>
      </dgm:t>
    </dgm:pt>
    <dgm:pt modelId="{35AD01E5-2173-43D8-9881-84EF5EE63425}" type="sibTrans" cxnId="{60234393-CD18-4389-BEA5-E892AD8BE00B}">
      <dgm:prSet/>
      <dgm:spPr/>
      <dgm:t>
        <a:bodyPr/>
        <a:lstStyle/>
        <a:p>
          <a:endParaRPr lang="ro-RO"/>
        </a:p>
      </dgm:t>
    </dgm:pt>
    <dgm:pt modelId="{D0DD1024-1606-448B-962E-DD707A59BC65}">
      <dgm:prSet/>
      <dgm:spPr/>
      <dgm:t>
        <a:bodyPr/>
        <a:lstStyle/>
        <a:p>
          <a:r>
            <a:rPr lang="ro-RO" dirty="0" smtClean="0"/>
            <a:t>Matca </a:t>
          </a:r>
        </a:p>
        <a:p>
          <a:r>
            <a:rPr lang="ro-RO" dirty="0" smtClean="0"/>
            <a:t>(Galati County)</a:t>
          </a:r>
          <a:endParaRPr lang="ro-RO" dirty="0"/>
        </a:p>
      </dgm:t>
    </dgm:pt>
    <dgm:pt modelId="{469F981A-4EC3-402B-9C52-FDD21578EBA7}" type="parTrans" cxnId="{DA58E37A-6BFD-4BD0-998B-D34CD11D2C7F}">
      <dgm:prSet/>
      <dgm:spPr/>
      <dgm:t>
        <a:bodyPr/>
        <a:lstStyle/>
        <a:p>
          <a:endParaRPr lang="ro-RO"/>
        </a:p>
      </dgm:t>
    </dgm:pt>
    <dgm:pt modelId="{CA7D05CD-49F7-435B-A5A2-AD063E26C02B}" type="sibTrans" cxnId="{DA58E37A-6BFD-4BD0-998B-D34CD11D2C7F}">
      <dgm:prSet/>
      <dgm:spPr/>
      <dgm:t>
        <a:bodyPr/>
        <a:lstStyle/>
        <a:p>
          <a:endParaRPr lang="ro-RO"/>
        </a:p>
      </dgm:t>
    </dgm:pt>
    <dgm:pt modelId="{273BF3CF-4845-47EA-90C6-13194206C30E}">
      <dgm:prSet/>
      <dgm:spPr/>
      <dgm:t>
        <a:bodyPr/>
        <a:lstStyle/>
        <a:p>
          <a:r>
            <a:rPr lang="ro-RO" dirty="0" smtClean="0"/>
            <a:t>Clinceni </a:t>
          </a:r>
        </a:p>
        <a:p>
          <a:r>
            <a:rPr lang="ro-RO" dirty="0" smtClean="0"/>
            <a:t>(Ilfov County)</a:t>
          </a:r>
          <a:endParaRPr lang="ro-RO" dirty="0"/>
        </a:p>
      </dgm:t>
    </dgm:pt>
    <dgm:pt modelId="{742B4D66-F352-4ED2-99FC-3601AFBAA6E7}" type="parTrans" cxnId="{F83C806E-1616-41E0-9A9B-A772704572F2}">
      <dgm:prSet/>
      <dgm:spPr/>
      <dgm:t>
        <a:bodyPr/>
        <a:lstStyle/>
        <a:p>
          <a:endParaRPr lang="ro-RO"/>
        </a:p>
      </dgm:t>
    </dgm:pt>
    <dgm:pt modelId="{222FA939-4E2C-4C48-AD22-C750CBC8ABF1}" type="sibTrans" cxnId="{F83C806E-1616-41E0-9A9B-A772704572F2}">
      <dgm:prSet/>
      <dgm:spPr/>
      <dgm:t>
        <a:bodyPr/>
        <a:lstStyle/>
        <a:p>
          <a:endParaRPr lang="ro-RO"/>
        </a:p>
      </dgm:t>
    </dgm:pt>
    <dgm:pt modelId="{09D11A81-178A-4E95-AF51-A4B70F227603}">
      <dgm:prSet/>
      <dgm:spPr/>
      <dgm:t>
        <a:bodyPr/>
        <a:lstStyle/>
        <a:p>
          <a:r>
            <a:rPr lang="vi-VN" dirty="0" smtClean="0"/>
            <a:t>Măneciu-Ungureni </a:t>
          </a:r>
          <a:r>
            <a:rPr lang="ro-RO" dirty="0" smtClean="0"/>
            <a:t>(</a:t>
          </a:r>
          <a:r>
            <a:rPr lang="vi-VN" dirty="0" smtClean="0"/>
            <a:t>Prahova County</a:t>
          </a:r>
          <a:r>
            <a:rPr lang="ro-RO" dirty="0" smtClean="0"/>
            <a:t>)</a:t>
          </a:r>
          <a:r>
            <a:rPr lang="vi-VN" dirty="0" smtClean="0"/>
            <a:t> </a:t>
          </a:r>
          <a:endParaRPr lang="ro-RO" dirty="0"/>
        </a:p>
      </dgm:t>
    </dgm:pt>
    <dgm:pt modelId="{1B4AE0A2-B9BC-4640-B52A-6D17B4592BE9}" type="parTrans" cxnId="{5CE65C2F-FA92-4C9E-A571-FD41D66A3D7F}">
      <dgm:prSet/>
      <dgm:spPr/>
      <dgm:t>
        <a:bodyPr/>
        <a:lstStyle/>
        <a:p>
          <a:endParaRPr lang="ro-RO"/>
        </a:p>
      </dgm:t>
    </dgm:pt>
    <dgm:pt modelId="{E34205F3-C439-4198-A994-6C2B73A548C4}" type="sibTrans" cxnId="{5CE65C2F-FA92-4C9E-A571-FD41D66A3D7F}">
      <dgm:prSet/>
      <dgm:spPr/>
      <dgm:t>
        <a:bodyPr/>
        <a:lstStyle/>
        <a:p>
          <a:endParaRPr lang="ro-RO"/>
        </a:p>
      </dgm:t>
    </dgm:pt>
    <dgm:pt modelId="{51D98551-97A3-4D69-99E4-2E7E02B305B3}">
      <dgm:prSet/>
      <dgm:spPr/>
      <dgm:t>
        <a:bodyPr/>
        <a:lstStyle/>
        <a:p>
          <a:r>
            <a:rPr lang="ro-RO" dirty="0" smtClean="0"/>
            <a:t>Fântânele village </a:t>
          </a:r>
        </a:p>
        <a:p>
          <a:r>
            <a:rPr lang="ro-RO" dirty="0" smtClean="0"/>
            <a:t>(Prahova County) </a:t>
          </a:r>
          <a:endParaRPr lang="ro-RO" dirty="0"/>
        </a:p>
      </dgm:t>
    </dgm:pt>
    <dgm:pt modelId="{6B614F49-F486-45B5-AF3B-30318ADF0006}" type="parTrans" cxnId="{5A866FB5-0B12-4F56-A3A5-104C08FF3EB9}">
      <dgm:prSet/>
      <dgm:spPr/>
      <dgm:t>
        <a:bodyPr/>
        <a:lstStyle/>
        <a:p>
          <a:endParaRPr lang="ro-RO"/>
        </a:p>
      </dgm:t>
    </dgm:pt>
    <dgm:pt modelId="{F4EB5B83-6ECE-4BD1-986B-A0C43E6A3D89}" type="sibTrans" cxnId="{5A866FB5-0B12-4F56-A3A5-104C08FF3EB9}">
      <dgm:prSet/>
      <dgm:spPr/>
      <dgm:t>
        <a:bodyPr/>
        <a:lstStyle/>
        <a:p>
          <a:endParaRPr lang="ro-RO"/>
        </a:p>
      </dgm:t>
    </dgm:pt>
    <dgm:pt modelId="{F3591D36-972C-43B8-B9C2-6DA8F338065B}" type="pres">
      <dgm:prSet presAssocID="{296C32C2-5A10-4D88-B25E-FD48B57DCE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FF7B04CC-EC74-434D-916C-154F261CAD57}" type="pres">
      <dgm:prSet presAssocID="{D0DD1024-1606-448B-962E-DD707A59BC65}" presName="node" presStyleLbl="node1" presStyleIdx="0" presStyleCnt="5" custLinFactNeighborX="-1415" custLinFactNeighborY="1132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C7573A7F-F8A6-4BFB-8E3A-6D5947270650}" type="pres">
      <dgm:prSet presAssocID="{CA7D05CD-49F7-435B-A5A2-AD063E26C02B}" presName="sibTrans" presStyleCnt="0"/>
      <dgm:spPr/>
    </dgm:pt>
    <dgm:pt modelId="{E79175ED-A550-4EF1-B0E4-A42B07998358}" type="pres">
      <dgm:prSet presAssocID="{42BDB0E8-F7DB-4CB3-8E0E-B50E8451CC8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083782E0-0C28-4999-B5AB-E65192ABAAA6}" type="pres">
      <dgm:prSet presAssocID="{35AD01E5-2173-43D8-9881-84EF5EE63425}" presName="sibTrans" presStyleCnt="0"/>
      <dgm:spPr/>
    </dgm:pt>
    <dgm:pt modelId="{6F4DF7B9-8F72-4641-8C17-471CFA986F98}" type="pres">
      <dgm:prSet presAssocID="{273BF3CF-4845-47EA-90C6-13194206C30E}" presName="node" presStyleLbl="node1" presStyleIdx="2" presStyleCnt="5" custLinFactNeighborX="-330" custLinFactNeighborY="-4503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EAE09D44-24F5-4CF2-BAE0-9639AF42C3CA}" type="pres">
      <dgm:prSet presAssocID="{222FA939-4E2C-4C48-AD22-C750CBC8ABF1}" presName="sibTrans" presStyleCnt="0"/>
      <dgm:spPr/>
    </dgm:pt>
    <dgm:pt modelId="{122DE96C-2378-4D6D-A893-F8C56B799277}" type="pres">
      <dgm:prSet presAssocID="{09D11A81-178A-4E95-AF51-A4B70F22760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A2B899DF-3351-4B51-B2E1-ABABA3D7E89E}" type="pres">
      <dgm:prSet presAssocID="{E34205F3-C439-4198-A994-6C2B73A548C4}" presName="sibTrans" presStyleCnt="0"/>
      <dgm:spPr/>
    </dgm:pt>
    <dgm:pt modelId="{EC720550-C95E-4CAF-8728-BC272F09E110}" type="pres">
      <dgm:prSet presAssocID="{51D98551-97A3-4D69-99E4-2E7E02B305B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</dgm:ptLst>
  <dgm:cxnLst>
    <dgm:cxn modelId="{84DF8A0A-49E2-499D-AAAE-988729411318}" type="presOf" srcId="{51D98551-97A3-4D69-99E4-2E7E02B305B3}" destId="{EC720550-C95E-4CAF-8728-BC272F09E110}" srcOrd="0" destOrd="0" presId="urn:microsoft.com/office/officeart/2005/8/layout/default"/>
    <dgm:cxn modelId="{F83C806E-1616-41E0-9A9B-A772704572F2}" srcId="{296C32C2-5A10-4D88-B25E-FD48B57DCE25}" destId="{273BF3CF-4845-47EA-90C6-13194206C30E}" srcOrd="2" destOrd="0" parTransId="{742B4D66-F352-4ED2-99FC-3601AFBAA6E7}" sibTransId="{222FA939-4E2C-4C48-AD22-C750CBC8ABF1}"/>
    <dgm:cxn modelId="{5CE65C2F-FA92-4C9E-A571-FD41D66A3D7F}" srcId="{296C32C2-5A10-4D88-B25E-FD48B57DCE25}" destId="{09D11A81-178A-4E95-AF51-A4B70F227603}" srcOrd="3" destOrd="0" parTransId="{1B4AE0A2-B9BC-4640-B52A-6D17B4592BE9}" sibTransId="{E34205F3-C439-4198-A994-6C2B73A548C4}"/>
    <dgm:cxn modelId="{5CDCE89E-1336-4D0C-A305-5CC167945A76}" type="presOf" srcId="{D0DD1024-1606-448B-962E-DD707A59BC65}" destId="{FF7B04CC-EC74-434D-916C-154F261CAD57}" srcOrd="0" destOrd="0" presId="urn:microsoft.com/office/officeart/2005/8/layout/default"/>
    <dgm:cxn modelId="{21BFA33A-7B44-46EA-836D-5C1582BA5A80}" type="presOf" srcId="{42BDB0E8-F7DB-4CB3-8E0E-B50E8451CC8D}" destId="{E79175ED-A550-4EF1-B0E4-A42B07998358}" srcOrd="0" destOrd="0" presId="urn:microsoft.com/office/officeart/2005/8/layout/default"/>
    <dgm:cxn modelId="{60234393-CD18-4389-BEA5-E892AD8BE00B}" srcId="{296C32C2-5A10-4D88-B25E-FD48B57DCE25}" destId="{42BDB0E8-F7DB-4CB3-8E0E-B50E8451CC8D}" srcOrd="1" destOrd="0" parTransId="{83768DA6-079C-450E-8ACE-8A72FE14306B}" sibTransId="{35AD01E5-2173-43D8-9881-84EF5EE63425}"/>
    <dgm:cxn modelId="{4D2620AE-A5EC-438E-B141-C22BBBC9DF24}" type="presOf" srcId="{273BF3CF-4845-47EA-90C6-13194206C30E}" destId="{6F4DF7B9-8F72-4641-8C17-471CFA986F98}" srcOrd="0" destOrd="0" presId="urn:microsoft.com/office/officeart/2005/8/layout/default"/>
    <dgm:cxn modelId="{5A866FB5-0B12-4F56-A3A5-104C08FF3EB9}" srcId="{296C32C2-5A10-4D88-B25E-FD48B57DCE25}" destId="{51D98551-97A3-4D69-99E4-2E7E02B305B3}" srcOrd="4" destOrd="0" parTransId="{6B614F49-F486-45B5-AF3B-30318ADF0006}" sibTransId="{F4EB5B83-6ECE-4BD1-986B-A0C43E6A3D89}"/>
    <dgm:cxn modelId="{0E731CB1-DEB3-4D32-87C4-243708F51F32}" type="presOf" srcId="{296C32C2-5A10-4D88-B25E-FD48B57DCE25}" destId="{F3591D36-972C-43B8-B9C2-6DA8F338065B}" srcOrd="0" destOrd="0" presId="urn:microsoft.com/office/officeart/2005/8/layout/default"/>
    <dgm:cxn modelId="{DA58E37A-6BFD-4BD0-998B-D34CD11D2C7F}" srcId="{296C32C2-5A10-4D88-B25E-FD48B57DCE25}" destId="{D0DD1024-1606-448B-962E-DD707A59BC65}" srcOrd="0" destOrd="0" parTransId="{469F981A-4EC3-402B-9C52-FDD21578EBA7}" sibTransId="{CA7D05CD-49F7-435B-A5A2-AD063E26C02B}"/>
    <dgm:cxn modelId="{F65E9528-F6C1-4EB9-AE81-CB6AC2EF7EE0}" type="presOf" srcId="{09D11A81-178A-4E95-AF51-A4B70F227603}" destId="{122DE96C-2378-4D6D-A893-F8C56B799277}" srcOrd="0" destOrd="0" presId="urn:microsoft.com/office/officeart/2005/8/layout/default"/>
    <dgm:cxn modelId="{151B289E-5449-45E8-A108-7F81F42DD829}" type="presParOf" srcId="{F3591D36-972C-43B8-B9C2-6DA8F338065B}" destId="{FF7B04CC-EC74-434D-916C-154F261CAD57}" srcOrd="0" destOrd="0" presId="urn:microsoft.com/office/officeart/2005/8/layout/default"/>
    <dgm:cxn modelId="{189C0726-12DA-48EF-B9D6-D63B60884C7C}" type="presParOf" srcId="{F3591D36-972C-43B8-B9C2-6DA8F338065B}" destId="{C7573A7F-F8A6-4BFB-8E3A-6D5947270650}" srcOrd="1" destOrd="0" presId="urn:microsoft.com/office/officeart/2005/8/layout/default"/>
    <dgm:cxn modelId="{BBB08C24-C2B3-4082-A04C-6D70BB5AD051}" type="presParOf" srcId="{F3591D36-972C-43B8-B9C2-6DA8F338065B}" destId="{E79175ED-A550-4EF1-B0E4-A42B07998358}" srcOrd="2" destOrd="0" presId="urn:microsoft.com/office/officeart/2005/8/layout/default"/>
    <dgm:cxn modelId="{E06E91BB-35E5-4FCA-AA12-3BF0D419D04F}" type="presParOf" srcId="{F3591D36-972C-43B8-B9C2-6DA8F338065B}" destId="{083782E0-0C28-4999-B5AB-E65192ABAAA6}" srcOrd="3" destOrd="0" presId="urn:microsoft.com/office/officeart/2005/8/layout/default"/>
    <dgm:cxn modelId="{C53D5240-96D1-4785-83C6-590D15CE2426}" type="presParOf" srcId="{F3591D36-972C-43B8-B9C2-6DA8F338065B}" destId="{6F4DF7B9-8F72-4641-8C17-471CFA986F98}" srcOrd="4" destOrd="0" presId="urn:microsoft.com/office/officeart/2005/8/layout/default"/>
    <dgm:cxn modelId="{933B01BE-0A69-4D64-BFC1-1A258CDDA487}" type="presParOf" srcId="{F3591D36-972C-43B8-B9C2-6DA8F338065B}" destId="{EAE09D44-24F5-4CF2-BAE0-9639AF42C3CA}" srcOrd="5" destOrd="0" presId="urn:microsoft.com/office/officeart/2005/8/layout/default"/>
    <dgm:cxn modelId="{70DD7D40-ACA9-4C5C-8569-1369054827F1}" type="presParOf" srcId="{F3591D36-972C-43B8-B9C2-6DA8F338065B}" destId="{122DE96C-2378-4D6D-A893-F8C56B799277}" srcOrd="6" destOrd="0" presId="urn:microsoft.com/office/officeart/2005/8/layout/default"/>
    <dgm:cxn modelId="{5485A30C-87D0-4A69-919F-9DFD961E4F78}" type="presParOf" srcId="{F3591D36-972C-43B8-B9C2-6DA8F338065B}" destId="{A2B899DF-3351-4B51-B2E1-ABABA3D7E89E}" srcOrd="7" destOrd="0" presId="urn:microsoft.com/office/officeart/2005/8/layout/default"/>
    <dgm:cxn modelId="{311083B9-2D56-49F8-84E1-CEEAF491875E}" type="presParOf" srcId="{F3591D36-972C-43B8-B9C2-6DA8F338065B}" destId="{EC720550-C95E-4CAF-8728-BC272F09E11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6C2820-CE3A-47A1-8218-54D2C58E7E3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337D8438-E76D-4390-8A4F-30EE089BDAB8}">
      <dgm:prSet custT="1"/>
      <dgm:spPr/>
      <dgm:t>
        <a:bodyPr/>
        <a:lstStyle/>
        <a:p>
          <a:r>
            <a:rPr lang="en-US" sz="1600" dirty="0" smtClean="0">
              <a:latin typeface="+mn-lt"/>
              <a:cs typeface="Times New Roman" panose="02020603050405020304" pitchFamily="18" charset="0"/>
            </a:rPr>
            <a:t>Almost all inorganic nitrate salts are soluble in water at standard temperature and pressure</a:t>
          </a:r>
          <a:endParaRPr lang="ro-RO" sz="1600" dirty="0">
            <a:latin typeface="+mn-lt"/>
          </a:endParaRPr>
        </a:p>
      </dgm:t>
    </dgm:pt>
    <dgm:pt modelId="{EBE7DA8B-8C0E-4B5D-8CCD-FB358EA30B65}" type="parTrans" cxnId="{C3D5A1B2-28C2-4A8B-A6F0-D48CC9D77513}">
      <dgm:prSet/>
      <dgm:spPr/>
      <dgm:t>
        <a:bodyPr/>
        <a:lstStyle/>
        <a:p>
          <a:endParaRPr lang="ro-RO"/>
        </a:p>
      </dgm:t>
    </dgm:pt>
    <dgm:pt modelId="{BE9A4869-F2C9-4E54-9D15-9E2205A7F182}" type="sibTrans" cxnId="{C3D5A1B2-28C2-4A8B-A6F0-D48CC9D77513}">
      <dgm:prSet/>
      <dgm:spPr/>
      <dgm:t>
        <a:bodyPr/>
        <a:lstStyle/>
        <a:p>
          <a:endParaRPr lang="ro-RO"/>
        </a:p>
      </dgm:t>
    </dgm:pt>
    <dgm:pt modelId="{1B92D88F-AF19-465D-9767-38CE607E9A7A}">
      <dgm:prSet custT="1"/>
      <dgm:spPr/>
      <dgm:t>
        <a:bodyPr/>
        <a:lstStyle/>
        <a:p>
          <a:pPr algn="just"/>
          <a:r>
            <a:rPr lang="en-US" sz="1600" dirty="0" smtClean="0">
              <a:latin typeface="+mn-lt"/>
              <a:cs typeface="Times New Roman" panose="02020603050405020304" pitchFamily="18" charset="0"/>
            </a:rPr>
            <a:t>Nitrates are mainly produced for use as fertilizers in agriculture because of their high solubility and biodegradability</a:t>
          </a:r>
          <a:endParaRPr lang="ro-RO" sz="1600" dirty="0">
            <a:latin typeface="+mn-lt"/>
            <a:cs typeface="Times New Roman" panose="02020603050405020304" pitchFamily="18" charset="0"/>
          </a:endParaRPr>
        </a:p>
      </dgm:t>
    </dgm:pt>
    <dgm:pt modelId="{43188917-485B-4D91-820B-565B367F521E}" type="parTrans" cxnId="{B7064A8E-480D-4231-B5B2-37C9B35BEB0D}">
      <dgm:prSet/>
      <dgm:spPr/>
      <dgm:t>
        <a:bodyPr/>
        <a:lstStyle/>
        <a:p>
          <a:endParaRPr lang="ro-RO"/>
        </a:p>
      </dgm:t>
    </dgm:pt>
    <dgm:pt modelId="{2DC8CEE6-EFAE-4214-8BF7-52D51214F9B5}" type="sibTrans" cxnId="{B7064A8E-480D-4231-B5B2-37C9B35BEB0D}">
      <dgm:prSet/>
      <dgm:spPr/>
      <dgm:t>
        <a:bodyPr/>
        <a:lstStyle/>
        <a:p>
          <a:endParaRPr lang="ro-RO"/>
        </a:p>
      </dgm:t>
    </dgm:pt>
    <dgm:pt modelId="{834589D4-9FF4-4F2D-9E87-F86D3CB48421}">
      <dgm:prSet/>
      <dgm:spPr/>
      <dgm:t>
        <a:bodyPr/>
        <a:lstStyle/>
        <a:p>
          <a:r>
            <a:rPr lang="en-US" dirty="0" smtClean="0">
              <a:latin typeface="+mn-lt"/>
            </a:rPr>
            <a:t>The main nitrate fertilizers are ammonium, sodium, potassium, and calcium salts</a:t>
          </a:r>
          <a:endParaRPr lang="ro-RO" dirty="0">
            <a:latin typeface="+mn-lt"/>
          </a:endParaRPr>
        </a:p>
      </dgm:t>
    </dgm:pt>
    <dgm:pt modelId="{9B01A6D3-41A2-424B-88B4-4F8F5F1BF314}" type="parTrans" cxnId="{013EFECF-EC55-49D0-AA40-B45CA3E6321E}">
      <dgm:prSet/>
      <dgm:spPr/>
      <dgm:t>
        <a:bodyPr/>
        <a:lstStyle/>
        <a:p>
          <a:endParaRPr lang="ro-RO"/>
        </a:p>
      </dgm:t>
    </dgm:pt>
    <dgm:pt modelId="{1B141477-D32A-4493-8A2A-9FC563116744}" type="sibTrans" cxnId="{013EFECF-EC55-49D0-AA40-B45CA3E6321E}">
      <dgm:prSet/>
      <dgm:spPr/>
      <dgm:t>
        <a:bodyPr/>
        <a:lstStyle/>
        <a:p>
          <a:endParaRPr lang="ro-RO"/>
        </a:p>
      </dgm:t>
    </dgm:pt>
    <dgm:pt modelId="{D8F4926E-D7AC-4702-A061-7C4856047C9E}">
      <dgm:prSet custT="1"/>
      <dgm:spPr/>
      <dgm:t>
        <a:bodyPr/>
        <a:lstStyle/>
        <a:p>
          <a:r>
            <a:rPr lang="en-US" sz="1600" dirty="0" smtClean="0"/>
            <a:t>The use of nitrates in food preservation is controversial</a:t>
          </a:r>
          <a:endParaRPr lang="ro-RO" sz="1600" dirty="0"/>
        </a:p>
      </dgm:t>
    </dgm:pt>
    <dgm:pt modelId="{F0FEBD61-A0B8-4F09-B2DD-59DB0F42D790}" type="parTrans" cxnId="{0899B483-321E-476B-A0F9-29B2D148B6D1}">
      <dgm:prSet/>
      <dgm:spPr/>
      <dgm:t>
        <a:bodyPr/>
        <a:lstStyle/>
        <a:p>
          <a:endParaRPr lang="ro-RO"/>
        </a:p>
      </dgm:t>
    </dgm:pt>
    <dgm:pt modelId="{EF063049-6CEA-4AC7-BCB7-70B8EC29D58A}" type="sibTrans" cxnId="{0899B483-321E-476B-A0F9-29B2D148B6D1}">
      <dgm:prSet/>
      <dgm:spPr/>
      <dgm:t>
        <a:bodyPr/>
        <a:lstStyle/>
        <a:p>
          <a:endParaRPr lang="ro-RO"/>
        </a:p>
      </dgm:t>
    </dgm:pt>
    <dgm:pt modelId="{5439D08A-0DE4-4898-BE34-85C5F9742A2E}" type="pres">
      <dgm:prSet presAssocID="{326C2820-CE3A-47A1-8218-54D2C58E7E3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o-RO"/>
        </a:p>
      </dgm:t>
    </dgm:pt>
    <dgm:pt modelId="{29B11A8B-9F9B-43BF-AE73-8CB56DD1266D}" type="pres">
      <dgm:prSet presAssocID="{326C2820-CE3A-47A1-8218-54D2C58E7E3B}" presName="Name1" presStyleCnt="0"/>
      <dgm:spPr/>
    </dgm:pt>
    <dgm:pt modelId="{0CABA06E-C20A-4E5B-AAC9-F42C42CD8F47}" type="pres">
      <dgm:prSet presAssocID="{326C2820-CE3A-47A1-8218-54D2C58E7E3B}" presName="cycle" presStyleCnt="0"/>
      <dgm:spPr/>
    </dgm:pt>
    <dgm:pt modelId="{2C9C9EE1-4159-4A23-B996-1BF51C0707B1}" type="pres">
      <dgm:prSet presAssocID="{326C2820-CE3A-47A1-8218-54D2C58E7E3B}" presName="srcNode" presStyleLbl="node1" presStyleIdx="0" presStyleCnt="4"/>
      <dgm:spPr/>
    </dgm:pt>
    <dgm:pt modelId="{856015FE-B461-45D9-AAF2-F4802C5F57CD}" type="pres">
      <dgm:prSet presAssocID="{326C2820-CE3A-47A1-8218-54D2C58E7E3B}" presName="conn" presStyleLbl="parChTrans1D2" presStyleIdx="0" presStyleCnt="1"/>
      <dgm:spPr/>
      <dgm:t>
        <a:bodyPr/>
        <a:lstStyle/>
        <a:p>
          <a:endParaRPr lang="ro-RO"/>
        </a:p>
      </dgm:t>
    </dgm:pt>
    <dgm:pt modelId="{82D751C8-2111-4F05-912F-41367FB57802}" type="pres">
      <dgm:prSet presAssocID="{326C2820-CE3A-47A1-8218-54D2C58E7E3B}" presName="extraNode" presStyleLbl="node1" presStyleIdx="0" presStyleCnt="4"/>
      <dgm:spPr/>
    </dgm:pt>
    <dgm:pt modelId="{3F552018-9B65-40EE-83B7-E136E92D6483}" type="pres">
      <dgm:prSet presAssocID="{326C2820-CE3A-47A1-8218-54D2C58E7E3B}" presName="dstNode" presStyleLbl="node1" presStyleIdx="0" presStyleCnt="4"/>
      <dgm:spPr/>
    </dgm:pt>
    <dgm:pt modelId="{6521FC8D-2F9E-4FFC-BB82-F7611E324C47}" type="pres">
      <dgm:prSet presAssocID="{D8F4926E-D7AC-4702-A061-7C4856047C9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F0DF9B0F-B032-42C4-8726-0BD55251C4F0}" type="pres">
      <dgm:prSet presAssocID="{D8F4926E-D7AC-4702-A061-7C4856047C9E}" presName="accent_1" presStyleCnt="0"/>
      <dgm:spPr/>
    </dgm:pt>
    <dgm:pt modelId="{BDE2BADD-B14C-4163-9973-092E531CD29A}" type="pres">
      <dgm:prSet presAssocID="{D8F4926E-D7AC-4702-A061-7C4856047C9E}" presName="accentRepeatNode" presStyleLbl="solidFgAcc1" presStyleIdx="0" presStyleCnt="4"/>
      <dgm:spPr/>
    </dgm:pt>
    <dgm:pt modelId="{5A018890-1D61-4CFB-AD69-7CF41A267397}" type="pres">
      <dgm:prSet presAssocID="{337D8438-E76D-4390-8A4F-30EE089BDAB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228978C5-B520-40CC-AE78-AFD2BF464814}" type="pres">
      <dgm:prSet presAssocID="{337D8438-E76D-4390-8A4F-30EE089BDAB8}" presName="accent_2" presStyleCnt="0"/>
      <dgm:spPr/>
    </dgm:pt>
    <dgm:pt modelId="{FF26F2A5-383E-4AA3-8C4C-D4C3A9BBC8F7}" type="pres">
      <dgm:prSet presAssocID="{337D8438-E76D-4390-8A4F-30EE089BDAB8}" presName="accentRepeatNode" presStyleLbl="solidFgAcc1" presStyleIdx="1" presStyleCnt="4"/>
      <dgm:spPr/>
    </dgm:pt>
    <dgm:pt modelId="{F032E6A7-1F58-4291-A68E-10F58452E85E}" type="pres">
      <dgm:prSet presAssocID="{1B92D88F-AF19-465D-9767-38CE607E9A7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2F9E9B20-E604-4145-9D9E-FF9732B50229}" type="pres">
      <dgm:prSet presAssocID="{1B92D88F-AF19-465D-9767-38CE607E9A7A}" presName="accent_3" presStyleCnt="0"/>
      <dgm:spPr/>
    </dgm:pt>
    <dgm:pt modelId="{5088D0F9-8722-4EEA-9340-9DB9F1535770}" type="pres">
      <dgm:prSet presAssocID="{1B92D88F-AF19-465D-9767-38CE607E9A7A}" presName="accentRepeatNode" presStyleLbl="solidFgAcc1" presStyleIdx="2" presStyleCnt="4"/>
      <dgm:spPr/>
    </dgm:pt>
    <dgm:pt modelId="{36D8A4D7-8637-4D63-BBBA-FDCE8B0381A9}" type="pres">
      <dgm:prSet presAssocID="{834589D4-9FF4-4F2D-9E87-F86D3CB4842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D0A67F02-FE8E-48ED-BC01-FEFD5D321EEB}" type="pres">
      <dgm:prSet presAssocID="{834589D4-9FF4-4F2D-9E87-F86D3CB48421}" presName="accent_4" presStyleCnt="0"/>
      <dgm:spPr/>
    </dgm:pt>
    <dgm:pt modelId="{DE28D3B8-5E26-47D3-A6F2-86448849C552}" type="pres">
      <dgm:prSet presAssocID="{834589D4-9FF4-4F2D-9E87-F86D3CB48421}" presName="accentRepeatNode" presStyleLbl="solidFgAcc1" presStyleIdx="3" presStyleCnt="4"/>
      <dgm:spPr/>
    </dgm:pt>
  </dgm:ptLst>
  <dgm:cxnLst>
    <dgm:cxn modelId="{C3D5A1B2-28C2-4A8B-A6F0-D48CC9D77513}" srcId="{326C2820-CE3A-47A1-8218-54D2C58E7E3B}" destId="{337D8438-E76D-4390-8A4F-30EE089BDAB8}" srcOrd="1" destOrd="0" parTransId="{EBE7DA8B-8C0E-4B5D-8CCD-FB358EA30B65}" sibTransId="{BE9A4869-F2C9-4E54-9D15-9E2205A7F182}"/>
    <dgm:cxn modelId="{1F6679B2-8083-4462-A114-958D786DF94C}" type="presOf" srcId="{834589D4-9FF4-4F2D-9E87-F86D3CB48421}" destId="{36D8A4D7-8637-4D63-BBBA-FDCE8B0381A9}" srcOrd="0" destOrd="0" presId="urn:microsoft.com/office/officeart/2008/layout/VerticalCurvedList"/>
    <dgm:cxn modelId="{66102CFD-BCBA-4400-B983-76BA5009A552}" type="presOf" srcId="{1B92D88F-AF19-465D-9767-38CE607E9A7A}" destId="{F032E6A7-1F58-4291-A68E-10F58452E85E}" srcOrd="0" destOrd="0" presId="urn:microsoft.com/office/officeart/2008/layout/VerticalCurvedList"/>
    <dgm:cxn modelId="{B7064A8E-480D-4231-B5B2-37C9B35BEB0D}" srcId="{326C2820-CE3A-47A1-8218-54D2C58E7E3B}" destId="{1B92D88F-AF19-465D-9767-38CE607E9A7A}" srcOrd="2" destOrd="0" parTransId="{43188917-485B-4D91-820B-565B367F521E}" sibTransId="{2DC8CEE6-EFAE-4214-8BF7-52D51214F9B5}"/>
    <dgm:cxn modelId="{A66A163F-A7D8-41CD-B60C-D865BE369496}" type="presOf" srcId="{326C2820-CE3A-47A1-8218-54D2C58E7E3B}" destId="{5439D08A-0DE4-4898-BE34-85C5F9742A2E}" srcOrd="0" destOrd="0" presId="urn:microsoft.com/office/officeart/2008/layout/VerticalCurvedList"/>
    <dgm:cxn modelId="{0899B483-321E-476B-A0F9-29B2D148B6D1}" srcId="{326C2820-CE3A-47A1-8218-54D2C58E7E3B}" destId="{D8F4926E-D7AC-4702-A061-7C4856047C9E}" srcOrd="0" destOrd="0" parTransId="{F0FEBD61-A0B8-4F09-B2DD-59DB0F42D790}" sibTransId="{EF063049-6CEA-4AC7-BCB7-70B8EC29D58A}"/>
    <dgm:cxn modelId="{1F66D620-9DA0-4003-9FFF-DA636B6D36F5}" type="presOf" srcId="{EF063049-6CEA-4AC7-BCB7-70B8EC29D58A}" destId="{856015FE-B461-45D9-AAF2-F4802C5F57CD}" srcOrd="0" destOrd="0" presId="urn:microsoft.com/office/officeart/2008/layout/VerticalCurvedList"/>
    <dgm:cxn modelId="{013EFECF-EC55-49D0-AA40-B45CA3E6321E}" srcId="{326C2820-CE3A-47A1-8218-54D2C58E7E3B}" destId="{834589D4-9FF4-4F2D-9E87-F86D3CB48421}" srcOrd="3" destOrd="0" parTransId="{9B01A6D3-41A2-424B-88B4-4F8F5F1BF314}" sibTransId="{1B141477-D32A-4493-8A2A-9FC563116744}"/>
    <dgm:cxn modelId="{C8059CFA-4F02-4776-96CF-D36EB614D257}" type="presOf" srcId="{D8F4926E-D7AC-4702-A061-7C4856047C9E}" destId="{6521FC8D-2F9E-4FFC-BB82-F7611E324C47}" srcOrd="0" destOrd="0" presId="urn:microsoft.com/office/officeart/2008/layout/VerticalCurvedList"/>
    <dgm:cxn modelId="{DA7FD08D-9A5C-43E1-AC4C-836E681D7CF8}" type="presOf" srcId="{337D8438-E76D-4390-8A4F-30EE089BDAB8}" destId="{5A018890-1D61-4CFB-AD69-7CF41A267397}" srcOrd="0" destOrd="0" presId="urn:microsoft.com/office/officeart/2008/layout/VerticalCurvedList"/>
    <dgm:cxn modelId="{C3480E5D-324F-41A8-9363-B3C41C06147F}" type="presParOf" srcId="{5439D08A-0DE4-4898-BE34-85C5F9742A2E}" destId="{29B11A8B-9F9B-43BF-AE73-8CB56DD1266D}" srcOrd="0" destOrd="0" presId="urn:microsoft.com/office/officeart/2008/layout/VerticalCurvedList"/>
    <dgm:cxn modelId="{DD61B9B9-A6D4-49FD-963F-822BC65DBCF7}" type="presParOf" srcId="{29B11A8B-9F9B-43BF-AE73-8CB56DD1266D}" destId="{0CABA06E-C20A-4E5B-AAC9-F42C42CD8F47}" srcOrd="0" destOrd="0" presId="urn:microsoft.com/office/officeart/2008/layout/VerticalCurvedList"/>
    <dgm:cxn modelId="{4A8808F6-95AB-4CBC-8E38-8CC0A7B34301}" type="presParOf" srcId="{0CABA06E-C20A-4E5B-AAC9-F42C42CD8F47}" destId="{2C9C9EE1-4159-4A23-B996-1BF51C0707B1}" srcOrd="0" destOrd="0" presId="urn:microsoft.com/office/officeart/2008/layout/VerticalCurvedList"/>
    <dgm:cxn modelId="{D4F48072-6287-4304-A3D2-FDBC930B8262}" type="presParOf" srcId="{0CABA06E-C20A-4E5B-AAC9-F42C42CD8F47}" destId="{856015FE-B461-45D9-AAF2-F4802C5F57CD}" srcOrd="1" destOrd="0" presId="urn:microsoft.com/office/officeart/2008/layout/VerticalCurvedList"/>
    <dgm:cxn modelId="{4600C3F0-64F3-4B7B-BA12-FB739BE2EA94}" type="presParOf" srcId="{0CABA06E-C20A-4E5B-AAC9-F42C42CD8F47}" destId="{82D751C8-2111-4F05-912F-41367FB57802}" srcOrd="2" destOrd="0" presId="urn:microsoft.com/office/officeart/2008/layout/VerticalCurvedList"/>
    <dgm:cxn modelId="{3DA947BB-7684-41CE-B65C-AA28545B74E6}" type="presParOf" srcId="{0CABA06E-C20A-4E5B-AAC9-F42C42CD8F47}" destId="{3F552018-9B65-40EE-83B7-E136E92D6483}" srcOrd="3" destOrd="0" presId="urn:microsoft.com/office/officeart/2008/layout/VerticalCurvedList"/>
    <dgm:cxn modelId="{4F1B1C16-F68B-4DCC-BD79-B5FE512391FB}" type="presParOf" srcId="{29B11A8B-9F9B-43BF-AE73-8CB56DD1266D}" destId="{6521FC8D-2F9E-4FFC-BB82-F7611E324C47}" srcOrd="1" destOrd="0" presId="urn:microsoft.com/office/officeart/2008/layout/VerticalCurvedList"/>
    <dgm:cxn modelId="{64D6C8A7-B99F-42A8-B96C-D11097F4A8A7}" type="presParOf" srcId="{29B11A8B-9F9B-43BF-AE73-8CB56DD1266D}" destId="{F0DF9B0F-B032-42C4-8726-0BD55251C4F0}" srcOrd="2" destOrd="0" presId="urn:microsoft.com/office/officeart/2008/layout/VerticalCurvedList"/>
    <dgm:cxn modelId="{BB533F5E-6F55-4F53-BA40-1857CB191547}" type="presParOf" srcId="{F0DF9B0F-B032-42C4-8726-0BD55251C4F0}" destId="{BDE2BADD-B14C-4163-9973-092E531CD29A}" srcOrd="0" destOrd="0" presId="urn:microsoft.com/office/officeart/2008/layout/VerticalCurvedList"/>
    <dgm:cxn modelId="{CF459AE8-D364-4408-ABD0-08D5599592F6}" type="presParOf" srcId="{29B11A8B-9F9B-43BF-AE73-8CB56DD1266D}" destId="{5A018890-1D61-4CFB-AD69-7CF41A267397}" srcOrd="3" destOrd="0" presId="urn:microsoft.com/office/officeart/2008/layout/VerticalCurvedList"/>
    <dgm:cxn modelId="{4FC490FB-969F-4AEF-A06E-9AAEB22D489A}" type="presParOf" srcId="{29B11A8B-9F9B-43BF-AE73-8CB56DD1266D}" destId="{228978C5-B520-40CC-AE78-AFD2BF464814}" srcOrd="4" destOrd="0" presId="urn:microsoft.com/office/officeart/2008/layout/VerticalCurvedList"/>
    <dgm:cxn modelId="{89EAF0C6-9060-4E77-B4F5-36BBACBB1D7B}" type="presParOf" srcId="{228978C5-B520-40CC-AE78-AFD2BF464814}" destId="{FF26F2A5-383E-4AA3-8C4C-D4C3A9BBC8F7}" srcOrd="0" destOrd="0" presId="urn:microsoft.com/office/officeart/2008/layout/VerticalCurvedList"/>
    <dgm:cxn modelId="{D697FF8E-3A0F-47D6-92C1-53148F1E6E5A}" type="presParOf" srcId="{29B11A8B-9F9B-43BF-AE73-8CB56DD1266D}" destId="{F032E6A7-1F58-4291-A68E-10F58452E85E}" srcOrd="5" destOrd="0" presId="urn:microsoft.com/office/officeart/2008/layout/VerticalCurvedList"/>
    <dgm:cxn modelId="{2DCFAE3F-6D8C-4110-BD6B-48066F923ABF}" type="presParOf" srcId="{29B11A8B-9F9B-43BF-AE73-8CB56DD1266D}" destId="{2F9E9B20-E604-4145-9D9E-FF9732B50229}" srcOrd="6" destOrd="0" presId="urn:microsoft.com/office/officeart/2008/layout/VerticalCurvedList"/>
    <dgm:cxn modelId="{DD73C8B5-2D8F-4EF9-83E6-16021EF2F266}" type="presParOf" srcId="{2F9E9B20-E604-4145-9D9E-FF9732B50229}" destId="{5088D0F9-8722-4EEA-9340-9DB9F1535770}" srcOrd="0" destOrd="0" presId="urn:microsoft.com/office/officeart/2008/layout/VerticalCurvedList"/>
    <dgm:cxn modelId="{D1886705-F822-473E-8232-E3FC201A5C94}" type="presParOf" srcId="{29B11A8B-9F9B-43BF-AE73-8CB56DD1266D}" destId="{36D8A4D7-8637-4D63-BBBA-FDCE8B0381A9}" srcOrd="7" destOrd="0" presId="urn:microsoft.com/office/officeart/2008/layout/VerticalCurvedList"/>
    <dgm:cxn modelId="{2DA63037-FF5E-4F82-A06E-1C220E4EF0D4}" type="presParOf" srcId="{29B11A8B-9F9B-43BF-AE73-8CB56DD1266D}" destId="{D0A67F02-FE8E-48ED-BC01-FEFD5D321EEB}" srcOrd="8" destOrd="0" presId="urn:microsoft.com/office/officeart/2008/layout/VerticalCurvedList"/>
    <dgm:cxn modelId="{B293100F-DB85-4097-9FF5-A89B3DA83A6E}" type="presParOf" srcId="{D0A67F02-FE8E-48ED-BC01-FEFD5D321EEB}" destId="{DE28D3B8-5E26-47D3-A6F2-86448849C5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FC921D-15B9-4AE6-AF39-F0C432B54D7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D7BF856B-EE68-4977-9F0E-FFDCE6324B1F}">
      <dgm:prSet/>
      <dgm:spPr/>
      <dgm:t>
        <a:bodyPr/>
        <a:lstStyle/>
        <a:p>
          <a:r>
            <a:rPr lang="en-US" smtClean="0"/>
            <a:t>Nitrates and their concentration in waters are a global concern and the reduction of nitrate pollution is a trend that more and more countries are implementing</a:t>
          </a:r>
          <a:endParaRPr lang="ro-RO"/>
        </a:p>
      </dgm:t>
    </dgm:pt>
    <dgm:pt modelId="{03754DD3-CAE8-4FFC-8743-FD4F2C210F5C}" type="parTrans" cxnId="{6F8FF886-35AE-429E-B125-C140BBD590D0}">
      <dgm:prSet/>
      <dgm:spPr/>
      <dgm:t>
        <a:bodyPr/>
        <a:lstStyle/>
        <a:p>
          <a:endParaRPr lang="ro-RO"/>
        </a:p>
      </dgm:t>
    </dgm:pt>
    <dgm:pt modelId="{B697BCE9-6951-4F74-ACB6-8E34B46543FD}" type="sibTrans" cxnId="{6F8FF886-35AE-429E-B125-C140BBD590D0}">
      <dgm:prSet/>
      <dgm:spPr/>
      <dgm:t>
        <a:bodyPr/>
        <a:lstStyle/>
        <a:p>
          <a:endParaRPr lang="ro-RO"/>
        </a:p>
      </dgm:t>
    </dgm:pt>
    <dgm:pt modelId="{20EDC190-DE4C-4F1C-B3C2-BA9B5FCD73A3}">
      <dgm:prSet/>
      <dgm:spPr/>
      <dgm:t>
        <a:bodyPr/>
        <a:lstStyle/>
        <a:p>
          <a:r>
            <a:rPr lang="en-US" smtClean="0"/>
            <a:t>Nitrate pollution occurs mainly in areas where intensive farming is practiced and where nitrogen fertilizers are frequently applied</a:t>
          </a:r>
          <a:endParaRPr lang="ro-RO"/>
        </a:p>
      </dgm:t>
    </dgm:pt>
    <dgm:pt modelId="{1BCADE3B-8284-4DF2-9150-496175E4BC02}" type="parTrans" cxnId="{731ACE3D-D289-4812-8596-8E39F0334369}">
      <dgm:prSet/>
      <dgm:spPr/>
      <dgm:t>
        <a:bodyPr/>
        <a:lstStyle/>
        <a:p>
          <a:endParaRPr lang="ro-RO"/>
        </a:p>
      </dgm:t>
    </dgm:pt>
    <dgm:pt modelId="{5F618E69-5BA3-4BAF-AA72-917B3A93B947}" type="sibTrans" cxnId="{731ACE3D-D289-4812-8596-8E39F0334369}">
      <dgm:prSet/>
      <dgm:spPr/>
      <dgm:t>
        <a:bodyPr/>
        <a:lstStyle/>
        <a:p>
          <a:endParaRPr lang="ro-RO"/>
        </a:p>
      </dgm:t>
    </dgm:pt>
    <dgm:pt modelId="{E55CAA27-8605-4E8F-A54C-38765C8A3F1B}">
      <dgm:prSet/>
      <dgm:spPr/>
      <dgm:t>
        <a:bodyPr/>
        <a:lstStyle/>
        <a:p>
          <a:r>
            <a:rPr lang="en-US" dirty="0" smtClean="0"/>
            <a:t>Within the European Union, the threshold for nitrate in drinking water is 50 mg / L.</a:t>
          </a:r>
          <a:endParaRPr lang="ro-RO" dirty="0"/>
        </a:p>
      </dgm:t>
    </dgm:pt>
    <dgm:pt modelId="{7D93D43D-E6A8-49A0-8170-5BC2AB10DBE8}" type="parTrans" cxnId="{010FEEEF-1413-4ECF-A6C1-1895D2F17614}">
      <dgm:prSet/>
      <dgm:spPr/>
      <dgm:t>
        <a:bodyPr/>
        <a:lstStyle/>
        <a:p>
          <a:endParaRPr lang="ro-RO"/>
        </a:p>
      </dgm:t>
    </dgm:pt>
    <dgm:pt modelId="{EB6BD70B-A64F-48AB-A5DF-C6FA9F99ED30}" type="sibTrans" cxnId="{010FEEEF-1413-4ECF-A6C1-1895D2F17614}">
      <dgm:prSet/>
      <dgm:spPr/>
      <dgm:t>
        <a:bodyPr/>
        <a:lstStyle/>
        <a:p>
          <a:endParaRPr lang="ro-RO"/>
        </a:p>
      </dgm:t>
    </dgm:pt>
    <dgm:pt modelId="{4BCEE760-35A2-46BF-BDFD-8165D9555CE9}" type="pres">
      <dgm:prSet presAssocID="{EEFC921D-15B9-4AE6-AF39-F0C432B54D7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o-RO"/>
        </a:p>
      </dgm:t>
    </dgm:pt>
    <dgm:pt modelId="{AA6A1C46-3851-4B91-8B9B-C26D0CA406A3}" type="pres">
      <dgm:prSet presAssocID="{EEFC921D-15B9-4AE6-AF39-F0C432B54D7D}" presName="Name1" presStyleCnt="0"/>
      <dgm:spPr/>
    </dgm:pt>
    <dgm:pt modelId="{22927820-5C50-45BF-A3E2-46B63AE61C0C}" type="pres">
      <dgm:prSet presAssocID="{EEFC921D-15B9-4AE6-AF39-F0C432B54D7D}" presName="cycle" presStyleCnt="0"/>
      <dgm:spPr/>
    </dgm:pt>
    <dgm:pt modelId="{ACD3C82C-0BA6-4703-92D2-E40EEBB89FAA}" type="pres">
      <dgm:prSet presAssocID="{EEFC921D-15B9-4AE6-AF39-F0C432B54D7D}" presName="srcNode" presStyleLbl="node1" presStyleIdx="0" presStyleCnt="3"/>
      <dgm:spPr/>
    </dgm:pt>
    <dgm:pt modelId="{7E53D4A2-547B-4951-A048-1A142E613A49}" type="pres">
      <dgm:prSet presAssocID="{EEFC921D-15B9-4AE6-AF39-F0C432B54D7D}" presName="conn" presStyleLbl="parChTrans1D2" presStyleIdx="0" presStyleCnt="1"/>
      <dgm:spPr/>
      <dgm:t>
        <a:bodyPr/>
        <a:lstStyle/>
        <a:p>
          <a:endParaRPr lang="ro-RO"/>
        </a:p>
      </dgm:t>
    </dgm:pt>
    <dgm:pt modelId="{B3AF24C1-7483-458B-8419-D2949B5E55F0}" type="pres">
      <dgm:prSet presAssocID="{EEFC921D-15B9-4AE6-AF39-F0C432B54D7D}" presName="extraNode" presStyleLbl="node1" presStyleIdx="0" presStyleCnt="3"/>
      <dgm:spPr/>
    </dgm:pt>
    <dgm:pt modelId="{99CA3771-E733-4E78-9DF1-0AF4455E11D3}" type="pres">
      <dgm:prSet presAssocID="{EEFC921D-15B9-4AE6-AF39-F0C432B54D7D}" presName="dstNode" presStyleLbl="node1" presStyleIdx="0" presStyleCnt="3"/>
      <dgm:spPr/>
    </dgm:pt>
    <dgm:pt modelId="{737A26F3-6052-4237-AFA0-05B1646223AB}" type="pres">
      <dgm:prSet presAssocID="{D7BF856B-EE68-4977-9F0E-FFDCE6324B1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D4F71A90-AB9A-446E-8A00-EDC702E47580}" type="pres">
      <dgm:prSet presAssocID="{D7BF856B-EE68-4977-9F0E-FFDCE6324B1F}" presName="accent_1" presStyleCnt="0"/>
      <dgm:spPr/>
    </dgm:pt>
    <dgm:pt modelId="{7625BBC7-DA33-4FCE-942D-88A59C1B3142}" type="pres">
      <dgm:prSet presAssocID="{D7BF856B-EE68-4977-9F0E-FFDCE6324B1F}" presName="accentRepeatNode" presStyleLbl="solidFgAcc1" presStyleIdx="0" presStyleCnt="3"/>
      <dgm:spPr/>
    </dgm:pt>
    <dgm:pt modelId="{DC3866C0-5E1B-4A14-9ACA-F10ECE87B231}" type="pres">
      <dgm:prSet presAssocID="{20EDC190-DE4C-4F1C-B3C2-BA9B5FCD73A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A8B42C02-8967-44F4-B8FB-A9388867E443}" type="pres">
      <dgm:prSet presAssocID="{20EDC190-DE4C-4F1C-B3C2-BA9B5FCD73A3}" presName="accent_2" presStyleCnt="0"/>
      <dgm:spPr/>
    </dgm:pt>
    <dgm:pt modelId="{EF5CBEC3-BDA0-4610-BE6B-12243E870A59}" type="pres">
      <dgm:prSet presAssocID="{20EDC190-DE4C-4F1C-B3C2-BA9B5FCD73A3}" presName="accentRepeatNode" presStyleLbl="solidFgAcc1" presStyleIdx="1" presStyleCnt="3"/>
      <dgm:spPr/>
    </dgm:pt>
    <dgm:pt modelId="{C8DEA134-9475-4E27-88FD-4763379E09C3}" type="pres">
      <dgm:prSet presAssocID="{E55CAA27-8605-4E8F-A54C-38765C8A3F1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C3ED8430-D9D0-419A-857E-A879D2C4B520}" type="pres">
      <dgm:prSet presAssocID="{E55CAA27-8605-4E8F-A54C-38765C8A3F1B}" presName="accent_3" presStyleCnt="0"/>
      <dgm:spPr/>
    </dgm:pt>
    <dgm:pt modelId="{1398187F-FD42-46F9-AD33-47B4CFB42738}" type="pres">
      <dgm:prSet presAssocID="{E55CAA27-8605-4E8F-A54C-38765C8A3F1B}" presName="accentRepeatNode" presStyleLbl="solidFgAcc1" presStyleIdx="2" presStyleCnt="3"/>
      <dgm:spPr/>
    </dgm:pt>
  </dgm:ptLst>
  <dgm:cxnLst>
    <dgm:cxn modelId="{6F8FF886-35AE-429E-B125-C140BBD590D0}" srcId="{EEFC921D-15B9-4AE6-AF39-F0C432B54D7D}" destId="{D7BF856B-EE68-4977-9F0E-FFDCE6324B1F}" srcOrd="0" destOrd="0" parTransId="{03754DD3-CAE8-4FFC-8743-FD4F2C210F5C}" sibTransId="{B697BCE9-6951-4F74-ACB6-8E34B46543FD}"/>
    <dgm:cxn modelId="{3527DA72-14C3-4446-9482-6FFFD98E6278}" type="presOf" srcId="{B697BCE9-6951-4F74-ACB6-8E34B46543FD}" destId="{7E53D4A2-547B-4951-A048-1A142E613A49}" srcOrd="0" destOrd="0" presId="urn:microsoft.com/office/officeart/2008/layout/VerticalCurvedList"/>
    <dgm:cxn modelId="{A9B3DE92-1927-428F-82EC-73B6947D626F}" type="presOf" srcId="{D7BF856B-EE68-4977-9F0E-FFDCE6324B1F}" destId="{737A26F3-6052-4237-AFA0-05B1646223AB}" srcOrd="0" destOrd="0" presId="urn:microsoft.com/office/officeart/2008/layout/VerticalCurvedList"/>
    <dgm:cxn modelId="{0D29F309-3D27-43CD-AB6B-41A9D29FCDE6}" type="presOf" srcId="{E55CAA27-8605-4E8F-A54C-38765C8A3F1B}" destId="{C8DEA134-9475-4E27-88FD-4763379E09C3}" srcOrd="0" destOrd="0" presId="urn:microsoft.com/office/officeart/2008/layout/VerticalCurvedList"/>
    <dgm:cxn modelId="{13D2D6ED-21EF-4114-8DA2-443CBA057AEA}" type="presOf" srcId="{EEFC921D-15B9-4AE6-AF39-F0C432B54D7D}" destId="{4BCEE760-35A2-46BF-BDFD-8165D9555CE9}" srcOrd="0" destOrd="0" presId="urn:microsoft.com/office/officeart/2008/layout/VerticalCurvedList"/>
    <dgm:cxn modelId="{010FEEEF-1413-4ECF-A6C1-1895D2F17614}" srcId="{EEFC921D-15B9-4AE6-AF39-F0C432B54D7D}" destId="{E55CAA27-8605-4E8F-A54C-38765C8A3F1B}" srcOrd="2" destOrd="0" parTransId="{7D93D43D-E6A8-49A0-8170-5BC2AB10DBE8}" sibTransId="{EB6BD70B-A64F-48AB-A5DF-C6FA9F99ED30}"/>
    <dgm:cxn modelId="{FF766FBC-9920-4F95-AF1A-CC93ADACB3DD}" type="presOf" srcId="{20EDC190-DE4C-4F1C-B3C2-BA9B5FCD73A3}" destId="{DC3866C0-5E1B-4A14-9ACA-F10ECE87B231}" srcOrd="0" destOrd="0" presId="urn:microsoft.com/office/officeart/2008/layout/VerticalCurvedList"/>
    <dgm:cxn modelId="{731ACE3D-D289-4812-8596-8E39F0334369}" srcId="{EEFC921D-15B9-4AE6-AF39-F0C432B54D7D}" destId="{20EDC190-DE4C-4F1C-B3C2-BA9B5FCD73A3}" srcOrd="1" destOrd="0" parTransId="{1BCADE3B-8284-4DF2-9150-496175E4BC02}" sibTransId="{5F618E69-5BA3-4BAF-AA72-917B3A93B947}"/>
    <dgm:cxn modelId="{499007ED-7015-45AD-B82D-10A64873F101}" type="presParOf" srcId="{4BCEE760-35A2-46BF-BDFD-8165D9555CE9}" destId="{AA6A1C46-3851-4B91-8B9B-C26D0CA406A3}" srcOrd="0" destOrd="0" presId="urn:microsoft.com/office/officeart/2008/layout/VerticalCurvedList"/>
    <dgm:cxn modelId="{E3280A4A-D942-4EFE-8EB7-15DE9EA3A2BD}" type="presParOf" srcId="{AA6A1C46-3851-4B91-8B9B-C26D0CA406A3}" destId="{22927820-5C50-45BF-A3E2-46B63AE61C0C}" srcOrd="0" destOrd="0" presId="urn:microsoft.com/office/officeart/2008/layout/VerticalCurvedList"/>
    <dgm:cxn modelId="{3A5C4CA3-E8D2-47D6-9F43-656BDE465D22}" type="presParOf" srcId="{22927820-5C50-45BF-A3E2-46B63AE61C0C}" destId="{ACD3C82C-0BA6-4703-92D2-E40EEBB89FAA}" srcOrd="0" destOrd="0" presId="urn:microsoft.com/office/officeart/2008/layout/VerticalCurvedList"/>
    <dgm:cxn modelId="{E8B50598-7F75-4E45-9F1A-392370402F07}" type="presParOf" srcId="{22927820-5C50-45BF-A3E2-46B63AE61C0C}" destId="{7E53D4A2-547B-4951-A048-1A142E613A49}" srcOrd="1" destOrd="0" presId="urn:microsoft.com/office/officeart/2008/layout/VerticalCurvedList"/>
    <dgm:cxn modelId="{17CBA0CB-8ED1-416B-B674-5017D6BF4214}" type="presParOf" srcId="{22927820-5C50-45BF-A3E2-46B63AE61C0C}" destId="{B3AF24C1-7483-458B-8419-D2949B5E55F0}" srcOrd="2" destOrd="0" presId="urn:microsoft.com/office/officeart/2008/layout/VerticalCurvedList"/>
    <dgm:cxn modelId="{94496EDD-FB18-44AD-B094-27A1D0B61183}" type="presParOf" srcId="{22927820-5C50-45BF-A3E2-46B63AE61C0C}" destId="{99CA3771-E733-4E78-9DF1-0AF4455E11D3}" srcOrd="3" destOrd="0" presId="urn:microsoft.com/office/officeart/2008/layout/VerticalCurvedList"/>
    <dgm:cxn modelId="{AA3F8E6F-AFFE-4DF6-B93C-96B5984F5675}" type="presParOf" srcId="{AA6A1C46-3851-4B91-8B9B-C26D0CA406A3}" destId="{737A26F3-6052-4237-AFA0-05B1646223AB}" srcOrd="1" destOrd="0" presId="urn:microsoft.com/office/officeart/2008/layout/VerticalCurvedList"/>
    <dgm:cxn modelId="{B047C415-D16E-4C2F-8894-24189E8D8383}" type="presParOf" srcId="{AA6A1C46-3851-4B91-8B9B-C26D0CA406A3}" destId="{D4F71A90-AB9A-446E-8A00-EDC702E47580}" srcOrd="2" destOrd="0" presId="urn:microsoft.com/office/officeart/2008/layout/VerticalCurvedList"/>
    <dgm:cxn modelId="{E8B1DBB2-0601-4596-BAEA-991640EFB697}" type="presParOf" srcId="{D4F71A90-AB9A-446E-8A00-EDC702E47580}" destId="{7625BBC7-DA33-4FCE-942D-88A59C1B3142}" srcOrd="0" destOrd="0" presId="urn:microsoft.com/office/officeart/2008/layout/VerticalCurvedList"/>
    <dgm:cxn modelId="{66DB84C7-53E8-413E-B826-E71FF3ED1CD9}" type="presParOf" srcId="{AA6A1C46-3851-4B91-8B9B-C26D0CA406A3}" destId="{DC3866C0-5E1B-4A14-9ACA-F10ECE87B231}" srcOrd="3" destOrd="0" presId="urn:microsoft.com/office/officeart/2008/layout/VerticalCurvedList"/>
    <dgm:cxn modelId="{E1372B70-C519-46B0-BFC0-38121733FA24}" type="presParOf" srcId="{AA6A1C46-3851-4B91-8B9B-C26D0CA406A3}" destId="{A8B42C02-8967-44F4-B8FB-A9388867E443}" srcOrd="4" destOrd="0" presId="urn:microsoft.com/office/officeart/2008/layout/VerticalCurvedList"/>
    <dgm:cxn modelId="{A6C0EB78-CFCA-469F-8B8D-CCD0D4D3A488}" type="presParOf" srcId="{A8B42C02-8967-44F4-B8FB-A9388867E443}" destId="{EF5CBEC3-BDA0-4610-BE6B-12243E870A59}" srcOrd="0" destOrd="0" presId="urn:microsoft.com/office/officeart/2008/layout/VerticalCurvedList"/>
    <dgm:cxn modelId="{D80871D8-452B-483C-AC90-7E8A94D1E7EC}" type="presParOf" srcId="{AA6A1C46-3851-4B91-8B9B-C26D0CA406A3}" destId="{C8DEA134-9475-4E27-88FD-4763379E09C3}" srcOrd="5" destOrd="0" presId="urn:microsoft.com/office/officeart/2008/layout/VerticalCurvedList"/>
    <dgm:cxn modelId="{BA56D28C-E21F-4030-8C47-4A2CEA6B5C8E}" type="presParOf" srcId="{AA6A1C46-3851-4B91-8B9B-C26D0CA406A3}" destId="{C3ED8430-D9D0-419A-857E-A879D2C4B520}" srcOrd="6" destOrd="0" presId="urn:microsoft.com/office/officeart/2008/layout/VerticalCurvedList"/>
    <dgm:cxn modelId="{5C2D1801-6D83-45DC-9020-0C8479112FFD}" type="presParOf" srcId="{C3ED8430-D9D0-419A-857E-A879D2C4B520}" destId="{1398187F-FD42-46F9-AD33-47B4CFB4273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D67C3C-7024-4500-BE8E-19DF4AA4D229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11738F1E-FEBA-4E65-8EED-149B882561C0}">
      <dgm:prSet phldrT="[Text]" custT="1"/>
      <dgm:spPr/>
      <dgm:t>
        <a:bodyPr/>
        <a:lstStyle/>
        <a:p>
          <a:r>
            <a: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DISTILLATION</a:t>
          </a:r>
          <a:endParaRPr lang="ro-RO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E50D72-4B19-4375-A3A3-0B8558447C34}" type="parTrans" cxnId="{6D0B4066-FF53-44A0-8C50-E48BB5DBA8BF}">
      <dgm:prSet/>
      <dgm:spPr/>
      <dgm:t>
        <a:bodyPr/>
        <a:lstStyle/>
        <a:p>
          <a:endParaRPr lang="ro-RO"/>
        </a:p>
      </dgm:t>
    </dgm:pt>
    <dgm:pt modelId="{1CF69A17-DB9D-484C-B751-D7630AC76277}" type="sibTrans" cxnId="{6D0B4066-FF53-44A0-8C50-E48BB5DBA8BF}">
      <dgm:prSet/>
      <dgm:spPr/>
      <dgm:t>
        <a:bodyPr/>
        <a:lstStyle/>
        <a:p>
          <a:endParaRPr lang="ro-RO"/>
        </a:p>
      </dgm:t>
    </dgm:pt>
    <dgm:pt modelId="{571603C6-6B5C-4619-BE7A-941A0210FE95}">
      <dgm:prSet phldrT="[Text]" custT="1"/>
      <dgm:spPr/>
      <dgm:t>
        <a:bodyPr/>
        <a:lstStyle/>
        <a:p>
          <a:r>
            <a: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REVERSE OSMOSIS</a:t>
          </a:r>
          <a:endParaRPr lang="ro-RO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32E335-7078-442B-8802-6414B098444C}" type="parTrans" cxnId="{0892CEC8-BC2F-400A-B2D8-0336BF1D840E}">
      <dgm:prSet/>
      <dgm:spPr/>
      <dgm:t>
        <a:bodyPr/>
        <a:lstStyle/>
        <a:p>
          <a:endParaRPr lang="ro-RO"/>
        </a:p>
      </dgm:t>
    </dgm:pt>
    <dgm:pt modelId="{798997FD-74F1-4844-B621-0301D7D5727C}" type="sibTrans" cxnId="{0892CEC8-BC2F-400A-B2D8-0336BF1D840E}">
      <dgm:prSet/>
      <dgm:spPr/>
      <dgm:t>
        <a:bodyPr/>
        <a:lstStyle/>
        <a:p>
          <a:endParaRPr lang="ro-RO"/>
        </a:p>
      </dgm:t>
    </dgm:pt>
    <dgm:pt modelId="{D515D812-6FC4-40C3-8697-BCBBC73A1F8C}">
      <dgm:prSet phldrT="[Text]" custT="1"/>
      <dgm:spPr/>
      <dgm:t>
        <a:bodyPr/>
        <a:lstStyle/>
        <a:p>
          <a:r>
            <a: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ION EXCHANGE RESINS</a:t>
          </a:r>
          <a:endParaRPr lang="ro-RO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C749F6-65AA-45E7-95ED-84B88B237CBB}" type="parTrans" cxnId="{A15FD7C9-FA4D-493D-B136-DE3AAAF4B1F0}">
      <dgm:prSet/>
      <dgm:spPr/>
      <dgm:t>
        <a:bodyPr/>
        <a:lstStyle/>
        <a:p>
          <a:endParaRPr lang="ro-RO"/>
        </a:p>
      </dgm:t>
    </dgm:pt>
    <dgm:pt modelId="{D7778FE1-5809-43ED-9594-C6BEB854F591}" type="sibTrans" cxnId="{A15FD7C9-FA4D-493D-B136-DE3AAAF4B1F0}">
      <dgm:prSet/>
      <dgm:spPr/>
      <dgm:t>
        <a:bodyPr/>
        <a:lstStyle/>
        <a:p>
          <a:endParaRPr lang="ro-RO"/>
        </a:p>
      </dgm:t>
    </dgm:pt>
    <dgm:pt modelId="{0703BD63-E32C-43B8-ADEB-3F2BC2E9487C}" type="pres">
      <dgm:prSet presAssocID="{83D67C3C-7024-4500-BE8E-19DF4AA4D22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o-RO"/>
        </a:p>
      </dgm:t>
    </dgm:pt>
    <dgm:pt modelId="{0E858784-9577-4791-8640-0C242DFC0F4D}" type="pres">
      <dgm:prSet presAssocID="{11738F1E-FEBA-4E65-8EED-149B882561C0}" presName="Accent1" presStyleCnt="0"/>
      <dgm:spPr/>
    </dgm:pt>
    <dgm:pt modelId="{1835A763-122A-4C45-A510-4224EC0FBAB0}" type="pres">
      <dgm:prSet presAssocID="{11738F1E-FEBA-4E65-8EED-149B882561C0}" presName="Accent" presStyleLbl="node1" presStyleIdx="0" presStyleCnt="3"/>
      <dgm:spPr/>
    </dgm:pt>
    <dgm:pt modelId="{3766822E-BB23-40FA-B0E7-F6B449F28840}" type="pres">
      <dgm:prSet presAssocID="{11738F1E-FEBA-4E65-8EED-149B882561C0}" presName="Parent1" presStyleLbl="revTx" presStyleIdx="0" presStyleCnt="3" custScaleX="17566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9CA51EF3-D0D0-402C-B32A-4F8C2A310623}" type="pres">
      <dgm:prSet presAssocID="{571603C6-6B5C-4619-BE7A-941A0210FE95}" presName="Accent2" presStyleCnt="0"/>
      <dgm:spPr/>
    </dgm:pt>
    <dgm:pt modelId="{EDBD71F2-A517-48AB-A8EA-FDBEE0D6BBB2}" type="pres">
      <dgm:prSet presAssocID="{571603C6-6B5C-4619-BE7A-941A0210FE95}" presName="Accent" presStyleLbl="node1" presStyleIdx="1" presStyleCnt="3"/>
      <dgm:spPr/>
    </dgm:pt>
    <dgm:pt modelId="{3BDB39BB-438A-4AF8-8C21-A6F3F07E175A}" type="pres">
      <dgm:prSet presAssocID="{571603C6-6B5C-4619-BE7A-941A0210FE95}" presName="Parent2" presStyleLbl="revTx" presStyleIdx="1" presStyleCnt="3" custScaleX="14272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B536CC54-FDDD-443A-92A1-7988410EC4D0}" type="pres">
      <dgm:prSet presAssocID="{D515D812-6FC4-40C3-8697-BCBBC73A1F8C}" presName="Accent3" presStyleCnt="0"/>
      <dgm:spPr/>
    </dgm:pt>
    <dgm:pt modelId="{409FC69A-0BB2-4BE0-A1FD-8BC63DCC1A56}" type="pres">
      <dgm:prSet presAssocID="{D515D812-6FC4-40C3-8697-BCBBC73A1F8C}" presName="Accent" presStyleLbl="node1" presStyleIdx="2" presStyleCnt="3"/>
      <dgm:spPr/>
    </dgm:pt>
    <dgm:pt modelId="{07041030-4ADC-4EFD-8664-DA477A8D4677}" type="pres">
      <dgm:prSet presAssocID="{D515D812-6FC4-40C3-8697-BCBBC73A1F8C}" presName="Parent3" presStyleLbl="revTx" presStyleIdx="2" presStyleCnt="3" custScaleX="14868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o-RO"/>
        </a:p>
      </dgm:t>
    </dgm:pt>
  </dgm:ptLst>
  <dgm:cxnLst>
    <dgm:cxn modelId="{6D0B4066-FF53-44A0-8C50-E48BB5DBA8BF}" srcId="{83D67C3C-7024-4500-BE8E-19DF4AA4D229}" destId="{11738F1E-FEBA-4E65-8EED-149B882561C0}" srcOrd="0" destOrd="0" parTransId="{F8E50D72-4B19-4375-A3A3-0B8558447C34}" sibTransId="{1CF69A17-DB9D-484C-B751-D7630AC76277}"/>
    <dgm:cxn modelId="{90AFEB66-00B9-4E2E-905A-BC917DF2FF5A}" type="presOf" srcId="{571603C6-6B5C-4619-BE7A-941A0210FE95}" destId="{3BDB39BB-438A-4AF8-8C21-A6F3F07E175A}" srcOrd="0" destOrd="0" presId="urn:microsoft.com/office/officeart/2009/layout/CircleArrowProcess"/>
    <dgm:cxn modelId="{0892CEC8-BC2F-400A-B2D8-0336BF1D840E}" srcId="{83D67C3C-7024-4500-BE8E-19DF4AA4D229}" destId="{571603C6-6B5C-4619-BE7A-941A0210FE95}" srcOrd="1" destOrd="0" parTransId="{4532E335-7078-442B-8802-6414B098444C}" sibTransId="{798997FD-74F1-4844-B621-0301D7D5727C}"/>
    <dgm:cxn modelId="{1292DAB1-3A0D-414E-A9DB-8C66D34828B6}" type="presOf" srcId="{D515D812-6FC4-40C3-8697-BCBBC73A1F8C}" destId="{07041030-4ADC-4EFD-8664-DA477A8D4677}" srcOrd="0" destOrd="0" presId="urn:microsoft.com/office/officeart/2009/layout/CircleArrowProcess"/>
    <dgm:cxn modelId="{FA7873E1-9EEA-49A4-95B3-47F61C4C50C1}" type="presOf" srcId="{83D67C3C-7024-4500-BE8E-19DF4AA4D229}" destId="{0703BD63-E32C-43B8-ADEB-3F2BC2E9487C}" srcOrd="0" destOrd="0" presId="urn:microsoft.com/office/officeart/2009/layout/CircleArrowProcess"/>
    <dgm:cxn modelId="{A15FD7C9-FA4D-493D-B136-DE3AAAF4B1F0}" srcId="{83D67C3C-7024-4500-BE8E-19DF4AA4D229}" destId="{D515D812-6FC4-40C3-8697-BCBBC73A1F8C}" srcOrd="2" destOrd="0" parTransId="{29C749F6-65AA-45E7-95ED-84B88B237CBB}" sibTransId="{D7778FE1-5809-43ED-9594-C6BEB854F591}"/>
    <dgm:cxn modelId="{F24214DB-0082-4906-9A82-10B6D49BF11A}" type="presOf" srcId="{11738F1E-FEBA-4E65-8EED-149B882561C0}" destId="{3766822E-BB23-40FA-B0E7-F6B449F28840}" srcOrd="0" destOrd="0" presId="urn:microsoft.com/office/officeart/2009/layout/CircleArrowProcess"/>
    <dgm:cxn modelId="{480BEF87-3B14-4316-8C79-5D15DBE59C8C}" type="presParOf" srcId="{0703BD63-E32C-43B8-ADEB-3F2BC2E9487C}" destId="{0E858784-9577-4791-8640-0C242DFC0F4D}" srcOrd="0" destOrd="0" presId="urn:microsoft.com/office/officeart/2009/layout/CircleArrowProcess"/>
    <dgm:cxn modelId="{3FEB6142-AF2D-43D5-9DB8-F4A455147E66}" type="presParOf" srcId="{0E858784-9577-4791-8640-0C242DFC0F4D}" destId="{1835A763-122A-4C45-A510-4224EC0FBAB0}" srcOrd="0" destOrd="0" presId="urn:microsoft.com/office/officeart/2009/layout/CircleArrowProcess"/>
    <dgm:cxn modelId="{1976D595-F97D-4A46-9BDA-29CA1FDCD673}" type="presParOf" srcId="{0703BD63-E32C-43B8-ADEB-3F2BC2E9487C}" destId="{3766822E-BB23-40FA-B0E7-F6B449F28840}" srcOrd="1" destOrd="0" presId="urn:microsoft.com/office/officeart/2009/layout/CircleArrowProcess"/>
    <dgm:cxn modelId="{42F70572-8882-4A94-9BA8-6CA1B5463980}" type="presParOf" srcId="{0703BD63-E32C-43B8-ADEB-3F2BC2E9487C}" destId="{9CA51EF3-D0D0-402C-B32A-4F8C2A310623}" srcOrd="2" destOrd="0" presId="urn:microsoft.com/office/officeart/2009/layout/CircleArrowProcess"/>
    <dgm:cxn modelId="{0EF5AE66-2C84-429D-A3D1-410C03FAE9D3}" type="presParOf" srcId="{9CA51EF3-D0D0-402C-B32A-4F8C2A310623}" destId="{EDBD71F2-A517-48AB-A8EA-FDBEE0D6BBB2}" srcOrd="0" destOrd="0" presId="urn:microsoft.com/office/officeart/2009/layout/CircleArrowProcess"/>
    <dgm:cxn modelId="{E9E3B344-B82F-41C0-A7B6-CE1DB0A4CA35}" type="presParOf" srcId="{0703BD63-E32C-43B8-ADEB-3F2BC2E9487C}" destId="{3BDB39BB-438A-4AF8-8C21-A6F3F07E175A}" srcOrd="3" destOrd="0" presId="urn:microsoft.com/office/officeart/2009/layout/CircleArrowProcess"/>
    <dgm:cxn modelId="{E0836797-E640-47D5-AC4C-85FD937D061E}" type="presParOf" srcId="{0703BD63-E32C-43B8-ADEB-3F2BC2E9487C}" destId="{B536CC54-FDDD-443A-92A1-7988410EC4D0}" srcOrd="4" destOrd="0" presId="urn:microsoft.com/office/officeart/2009/layout/CircleArrowProcess"/>
    <dgm:cxn modelId="{67432350-1366-4FB3-82B7-991C83735BED}" type="presParOf" srcId="{B536CC54-FDDD-443A-92A1-7988410EC4D0}" destId="{409FC69A-0BB2-4BE0-A1FD-8BC63DCC1A56}" srcOrd="0" destOrd="0" presId="urn:microsoft.com/office/officeart/2009/layout/CircleArrowProcess"/>
    <dgm:cxn modelId="{44540B8B-8727-41DF-A96B-84D6BFFA6959}" type="presParOf" srcId="{0703BD63-E32C-43B8-ADEB-3F2BC2E9487C}" destId="{07041030-4ADC-4EFD-8664-DA477A8D467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7B04CC-EC74-434D-916C-154F261CAD57}">
      <dsp:nvSpPr>
        <dsp:cNvPr id="0" name=""/>
        <dsp:cNvSpPr/>
      </dsp:nvSpPr>
      <dsp:spPr>
        <a:xfrm>
          <a:off x="887758" y="15772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Matca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(Galati County)</a:t>
          </a:r>
          <a:endParaRPr lang="ro-RO" sz="2000" kern="1200" dirty="0"/>
        </a:p>
      </dsp:txBody>
      <dsp:txXfrm>
        <a:off x="887758" y="15772"/>
        <a:ext cx="2030015" cy="1218009"/>
      </dsp:txXfrm>
    </dsp:sp>
    <dsp:sp modelId="{E79175ED-A550-4EF1-B0E4-A42B07998358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2000" kern="1200" dirty="0" smtClean="0"/>
            <a:t>Săhăteni</a:t>
          </a:r>
          <a:endParaRPr lang="ro-RO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2000" kern="1200" dirty="0" smtClean="0"/>
            <a:t> (Buzău County)</a:t>
          </a:r>
          <a:endParaRPr lang="ro-RO" sz="2000" kern="1200" dirty="0"/>
        </a:p>
      </dsp:txBody>
      <dsp:txXfrm>
        <a:off x="3149500" y="1984"/>
        <a:ext cx="2030015" cy="1218009"/>
      </dsp:txXfrm>
    </dsp:sp>
    <dsp:sp modelId="{6F4DF7B9-8F72-4641-8C17-471CFA986F98}">
      <dsp:nvSpPr>
        <dsp:cNvPr id="0" name=""/>
        <dsp:cNvSpPr/>
      </dsp:nvSpPr>
      <dsp:spPr>
        <a:xfrm>
          <a:off x="909784" y="1368148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Clinceni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(Ilfov County)</a:t>
          </a:r>
          <a:endParaRPr lang="ro-RO" sz="2000" kern="1200" dirty="0"/>
        </a:p>
      </dsp:txBody>
      <dsp:txXfrm>
        <a:off x="909784" y="1368148"/>
        <a:ext cx="2030015" cy="1218009"/>
      </dsp:txXfrm>
    </dsp:sp>
    <dsp:sp modelId="{122DE96C-2378-4D6D-A893-F8C56B799277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2000" kern="1200" dirty="0" smtClean="0"/>
            <a:t>Măneciu-Ungureni </a:t>
          </a:r>
          <a:r>
            <a:rPr lang="ro-RO" sz="2000" kern="1200" dirty="0" smtClean="0"/>
            <a:t>(</a:t>
          </a:r>
          <a:r>
            <a:rPr lang="vi-VN" sz="2000" kern="1200" dirty="0" smtClean="0"/>
            <a:t>Prahova County</a:t>
          </a:r>
          <a:r>
            <a:rPr lang="ro-RO" sz="2000" kern="1200" dirty="0" smtClean="0"/>
            <a:t>)</a:t>
          </a:r>
          <a:r>
            <a:rPr lang="vi-VN" sz="2000" kern="1200" dirty="0" smtClean="0"/>
            <a:t> </a:t>
          </a:r>
          <a:endParaRPr lang="ro-RO" sz="2000" kern="1200" dirty="0"/>
        </a:p>
      </dsp:txBody>
      <dsp:txXfrm>
        <a:off x="3149500" y="1422995"/>
        <a:ext cx="2030015" cy="1218009"/>
      </dsp:txXfrm>
    </dsp:sp>
    <dsp:sp modelId="{EC720550-C95E-4CAF-8728-BC272F09E110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Fântânele village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(Prahova County) </a:t>
          </a:r>
          <a:endParaRPr lang="ro-RO" sz="2000" kern="1200" dirty="0"/>
        </a:p>
      </dsp:txBody>
      <dsp:txXfrm>
        <a:off x="2032992" y="2844006"/>
        <a:ext cx="2030015" cy="12180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6015FE-B461-45D9-AAF2-F4802C5F57CD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21FC8D-2F9E-4FFC-BB82-F7611E324C47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use of nitrates in food preservation is controversial</a:t>
          </a:r>
          <a:endParaRPr lang="ro-RO" sz="1600" kern="1200" dirty="0"/>
        </a:p>
      </dsp:txBody>
      <dsp:txXfrm>
        <a:off x="460128" y="312440"/>
        <a:ext cx="5580684" cy="625205"/>
      </dsp:txXfrm>
    </dsp:sp>
    <dsp:sp modelId="{BDE2BADD-B14C-4163-9973-092E531CD29A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018890-1D61-4CFB-AD69-7CF41A267397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Almost all inorganic nitrate salts are soluble in water at standard temperature and pressure</a:t>
          </a:r>
          <a:endParaRPr lang="ro-RO" sz="1600" kern="1200" dirty="0">
            <a:latin typeface="+mn-lt"/>
          </a:endParaRPr>
        </a:p>
      </dsp:txBody>
      <dsp:txXfrm>
        <a:off x="818573" y="1250411"/>
        <a:ext cx="5222240" cy="625205"/>
      </dsp:txXfrm>
    </dsp:sp>
    <dsp:sp modelId="{FF26F2A5-383E-4AA3-8C4C-D4C3A9BBC8F7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32E6A7-1F58-4291-A68E-10F58452E85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Nitrates are mainly produced for use as fertilizers in agriculture because of their high solubility and biodegradability</a:t>
          </a:r>
          <a:endParaRPr lang="ro-RO" sz="1600" kern="1200" dirty="0">
            <a:latin typeface="+mn-lt"/>
            <a:cs typeface="Times New Roman" panose="02020603050405020304" pitchFamily="18" charset="0"/>
          </a:endParaRPr>
        </a:p>
      </dsp:txBody>
      <dsp:txXfrm>
        <a:off x="818573" y="2188382"/>
        <a:ext cx="5222240" cy="625205"/>
      </dsp:txXfrm>
    </dsp:sp>
    <dsp:sp modelId="{5088D0F9-8722-4EEA-9340-9DB9F1535770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D8A4D7-8637-4D63-BBBA-FDCE8B0381A9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+mn-lt"/>
            </a:rPr>
            <a:t>The main nitrate fertilizers are ammonium, sodium, potassium, and calcium salts</a:t>
          </a:r>
          <a:endParaRPr lang="ro-RO" sz="1800" kern="1200" dirty="0">
            <a:latin typeface="+mn-lt"/>
          </a:endParaRPr>
        </a:p>
      </dsp:txBody>
      <dsp:txXfrm>
        <a:off x="460128" y="3126353"/>
        <a:ext cx="5580684" cy="625205"/>
      </dsp:txXfrm>
    </dsp:sp>
    <dsp:sp modelId="{DE28D3B8-5E26-47D3-A6F2-86448849C55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53D4A2-547B-4951-A048-1A142E613A49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A26F3-6052-4237-AFA0-05B1646223AB}">
      <dsp:nvSpPr>
        <dsp:cNvPr id="0" name=""/>
        <dsp:cNvSpPr/>
      </dsp:nvSpPr>
      <dsp:spPr>
        <a:xfrm>
          <a:off x="564979" y="4064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Nitrates and their concentration in waters are a global concern and the reduction of nitrate pollution is a trend that more and more countries are implementing</a:t>
          </a:r>
          <a:endParaRPr lang="ro-RO" sz="1600" kern="1200"/>
        </a:p>
      </dsp:txBody>
      <dsp:txXfrm>
        <a:off x="564979" y="406400"/>
        <a:ext cx="5475833" cy="812800"/>
      </dsp:txXfrm>
    </dsp:sp>
    <dsp:sp modelId="{7625BBC7-DA33-4FCE-942D-88A59C1B3142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3866C0-5E1B-4A14-9ACA-F10ECE87B231}">
      <dsp:nvSpPr>
        <dsp:cNvPr id="0" name=""/>
        <dsp:cNvSpPr/>
      </dsp:nvSpPr>
      <dsp:spPr>
        <a:xfrm>
          <a:off x="860432" y="1625599"/>
          <a:ext cx="5180380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Nitrate pollution occurs mainly in areas where intensive farming is practiced and where nitrogen fertilizers are frequently applied</a:t>
          </a:r>
          <a:endParaRPr lang="ro-RO" sz="1600" kern="1200"/>
        </a:p>
      </dsp:txBody>
      <dsp:txXfrm>
        <a:off x="860432" y="1625599"/>
        <a:ext cx="5180380" cy="812800"/>
      </dsp:txXfrm>
    </dsp:sp>
    <dsp:sp modelId="{EF5CBEC3-BDA0-4610-BE6B-12243E870A59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DEA134-9475-4E27-88FD-4763379E09C3}">
      <dsp:nvSpPr>
        <dsp:cNvPr id="0" name=""/>
        <dsp:cNvSpPr/>
      </dsp:nvSpPr>
      <dsp:spPr>
        <a:xfrm>
          <a:off x="564979" y="28448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Within the European Union, the threshold for nitrate in drinking water is 50 mg / L.</a:t>
          </a:r>
          <a:endParaRPr lang="ro-RO" sz="1600" kern="1200" dirty="0"/>
        </a:p>
      </dsp:txBody>
      <dsp:txXfrm>
        <a:off x="564979" y="2844800"/>
        <a:ext cx="5475833" cy="812800"/>
      </dsp:txXfrm>
    </dsp:sp>
    <dsp:sp modelId="{1398187F-FD42-46F9-AD33-47B4CFB42738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35A763-122A-4C45-A510-4224EC0FBAB0}">
      <dsp:nvSpPr>
        <dsp:cNvPr id="0" name=""/>
        <dsp:cNvSpPr/>
      </dsp:nvSpPr>
      <dsp:spPr>
        <a:xfrm>
          <a:off x="2341595" y="0"/>
          <a:ext cx="1956111" cy="195640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66822E-BB23-40FA-B0E7-F6B449F28840}">
      <dsp:nvSpPr>
        <dsp:cNvPr id="0" name=""/>
        <dsp:cNvSpPr/>
      </dsp:nvSpPr>
      <dsp:spPr>
        <a:xfrm>
          <a:off x="2362758" y="706323"/>
          <a:ext cx="1909378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DISTILLATION</a:t>
          </a:r>
          <a:endParaRPr lang="ro-RO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62758" y="706323"/>
        <a:ext cx="1909378" cy="543356"/>
      </dsp:txXfrm>
    </dsp:sp>
    <dsp:sp modelId="{EDBD71F2-A517-48AB-A8EA-FDBEE0D6BBB2}">
      <dsp:nvSpPr>
        <dsp:cNvPr id="0" name=""/>
        <dsp:cNvSpPr/>
      </dsp:nvSpPr>
      <dsp:spPr>
        <a:xfrm>
          <a:off x="1798292" y="1124102"/>
          <a:ext cx="1956111" cy="195640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DB39BB-438A-4AF8-8C21-A6F3F07E175A}">
      <dsp:nvSpPr>
        <dsp:cNvPr id="0" name=""/>
        <dsp:cNvSpPr/>
      </dsp:nvSpPr>
      <dsp:spPr>
        <a:xfrm>
          <a:off x="2000640" y="1836927"/>
          <a:ext cx="1551415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REVERSE OSMOSIS</a:t>
          </a:r>
          <a:endParaRPr lang="ro-RO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00640" y="1836927"/>
        <a:ext cx="1551415" cy="543356"/>
      </dsp:txXfrm>
    </dsp:sp>
    <dsp:sp modelId="{409FC69A-0BB2-4BE0-A1FD-8BC63DCC1A56}">
      <dsp:nvSpPr>
        <dsp:cNvPr id="0" name=""/>
        <dsp:cNvSpPr/>
      </dsp:nvSpPr>
      <dsp:spPr>
        <a:xfrm>
          <a:off x="2480819" y="2382723"/>
          <a:ext cx="1680603" cy="168127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41030-4ADC-4EFD-8664-DA477A8D4677}">
      <dsp:nvSpPr>
        <dsp:cNvPr id="0" name=""/>
        <dsp:cNvSpPr/>
      </dsp:nvSpPr>
      <dsp:spPr>
        <a:xfrm>
          <a:off x="2511913" y="2969158"/>
          <a:ext cx="1616210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ION EXCHANGE RESINS</a:t>
          </a:r>
          <a:endParaRPr lang="ro-RO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1913" y="2969158"/>
        <a:ext cx="1616210" cy="543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AFAE5-61A0-44E2-9EBE-8054A8C01E85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C5C59-9827-43AF-96E4-03F54033B477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51706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3862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66625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48902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704850"/>
            <a:ext cx="8229600" cy="1143000"/>
          </a:xfrm>
          <a:prstGeom prst="rect">
            <a:avLst/>
          </a:prstGeom>
        </p:spPr>
        <p:txBody>
          <a:bodyPr lIns="0" rIns="0" bIns="0"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o-RO" sz="5000">
              <a:solidFill>
                <a:srgbClr val="04617B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935163"/>
            <a:ext cx="8229600" cy="4389437"/>
          </a:xfrm>
          <a:prstGeom prst="rect">
            <a:avLst/>
          </a:prstGeom>
        </p:spPr>
        <p:txBody>
          <a:bodyPr/>
          <a:lstStyle/>
          <a:p>
            <a:pPr marL="27305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endParaRPr lang="ro-RO" sz="260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800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26337578-AE4A-4F90-950E-2C794B501EC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C943D135-3CA7-4D58-9443-5326E3B6458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453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04BDBB4A-D479-48BE-9064-B9FC459A60E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F1C8B695-8264-45F1-A2D3-AAD1253FEF0E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90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F57C4391-BA0B-4433-A6F6-C7AAF8F0AB6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0176414E-C2B8-4FAC-93AB-74BDAAA15CE1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21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6CF99E86-CB03-4BAC-9B3B-90C4AF37A4A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58D1C8D2-7090-4948-841B-E7681D7C9DFF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107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29C5E5BB-8C43-41F5-8333-9EC777F5E22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CADC1741-1B10-4D14-9BD3-045B54B1ED39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7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7F2B47CC-5C66-49A7-926F-04EA349AF1CA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990E9EB6-3CA9-432E-BCA2-F6C413D5F66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888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B398206F-4E17-4621-A7BF-20EF6D907C6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2BD46092-2DD5-47C2-AA5D-0045BFD4F5B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794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887127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8A3FBC5E-7621-467B-AEAF-49151DDAC78A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26C28951-675A-4EF8-91FA-205A1F558D9F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604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5EBBFF61-19C5-42F5-A797-35889BCF7CF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5D815D6A-3592-4AE2-923E-7BA145E4263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2374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8E8B34B5-53D5-4C2A-A895-78D0DBF9C48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B30BE2C8-2049-4081-8985-1C7D73BF0FC0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092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676400" y="1981200"/>
            <a:ext cx="7010400" cy="41148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CFA7760B-7C14-4B81-AC65-F8EFE157CC03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0F6FC6"/>
              </a:buClr>
              <a:defRPr/>
            </a:pPr>
            <a:fld id="{EA02A533-7CD4-4DBF-8B5A-A3DC04E55418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5745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6C68D-E67E-42E1-BD87-BA9E90BEAA49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4698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25D54-1159-4BA6-AA32-D9627429C7D0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90E37-9329-4F95-B883-BB0A40F4FBB4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3515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E6439-A812-4256-8A56-5268D86DA7D3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0389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2AE54-9293-4DF3-B0D1-833DB67FF6B4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758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AC2F8-41AA-4F46-811F-9A4109294C67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364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165515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8F8F2-F32C-4024-B780-584D33063DB2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8220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A230-F519-4879-BBAF-2DFE33689A9A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7586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320BE-7580-4318-805D-B3526F1DD70D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750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DA413-9B3D-4D57-ACDD-A269AADE9D34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7639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60F4B-5C6C-4423-A3D1-F6D403029236}" type="slidenum">
              <a:rPr lang="ro-RO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615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1064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14571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3245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653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2611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117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DBBE3-929D-4520-81FC-C774A3EB33B1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C3742-BC08-4AFB-8E73-029D553635EC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8069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" pitchFamily="2" charset="2"/>
              <a:buChar char="o"/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" pitchFamily="2" charset="2"/>
              <a:buChar char="o"/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07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o-RO" smtClean="0"/>
              <a:t>Click to edit Master title style</a:t>
            </a:r>
          </a:p>
        </p:txBody>
      </p:sp>
      <p:sp>
        <p:nvSpPr>
          <p:cNvPr id="307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o-RO" smtClean="0"/>
              <a:t>Click to edit Master text styles</a:t>
            </a:r>
          </a:p>
          <a:p>
            <a:pPr lvl="1"/>
            <a:r>
              <a:rPr lang="en-US" altLang="ro-RO" smtClean="0"/>
              <a:t>Second level</a:t>
            </a:r>
          </a:p>
          <a:p>
            <a:pPr lvl="2"/>
            <a:r>
              <a:rPr lang="en-US" altLang="ro-RO" smtClean="0"/>
              <a:t>Third level</a:t>
            </a:r>
          </a:p>
          <a:p>
            <a:pPr lvl="3"/>
            <a:r>
              <a:rPr lang="en-US" altLang="ro-RO" smtClean="0"/>
              <a:t>Fourth level</a:t>
            </a:r>
          </a:p>
          <a:p>
            <a:pPr lvl="4"/>
            <a:r>
              <a:rPr lang="en-US" altLang="ro-RO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" pitchFamily="2" charset="2"/>
              <a:buChar char="o"/>
              <a:defRPr/>
            </a:pPr>
            <a:fld id="{7E9FA6AF-829B-4F49-AF72-804C72343701}" type="datetime1">
              <a:rPr lang="en-US" smtClean="0">
                <a:solidFill>
                  <a:srgbClr val="04617B">
                    <a:shade val="90000"/>
                  </a:srgbClr>
                </a:solidFill>
                <a:latin typeface="Arial" charset="0"/>
                <a:cs typeface="Arial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0F6FC6"/>
                </a:buClr>
                <a:buSzPct val="85000"/>
                <a:buFont typeface="Wingdings" pitchFamily="2" charset="2"/>
                <a:buChar char="o"/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" pitchFamily="2" charset="2"/>
              <a:buChar char="o"/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  <a:latin typeface="Arial" charset="0"/>
                <a:cs typeface="Arial" charset="0"/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" pitchFamily="2" charset="2"/>
              <a:buChar char="o"/>
              <a:defRPr/>
            </a:pPr>
            <a:fld id="{D327F3C2-AC15-444B-8886-5B62651F3A92}" type="slidenum">
              <a:rPr lang="en-US">
                <a:solidFill>
                  <a:srgbClr val="04617B">
                    <a:shade val="90000"/>
                  </a:srgbClr>
                </a:solidFill>
                <a:latin typeface="Arial" charset="0"/>
                <a:cs typeface="Arial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0F6FC6"/>
                </a:buClr>
                <a:buSzPct val="85000"/>
                <a:buFont typeface="Wingdings" pitchFamily="2" charset="2"/>
                <a:buChar char="o"/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Arial" charset="0"/>
              <a:cs typeface="Arial" charset="0"/>
            </a:endParaRPr>
          </a:p>
        </p:txBody>
      </p:sp>
      <p:grpSp>
        <p:nvGrpSpPr>
          <p:cNvPr id="3081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rgbClr val="0F6FC6"/>
                </a:buClr>
                <a:buSzPct val="85000"/>
                <a:buFont typeface="Wingdings" pitchFamily="2" charset="2"/>
                <a:buChar char="o"/>
                <a:defRPr/>
              </a:pPr>
              <a:endParaRPr lang="en-US">
                <a:solidFill>
                  <a:srgbClr val="04617B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rgbClr val="0F6FC6"/>
                </a:buClr>
                <a:buSzPct val="85000"/>
                <a:buFont typeface="Wingdings" pitchFamily="2" charset="2"/>
                <a:buChar char="o"/>
                <a:defRPr/>
              </a:pPr>
              <a:endParaRPr lang="en-US">
                <a:solidFill>
                  <a:srgbClr val="04617B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062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7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 smtClean="0"/>
              <a:t>Click to edit Master text styles</a:t>
            </a:r>
          </a:p>
          <a:p>
            <a:pPr lvl="1"/>
            <a:r>
              <a:rPr lang="ro-RO" altLang="ro-RO" smtClean="0"/>
              <a:t>Second level</a:t>
            </a:r>
          </a:p>
          <a:p>
            <a:pPr lvl="2"/>
            <a:r>
              <a:rPr lang="ro-RO" altLang="ro-RO" smtClean="0"/>
              <a:t>Third level</a:t>
            </a:r>
          </a:p>
          <a:p>
            <a:pPr lvl="3"/>
            <a:r>
              <a:rPr lang="ro-RO" altLang="ro-RO" smtClean="0"/>
              <a:t>Fourth level</a:t>
            </a:r>
          </a:p>
          <a:p>
            <a:pPr lvl="4"/>
            <a:r>
              <a:rPr lang="ro-RO" altLang="ro-RO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o-RO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3436AF-FE15-4C13-9441-92AA31F3DFD7}" type="slidenum">
              <a:rPr lang="ro-RO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o-R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6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071538" y="2714620"/>
            <a:ext cx="7000924" cy="78581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814524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US" sz="20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en-US" sz="2000" b="1" dirty="0" smtClean="0">
                <a:latin typeface="Times New Roman"/>
                <a:ea typeface="Calibri"/>
                <a:cs typeface="Times New Roman"/>
              </a:rPr>
            </a:br>
            <a:r>
              <a:rPr lang="en-US" sz="2000" b="1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en-US" sz="2000" b="1" dirty="0">
                <a:latin typeface="Times New Roman"/>
                <a:ea typeface="Calibri"/>
                <a:cs typeface="Times New Roman"/>
              </a:rPr>
              <a:t>survey of groundwater nitrate contamination resulted by research of domestic wells from Romania</a:t>
            </a:r>
            <a:r>
              <a:rPr lang="ro-RO" sz="1600" dirty="0">
                <a:ea typeface="Calibri"/>
                <a:cs typeface="Times New Roman"/>
              </a:rPr>
              <a:t/>
            </a:r>
            <a:br>
              <a:rPr lang="ro-RO" sz="1600" dirty="0">
                <a:ea typeface="Calibri"/>
                <a:cs typeface="Times New Roman"/>
              </a:rPr>
            </a:br>
            <a:endParaRPr lang="ro-RO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5000636"/>
            <a:ext cx="7920880" cy="1257312"/>
          </a:xfrm>
          <a:solidFill>
            <a:srgbClr val="FFFFFF"/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Călin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Cătălina</a:t>
            </a:r>
            <a:r>
              <a:rPr lang="en-US" sz="1600" baseline="300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a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Madjar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Roxana </a:t>
            </a:r>
            <a:r>
              <a:rPr lang="en-US" sz="16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Maria</a:t>
            </a:r>
            <a:r>
              <a:rPr lang="en-US" sz="1600" baseline="300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b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Scăețeanu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Vasile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Gina</a:t>
            </a:r>
            <a:r>
              <a:rPr lang="en-US" sz="1600" baseline="300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b</a:t>
            </a:r>
            <a:r>
              <a:rPr lang="en-US" sz="1600" baseline="300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*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Oprescu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Emilia-</a:t>
            </a:r>
            <a:r>
              <a:rPr lang="en-US" sz="16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Elena</a:t>
            </a:r>
            <a:r>
              <a:rPr lang="en-US" sz="1600" baseline="300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a</a:t>
            </a:r>
            <a:endParaRPr lang="ro-RO" sz="16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400" baseline="300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a</a:t>
            </a:r>
            <a:r>
              <a:rPr lang="en-US" sz="14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Petroleum</a:t>
            </a:r>
            <a:r>
              <a:rPr lang="en-US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-Gas University of </a:t>
            </a:r>
            <a:r>
              <a:rPr lang="en-US" sz="14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Ploieşti</a:t>
            </a:r>
            <a:r>
              <a:rPr lang="en-US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, Romania</a:t>
            </a:r>
            <a:endParaRPr lang="ro-RO" sz="14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400" baseline="300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b</a:t>
            </a:r>
            <a:r>
              <a:rPr lang="en-US" sz="1400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University</a:t>
            </a:r>
            <a:r>
              <a:rPr lang="en-US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of Agronomic Sciences and Veterinary Medicine Bucharest, Romania</a:t>
            </a:r>
            <a:endParaRPr lang="ro-RO" sz="14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5904656" cy="122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443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00"/>
            <a:ext cx="9143999" cy="629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70233" y="188640"/>
            <a:ext cx="72461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COMPARATIVE DATA REGARDING NITRATE CONTENTS IN WELLS OF THE FOUR VILLAGES</a:t>
            </a:r>
            <a:endParaRPr lang="ro-RO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44" y="1124744"/>
            <a:ext cx="6984776" cy="385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70233" y="4837986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Analyzing the results, it can be concluded that, excepting samples from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Clinceni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village, almost all water samples exceed the maximum admitted level (MAL = 50 ppm) and endanger human health. </a:t>
            </a:r>
            <a:endParaRPr lang="ro-RO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33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604448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61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00"/>
            <a:ext cx="9143999" cy="629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2286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70389"/>
            <a:ext cx="2918771" cy="218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4" descr="A lake in South Africa with a dense growth of algae and other organisms as a result of nutrient runoff from nearby human activity, such as farming. Courtesy of the Department of Water Affairs and Forestry's (DWAF) National Eutrophication Monitoring Programme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089" y="142875"/>
            <a:ext cx="2982224" cy="214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14844"/>
            <a:ext cx="3614737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07005"/>
            <a:ext cx="3408115" cy="214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999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00"/>
            <a:ext cx="9143999" cy="629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323850" y="1844675"/>
          <a:ext cx="8569325" cy="330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CS ChemDraw Drawing" r:id="rId4" imgW="6182487" imgH="2377059" progId="ChemDraw.Document.6.0">
                  <p:embed/>
                </p:oleObj>
              </mc:Choice>
              <mc:Fallback>
                <p:oleObj name="CS ChemDraw Drawing" r:id="rId4" imgW="6182487" imgH="2377059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844675"/>
                        <a:ext cx="8569325" cy="330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699792" y="564410"/>
            <a:ext cx="34811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o-RO" altLang="ro-RO" sz="2800" b="1" dirty="0" smtClean="0">
                <a:solidFill>
                  <a:srgbClr val="000000"/>
                </a:solidFill>
                <a:latin typeface="Times New Roman" pitchFamily="18" charset="0"/>
              </a:rPr>
              <a:t>HEALTH EFFECTS </a:t>
            </a:r>
            <a:endParaRPr lang="en-US" altLang="ro-RO" sz="28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86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00"/>
            <a:ext cx="9143999" cy="629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699792" y="564410"/>
            <a:ext cx="34811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o-RO" altLang="ro-RO" sz="2800" b="1" dirty="0" smtClean="0">
                <a:solidFill>
                  <a:srgbClr val="000000"/>
                </a:solidFill>
                <a:latin typeface="Times New Roman" pitchFamily="18" charset="0"/>
              </a:rPr>
              <a:t>HEALTH EFFECTS </a:t>
            </a:r>
            <a:endParaRPr lang="en-US" altLang="ro-RO" sz="28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92" y="1338515"/>
            <a:ext cx="7930141" cy="492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862" y="1196752"/>
            <a:ext cx="41211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99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8627"/>
            <a:ext cx="9143999" cy="689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348967"/>
            <a:ext cx="929361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o-RO" sz="2800" dirty="0">
                <a:solidFill>
                  <a:srgbClr val="000000"/>
                </a:solidFill>
                <a:latin typeface="Times New Roman" pitchFamily="18" charset="0"/>
              </a:rPr>
              <a:t>Manifestations of nitrate intoxication as % of blocked hemoglobin</a:t>
            </a:r>
            <a:endParaRPr lang="ro-RO" altLang="ro-RO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65867"/>
            <a:ext cx="4778375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83950"/>
            <a:ext cx="2160240" cy="28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312" y="2745280"/>
            <a:ext cx="2268711" cy="292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14980" y="5635175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o-RO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Normal blood</a:t>
            </a:r>
            <a:endParaRPr lang="ro-RO" altLang="ro-RO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56730" y="5638800"/>
            <a:ext cx="211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o-RO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ro-RO" altLang="ro-RO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locked hemoglobin</a:t>
            </a:r>
            <a:endParaRPr lang="ro-RO" altLang="ro-RO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598491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o-RO" altLang="ro-RO" dirty="0">
                <a:solidFill>
                  <a:srgbClr val="000000"/>
                </a:solidFill>
                <a:latin typeface="Times New Roman" pitchFamily="18" charset="0"/>
              </a:rPr>
              <a:t>J.A.Cortazzo, A.D.Lichtman - Methemoglobinemia - a review and recommendations for management. Journal of Cardiothoracic and Vascular Anesthesia, 2013. </a:t>
            </a:r>
          </a:p>
        </p:txBody>
      </p:sp>
    </p:spTree>
    <p:extLst>
      <p:ext uri="{BB962C8B-B14F-4D97-AF65-F5344CB8AC3E}">
        <p14:creationId xmlns:p14="http://schemas.microsoft.com/office/powerpoint/2010/main" val="30645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9392"/>
            <a:ext cx="9143999" cy="689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564410"/>
            <a:ext cx="92936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o-RO" altLang="ro-RO" sz="2800" dirty="0">
                <a:solidFill>
                  <a:srgbClr val="000000"/>
                </a:solidFill>
                <a:latin typeface="Times New Roman" pitchFamily="18" charset="0"/>
              </a:rPr>
              <a:t>Treatment of methemoglobinemia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0" y="1668870"/>
            <a:ext cx="414020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808" y="1723465"/>
            <a:ext cx="4103688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55576" y="1268760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o-RO" sz="2000" dirty="0">
                <a:solidFill>
                  <a:srgbClr val="000000"/>
                </a:solidFill>
                <a:latin typeface="Times New Roman" pitchFamily="18" charset="0"/>
              </a:rPr>
              <a:t>An intravenous dose of 1-2 mg / kg as a 1% solution of methylene blue</a:t>
            </a:r>
            <a:endParaRPr lang="ro-RO" altLang="ro-RO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59872" y="4738275"/>
            <a:ext cx="1742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ro-RO" dirty="0">
                <a:solidFill>
                  <a:srgbClr val="000000"/>
                </a:solidFill>
                <a:latin typeface="Times New Roman" pitchFamily="18" charset="0"/>
              </a:rPr>
              <a:t>Before treatment</a:t>
            </a:r>
            <a:endParaRPr lang="ro-RO" altLang="ro-RO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97791" y="4738275"/>
            <a:ext cx="1601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ro-RO" dirty="0">
                <a:solidFill>
                  <a:srgbClr val="000000"/>
                </a:solidFill>
                <a:latin typeface="Times New Roman" pitchFamily="18" charset="0"/>
              </a:rPr>
              <a:t>After treatment</a:t>
            </a:r>
            <a:endParaRPr lang="ro-RO" altLang="ro-RO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694" y="5515184"/>
            <a:ext cx="89646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o-RO" altLang="ro-RO" dirty="0">
                <a:solidFill>
                  <a:srgbClr val="000000"/>
                </a:solidFill>
                <a:latin typeface="Times New Roman" pitchFamily="18" charset="0"/>
              </a:rPr>
              <a:t>A. El-Husseini, N.Azarov - Is threshold for treatment of methemoglobinemia the same for all? A case report and literature review. merican Journal of Emergency Medicine, 28, 748e5-748e10, 2010</a:t>
            </a:r>
            <a:r>
              <a:rPr lang="en-US" altLang="ro-RO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6606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9392"/>
            <a:ext cx="9143999" cy="689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7"/>
          <p:cNvGrpSpPr>
            <a:grpSpLocks noChangeAspect="1"/>
          </p:cNvGrpSpPr>
          <p:nvPr/>
        </p:nvGrpSpPr>
        <p:grpSpPr bwMode="auto">
          <a:xfrm>
            <a:off x="857250" y="1585913"/>
            <a:ext cx="7335838" cy="3714750"/>
            <a:chOff x="0" y="76"/>
            <a:chExt cx="9360" cy="4739"/>
          </a:xfrm>
        </p:grpSpPr>
        <p:sp>
          <p:nvSpPr>
            <p:cNvPr id="16" name="AutoShape 38"/>
            <p:cNvSpPr>
              <a:spLocks noChangeAspect="1" noChangeArrowheads="1" noTextEdit="1"/>
            </p:cNvSpPr>
            <p:nvPr/>
          </p:nvSpPr>
          <p:spPr bwMode="auto">
            <a:xfrm>
              <a:off x="0" y="76"/>
              <a:ext cx="9360" cy="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17" name="Rectangle 37"/>
            <p:cNvSpPr>
              <a:spLocks noChangeArrowheads="1"/>
            </p:cNvSpPr>
            <p:nvPr/>
          </p:nvSpPr>
          <p:spPr bwMode="auto">
            <a:xfrm>
              <a:off x="76" y="76"/>
              <a:ext cx="9193" cy="4663"/>
            </a:xfrm>
            <a:prstGeom prst="rect">
              <a:avLst/>
            </a:prstGeom>
            <a:solidFill>
              <a:srgbClr val="FFFFFF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18" name="Freeform 36"/>
            <p:cNvSpPr>
              <a:spLocks/>
            </p:cNvSpPr>
            <p:nvPr/>
          </p:nvSpPr>
          <p:spPr bwMode="auto">
            <a:xfrm>
              <a:off x="2117" y="1636"/>
              <a:ext cx="1724" cy="1284"/>
            </a:xfrm>
            <a:custGeom>
              <a:avLst/>
              <a:gdLst>
                <a:gd name="T0" fmla="*/ 1724 w 1724"/>
                <a:gd name="T1" fmla="*/ 535 h 1284"/>
                <a:gd name="T2" fmla="*/ 0 w 1724"/>
                <a:gd name="T3" fmla="*/ 0 h 1284"/>
                <a:gd name="T4" fmla="*/ 0 w 1724"/>
                <a:gd name="T5" fmla="*/ 749 h 1284"/>
                <a:gd name="T6" fmla="*/ 1724 w 1724"/>
                <a:gd name="T7" fmla="*/ 1284 h 1284"/>
                <a:gd name="T8" fmla="*/ 1724 w 1724"/>
                <a:gd name="T9" fmla="*/ 535 h 1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24"/>
                <a:gd name="T16" fmla="*/ 0 h 1284"/>
                <a:gd name="T17" fmla="*/ 1724 w 1724"/>
                <a:gd name="T18" fmla="*/ 1284 h 12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24" h="1284">
                  <a:moveTo>
                    <a:pt x="1724" y="535"/>
                  </a:moveTo>
                  <a:lnTo>
                    <a:pt x="0" y="0"/>
                  </a:lnTo>
                  <a:lnTo>
                    <a:pt x="0" y="749"/>
                  </a:lnTo>
                  <a:lnTo>
                    <a:pt x="1724" y="1284"/>
                  </a:lnTo>
                  <a:lnTo>
                    <a:pt x="1724" y="535"/>
                  </a:lnTo>
                  <a:close/>
                </a:path>
              </a:pathLst>
            </a:custGeom>
            <a:solidFill>
              <a:srgbClr val="8033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2117" y="1467"/>
              <a:ext cx="1724" cy="704"/>
            </a:xfrm>
            <a:custGeom>
              <a:avLst/>
              <a:gdLst>
                <a:gd name="T0" fmla="*/ 0 w 1724"/>
                <a:gd name="T1" fmla="*/ 169 h 704"/>
                <a:gd name="T2" fmla="*/ 30 w 1724"/>
                <a:gd name="T3" fmla="*/ 153 h 704"/>
                <a:gd name="T4" fmla="*/ 106 w 1724"/>
                <a:gd name="T5" fmla="*/ 138 h 704"/>
                <a:gd name="T6" fmla="*/ 136 w 1724"/>
                <a:gd name="T7" fmla="*/ 138 h 704"/>
                <a:gd name="T8" fmla="*/ 181 w 1724"/>
                <a:gd name="T9" fmla="*/ 123 h 704"/>
                <a:gd name="T10" fmla="*/ 257 w 1724"/>
                <a:gd name="T11" fmla="*/ 107 h 704"/>
                <a:gd name="T12" fmla="*/ 302 w 1724"/>
                <a:gd name="T13" fmla="*/ 107 h 704"/>
                <a:gd name="T14" fmla="*/ 333 w 1724"/>
                <a:gd name="T15" fmla="*/ 92 h 704"/>
                <a:gd name="T16" fmla="*/ 423 w 1724"/>
                <a:gd name="T17" fmla="*/ 92 h 704"/>
                <a:gd name="T18" fmla="*/ 454 w 1724"/>
                <a:gd name="T19" fmla="*/ 77 h 704"/>
                <a:gd name="T20" fmla="*/ 499 w 1724"/>
                <a:gd name="T21" fmla="*/ 77 h 704"/>
                <a:gd name="T22" fmla="*/ 590 w 1724"/>
                <a:gd name="T23" fmla="*/ 62 h 704"/>
                <a:gd name="T24" fmla="*/ 635 w 1724"/>
                <a:gd name="T25" fmla="*/ 62 h 704"/>
                <a:gd name="T26" fmla="*/ 680 w 1724"/>
                <a:gd name="T27" fmla="*/ 46 h 704"/>
                <a:gd name="T28" fmla="*/ 756 w 1724"/>
                <a:gd name="T29" fmla="*/ 46 h 704"/>
                <a:gd name="T30" fmla="*/ 801 w 1724"/>
                <a:gd name="T31" fmla="*/ 46 h 704"/>
                <a:gd name="T32" fmla="*/ 847 w 1724"/>
                <a:gd name="T33" fmla="*/ 31 h 704"/>
                <a:gd name="T34" fmla="*/ 937 w 1724"/>
                <a:gd name="T35" fmla="*/ 31 h 704"/>
                <a:gd name="T36" fmla="*/ 983 w 1724"/>
                <a:gd name="T37" fmla="*/ 31 h 704"/>
                <a:gd name="T38" fmla="*/ 1028 w 1724"/>
                <a:gd name="T39" fmla="*/ 16 h 704"/>
                <a:gd name="T40" fmla="*/ 1119 w 1724"/>
                <a:gd name="T41" fmla="*/ 16 h 704"/>
                <a:gd name="T42" fmla="*/ 1164 w 1724"/>
                <a:gd name="T43" fmla="*/ 16 h 704"/>
                <a:gd name="T44" fmla="*/ 1210 w 1724"/>
                <a:gd name="T45" fmla="*/ 16 h 704"/>
                <a:gd name="T46" fmla="*/ 1300 w 1724"/>
                <a:gd name="T47" fmla="*/ 0 h 704"/>
                <a:gd name="T48" fmla="*/ 1346 w 1724"/>
                <a:gd name="T49" fmla="*/ 0 h 704"/>
                <a:gd name="T50" fmla="*/ 1391 w 1724"/>
                <a:gd name="T51" fmla="*/ 0 h 704"/>
                <a:gd name="T52" fmla="*/ 1497 w 1724"/>
                <a:gd name="T53" fmla="*/ 0 h 704"/>
                <a:gd name="T54" fmla="*/ 1542 w 1724"/>
                <a:gd name="T55" fmla="*/ 0 h 704"/>
                <a:gd name="T56" fmla="*/ 1588 w 1724"/>
                <a:gd name="T57" fmla="*/ 0 h 704"/>
                <a:gd name="T58" fmla="*/ 1678 w 1724"/>
                <a:gd name="T59" fmla="*/ 0 h 704"/>
                <a:gd name="T60" fmla="*/ 1724 w 1724"/>
                <a:gd name="T61" fmla="*/ 0 h 704"/>
                <a:gd name="T62" fmla="*/ 1724 w 1724"/>
                <a:gd name="T63" fmla="*/ 704 h 704"/>
                <a:gd name="T64" fmla="*/ 0 w 1724"/>
                <a:gd name="T65" fmla="*/ 169 h 7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24"/>
                <a:gd name="T100" fmla="*/ 0 h 704"/>
                <a:gd name="T101" fmla="*/ 1724 w 1724"/>
                <a:gd name="T102" fmla="*/ 704 h 7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24" h="704">
                  <a:moveTo>
                    <a:pt x="0" y="169"/>
                  </a:moveTo>
                  <a:lnTo>
                    <a:pt x="30" y="153"/>
                  </a:lnTo>
                  <a:lnTo>
                    <a:pt x="106" y="138"/>
                  </a:lnTo>
                  <a:lnTo>
                    <a:pt x="136" y="138"/>
                  </a:lnTo>
                  <a:lnTo>
                    <a:pt x="181" y="123"/>
                  </a:lnTo>
                  <a:lnTo>
                    <a:pt x="257" y="107"/>
                  </a:lnTo>
                  <a:lnTo>
                    <a:pt x="302" y="107"/>
                  </a:lnTo>
                  <a:lnTo>
                    <a:pt x="333" y="92"/>
                  </a:lnTo>
                  <a:lnTo>
                    <a:pt x="423" y="92"/>
                  </a:lnTo>
                  <a:lnTo>
                    <a:pt x="454" y="77"/>
                  </a:lnTo>
                  <a:lnTo>
                    <a:pt x="499" y="77"/>
                  </a:lnTo>
                  <a:lnTo>
                    <a:pt x="590" y="62"/>
                  </a:lnTo>
                  <a:lnTo>
                    <a:pt x="635" y="62"/>
                  </a:lnTo>
                  <a:lnTo>
                    <a:pt x="680" y="46"/>
                  </a:lnTo>
                  <a:lnTo>
                    <a:pt x="756" y="46"/>
                  </a:lnTo>
                  <a:lnTo>
                    <a:pt x="801" y="46"/>
                  </a:lnTo>
                  <a:lnTo>
                    <a:pt x="847" y="31"/>
                  </a:lnTo>
                  <a:lnTo>
                    <a:pt x="937" y="31"/>
                  </a:lnTo>
                  <a:lnTo>
                    <a:pt x="983" y="31"/>
                  </a:lnTo>
                  <a:lnTo>
                    <a:pt x="1028" y="16"/>
                  </a:lnTo>
                  <a:lnTo>
                    <a:pt x="1119" y="16"/>
                  </a:lnTo>
                  <a:lnTo>
                    <a:pt x="1164" y="16"/>
                  </a:lnTo>
                  <a:lnTo>
                    <a:pt x="1210" y="16"/>
                  </a:lnTo>
                  <a:lnTo>
                    <a:pt x="1300" y="0"/>
                  </a:lnTo>
                  <a:lnTo>
                    <a:pt x="1346" y="0"/>
                  </a:lnTo>
                  <a:lnTo>
                    <a:pt x="1391" y="0"/>
                  </a:lnTo>
                  <a:lnTo>
                    <a:pt x="1497" y="0"/>
                  </a:lnTo>
                  <a:lnTo>
                    <a:pt x="1542" y="0"/>
                  </a:lnTo>
                  <a:lnTo>
                    <a:pt x="1588" y="0"/>
                  </a:lnTo>
                  <a:lnTo>
                    <a:pt x="1678" y="0"/>
                  </a:lnTo>
                  <a:lnTo>
                    <a:pt x="1724" y="0"/>
                  </a:lnTo>
                  <a:lnTo>
                    <a:pt x="1724" y="704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FF66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0" name="Freeform 34"/>
            <p:cNvSpPr>
              <a:spLocks/>
            </p:cNvSpPr>
            <p:nvPr/>
          </p:nvSpPr>
          <p:spPr bwMode="auto">
            <a:xfrm>
              <a:off x="771" y="2232"/>
              <a:ext cx="2692" cy="779"/>
            </a:xfrm>
            <a:custGeom>
              <a:avLst/>
              <a:gdLst>
                <a:gd name="T0" fmla="*/ 2692 w 2692"/>
                <a:gd name="T1" fmla="*/ 30 h 779"/>
                <a:gd name="T2" fmla="*/ 0 w 2692"/>
                <a:gd name="T3" fmla="*/ 0 h 779"/>
                <a:gd name="T4" fmla="*/ 0 w 2692"/>
                <a:gd name="T5" fmla="*/ 749 h 779"/>
                <a:gd name="T6" fmla="*/ 2692 w 2692"/>
                <a:gd name="T7" fmla="*/ 779 h 779"/>
                <a:gd name="T8" fmla="*/ 2692 w 2692"/>
                <a:gd name="T9" fmla="*/ 30 h 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92"/>
                <a:gd name="T16" fmla="*/ 0 h 779"/>
                <a:gd name="T17" fmla="*/ 2692 w 2692"/>
                <a:gd name="T18" fmla="*/ 779 h 7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92" h="779">
                  <a:moveTo>
                    <a:pt x="2692" y="30"/>
                  </a:moveTo>
                  <a:lnTo>
                    <a:pt x="0" y="0"/>
                  </a:lnTo>
                  <a:lnTo>
                    <a:pt x="0" y="749"/>
                  </a:lnTo>
                  <a:lnTo>
                    <a:pt x="2692" y="779"/>
                  </a:lnTo>
                  <a:lnTo>
                    <a:pt x="2692" y="30"/>
                  </a:lnTo>
                  <a:close/>
                </a:path>
              </a:pathLst>
            </a:custGeom>
            <a:solidFill>
              <a:srgbClr val="804D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1" name="Freeform 33"/>
            <p:cNvSpPr>
              <a:spLocks/>
            </p:cNvSpPr>
            <p:nvPr/>
          </p:nvSpPr>
          <p:spPr bwMode="auto">
            <a:xfrm>
              <a:off x="771" y="1727"/>
              <a:ext cx="2692" cy="535"/>
            </a:xfrm>
            <a:custGeom>
              <a:avLst/>
              <a:gdLst>
                <a:gd name="T0" fmla="*/ 0 w 2692"/>
                <a:gd name="T1" fmla="*/ 505 h 535"/>
                <a:gd name="T2" fmla="*/ 0 w 2692"/>
                <a:gd name="T3" fmla="*/ 489 h 535"/>
                <a:gd name="T4" fmla="*/ 15 w 2692"/>
                <a:gd name="T5" fmla="*/ 459 h 535"/>
                <a:gd name="T6" fmla="*/ 15 w 2692"/>
                <a:gd name="T7" fmla="*/ 459 h 535"/>
                <a:gd name="T8" fmla="*/ 15 w 2692"/>
                <a:gd name="T9" fmla="*/ 444 h 535"/>
                <a:gd name="T10" fmla="*/ 30 w 2692"/>
                <a:gd name="T11" fmla="*/ 413 h 535"/>
                <a:gd name="T12" fmla="*/ 46 w 2692"/>
                <a:gd name="T13" fmla="*/ 398 h 535"/>
                <a:gd name="T14" fmla="*/ 61 w 2692"/>
                <a:gd name="T15" fmla="*/ 398 h 535"/>
                <a:gd name="T16" fmla="*/ 61 w 2692"/>
                <a:gd name="T17" fmla="*/ 382 h 535"/>
                <a:gd name="T18" fmla="*/ 91 w 2692"/>
                <a:gd name="T19" fmla="*/ 352 h 535"/>
                <a:gd name="T20" fmla="*/ 106 w 2692"/>
                <a:gd name="T21" fmla="*/ 337 h 535"/>
                <a:gd name="T22" fmla="*/ 121 w 2692"/>
                <a:gd name="T23" fmla="*/ 337 h 535"/>
                <a:gd name="T24" fmla="*/ 136 w 2692"/>
                <a:gd name="T25" fmla="*/ 306 h 535"/>
                <a:gd name="T26" fmla="*/ 167 w 2692"/>
                <a:gd name="T27" fmla="*/ 291 h 535"/>
                <a:gd name="T28" fmla="*/ 182 w 2692"/>
                <a:gd name="T29" fmla="*/ 291 h 535"/>
                <a:gd name="T30" fmla="*/ 212 w 2692"/>
                <a:gd name="T31" fmla="*/ 260 h 535"/>
                <a:gd name="T32" fmla="*/ 227 w 2692"/>
                <a:gd name="T33" fmla="*/ 245 h 535"/>
                <a:gd name="T34" fmla="*/ 242 w 2692"/>
                <a:gd name="T35" fmla="*/ 245 h 535"/>
                <a:gd name="T36" fmla="*/ 287 w 2692"/>
                <a:gd name="T37" fmla="*/ 214 h 535"/>
                <a:gd name="T38" fmla="*/ 318 w 2692"/>
                <a:gd name="T39" fmla="*/ 199 h 535"/>
                <a:gd name="T40" fmla="*/ 333 w 2692"/>
                <a:gd name="T41" fmla="*/ 199 h 535"/>
                <a:gd name="T42" fmla="*/ 363 w 2692"/>
                <a:gd name="T43" fmla="*/ 184 h 535"/>
                <a:gd name="T44" fmla="*/ 408 w 2692"/>
                <a:gd name="T45" fmla="*/ 168 h 535"/>
                <a:gd name="T46" fmla="*/ 439 w 2692"/>
                <a:gd name="T47" fmla="*/ 153 h 535"/>
                <a:gd name="T48" fmla="*/ 454 w 2692"/>
                <a:gd name="T49" fmla="*/ 138 h 535"/>
                <a:gd name="T50" fmla="*/ 514 w 2692"/>
                <a:gd name="T51" fmla="*/ 123 h 535"/>
                <a:gd name="T52" fmla="*/ 545 w 2692"/>
                <a:gd name="T53" fmla="*/ 107 h 535"/>
                <a:gd name="T54" fmla="*/ 575 w 2692"/>
                <a:gd name="T55" fmla="*/ 107 h 535"/>
                <a:gd name="T56" fmla="*/ 635 w 2692"/>
                <a:gd name="T57" fmla="*/ 77 h 535"/>
                <a:gd name="T58" fmla="*/ 666 w 2692"/>
                <a:gd name="T59" fmla="*/ 77 h 535"/>
                <a:gd name="T60" fmla="*/ 696 w 2692"/>
                <a:gd name="T61" fmla="*/ 61 h 535"/>
                <a:gd name="T62" fmla="*/ 726 w 2692"/>
                <a:gd name="T63" fmla="*/ 61 h 535"/>
                <a:gd name="T64" fmla="*/ 786 w 2692"/>
                <a:gd name="T65" fmla="*/ 31 h 535"/>
                <a:gd name="T66" fmla="*/ 817 w 2692"/>
                <a:gd name="T67" fmla="*/ 31 h 535"/>
                <a:gd name="T68" fmla="*/ 862 w 2692"/>
                <a:gd name="T69" fmla="*/ 16 h 535"/>
                <a:gd name="T70" fmla="*/ 923 w 2692"/>
                <a:gd name="T71" fmla="*/ 0 h 535"/>
                <a:gd name="T72" fmla="*/ 968 w 2692"/>
                <a:gd name="T73" fmla="*/ 0 h 535"/>
                <a:gd name="T74" fmla="*/ 2692 w 2692"/>
                <a:gd name="T75" fmla="*/ 535 h 535"/>
                <a:gd name="T76" fmla="*/ 0 w 2692"/>
                <a:gd name="T77" fmla="*/ 505 h 53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92"/>
                <a:gd name="T118" fmla="*/ 0 h 535"/>
                <a:gd name="T119" fmla="*/ 2692 w 2692"/>
                <a:gd name="T120" fmla="*/ 535 h 53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92" h="535">
                  <a:moveTo>
                    <a:pt x="0" y="505"/>
                  </a:moveTo>
                  <a:lnTo>
                    <a:pt x="0" y="489"/>
                  </a:lnTo>
                  <a:lnTo>
                    <a:pt x="15" y="459"/>
                  </a:lnTo>
                  <a:lnTo>
                    <a:pt x="15" y="444"/>
                  </a:lnTo>
                  <a:lnTo>
                    <a:pt x="30" y="413"/>
                  </a:lnTo>
                  <a:lnTo>
                    <a:pt x="46" y="398"/>
                  </a:lnTo>
                  <a:lnTo>
                    <a:pt x="61" y="398"/>
                  </a:lnTo>
                  <a:lnTo>
                    <a:pt x="61" y="382"/>
                  </a:lnTo>
                  <a:lnTo>
                    <a:pt x="91" y="352"/>
                  </a:lnTo>
                  <a:lnTo>
                    <a:pt x="106" y="337"/>
                  </a:lnTo>
                  <a:lnTo>
                    <a:pt x="121" y="337"/>
                  </a:lnTo>
                  <a:lnTo>
                    <a:pt x="136" y="306"/>
                  </a:lnTo>
                  <a:lnTo>
                    <a:pt x="167" y="291"/>
                  </a:lnTo>
                  <a:lnTo>
                    <a:pt x="182" y="291"/>
                  </a:lnTo>
                  <a:lnTo>
                    <a:pt x="212" y="260"/>
                  </a:lnTo>
                  <a:lnTo>
                    <a:pt x="227" y="245"/>
                  </a:lnTo>
                  <a:lnTo>
                    <a:pt x="242" y="245"/>
                  </a:lnTo>
                  <a:lnTo>
                    <a:pt x="287" y="214"/>
                  </a:lnTo>
                  <a:lnTo>
                    <a:pt x="318" y="199"/>
                  </a:lnTo>
                  <a:lnTo>
                    <a:pt x="333" y="199"/>
                  </a:lnTo>
                  <a:lnTo>
                    <a:pt x="363" y="184"/>
                  </a:lnTo>
                  <a:lnTo>
                    <a:pt x="408" y="168"/>
                  </a:lnTo>
                  <a:lnTo>
                    <a:pt x="439" y="153"/>
                  </a:lnTo>
                  <a:lnTo>
                    <a:pt x="454" y="138"/>
                  </a:lnTo>
                  <a:lnTo>
                    <a:pt x="514" y="123"/>
                  </a:lnTo>
                  <a:lnTo>
                    <a:pt x="545" y="107"/>
                  </a:lnTo>
                  <a:lnTo>
                    <a:pt x="575" y="107"/>
                  </a:lnTo>
                  <a:lnTo>
                    <a:pt x="635" y="77"/>
                  </a:lnTo>
                  <a:lnTo>
                    <a:pt x="666" y="77"/>
                  </a:lnTo>
                  <a:lnTo>
                    <a:pt x="696" y="61"/>
                  </a:lnTo>
                  <a:lnTo>
                    <a:pt x="726" y="61"/>
                  </a:lnTo>
                  <a:lnTo>
                    <a:pt x="786" y="31"/>
                  </a:lnTo>
                  <a:lnTo>
                    <a:pt x="817" y="31"/>
                  </a:lnTo>
                  <a:lnTo>
                    <a:pt x="862" y="16"/>
                  </a:lnTo>
                  <a:lnTo>
                    <a:pt x="923" y="0"/>
                  </a:lnTo>
                  <a:lnTo>
                    <a:pt x="968" y="0"/>
                  </a:lnTo>
                  <a:lnTo>
                    <a:pt x="2692" y="53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FF99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7183" y="2232"/>
              <a:ext cx="136" cy="978"/>
            </a:xfrm>
            <a:custGeom>
              <a:avLst/>
              <a:gdLst>
                <a:gd name="T0" fmla="*/ 136 w 136"/>
                <a:gd name="T1" fmla="*/ 0 h 978"/>
                <a:gd name="T2" fmla="*/ 136 w 136"/>
                <a:gd name="T3" fmla="*/ 15 h 978"/>
                <a:gd name="T4" fmla="*/ 136 w 136"/>
                <a:gd name="T5" fmla="*/ 30 h 978"/>
                <a:gd name="T6" fmla="*/ 121 w 136"/>
                <a:gd name="T7" fmla="*/ 46 h 978"/>
                <a:gd name="T8" fmla="*/ 121 w 136"/>
                <a:gd name="T9" fmla="*/ 61 h 978"/>
                <a:gd name="T10" fmla="*/ 121 w 136"/>
                <a:gd name="T11" fmla="*/ 76 h 978"/>
                <a:gd name="T12" fmla="*/ 105 w 136"/>
                <a:gd name="T13" fmla="*/ 91 h 978"/>
                <a:gd name="T14" fmla="*/ 105 w 136"/>
                <a:gd name="T15" fmla="*/ 107 h 978"/>
                <a:gd name="T16" fmla="*/ 90 w 136"/>
                <a:gd name="T17" fmla="*/ 122 h 978"/>
                <a:gd name="T18" fmla="*/ 75 w 136"/>
                <a:gd name="T19" fmla="*/ 137 h 978"/>
                <a:gd name="T20" fmla="*/ 75 w 136"/>
                <a:gd name="T21" fmla="*/ 153 h 978"/>
                <a:gd name="T22" fmla="*/ 60 w 136"/>
                <a:gd name="T23" fmla="*/ 168 h 978"/>
                <a:gd name="T24" fmla="*/ 45 w 136"/>
                <a:gd name="T25" fmla="*/ 168 h 978"/>
                <a:gd name="T26" fmla="*/ 30 w 136"/>
                <a:gd name="T27" fmla="*/ 198 h 978"/>
                <a:gd name="T28" fmla="*/ 15 w 136"/>
                <a:gd name="T29" fmla="*/ 214 h 978"/>
                <a:gd name="T30" fmla="*/ 0 w 136"/>
                <a:gd name="T31" fmla="*/ 229 h 978"/>
                <a:gd name="T32" fmla="*/ 0 w 136"/>
                <a:gd name="T33" fmla="*/ 978 h 978"/>
                <a:gd name="T34" fmla="*/ 15 w 136"/>
                <a:gd name="T35" fmla="*/ 963 h 978"/>
                <a:gd name="T36" fmla="*/ 30 w 136"/>
                <a:gd name="T37" fmla="*/ 947 h 978"/>
                <a:gd name="T38" fmla="*/ 45 w 136"/>
                <a:gd name="T39" fmla="*/ 917 h 978"/>
                <a:gd name="T40" fmla="*/ 60 w 136"/>
                <a:gd name="T41" fmla="*/ 917 h 978"/>
                <a:gd name="T42" fmla="*/ 75 w 136"/>
                <a:gd name="T43" fmla="*/ 902 h 978"/>
                <a:gd name="T44" fmla="*/ 75 w 136"/>
                <a:gd name="T45" fmla="*/ 886 h 978"/>
                <a:gd name="T46" fmla="*/ 90 w 136"/>
                <a:gd name="T47" fmla="*/ 871 h 978"/>
                <a:gd name="T48" fmla="*/ 105 w 136"/>
                <a:gd name="T49" fmla="*/ 856 h 978"/>
                <a:gd name="T50" fmla="*/ 105 w 136"/>
                <a:gd name="T51" fmla="*/ 840 h 978"/>
                <a:gd name="T52" fmla="*/ 121 w 136"/>
                <a:gd name="T53" fmla="*/ 825 h 978"/>
                <a:gd name="T54" fmla="*/ 121 w 136"/>
                <a:gd name="T55" fmla="*/ 810 h 978"/>
                <a:gd name="T56" fmla="*/ 121 w 136"/>
                <a:gd name="T57" fmla="*/ 795 h 978"/>
                <a:gd name="T58" fmla="*/ 136 w 136"/>
                <a:gd name="T59" fmla="*/ 779 h 978"/>
                <a:gd name="T60" fmla="*/ 136 w 136"/>
                <a:gd name="T61" fmla="*/ 764 h 978"/>
                <a:gd name="T62" fmla="*/ 136 w 136"/>
                <a:gd name="T63" fmla="*/ 749 h 978"/>
                <a:gd name="T64" fmla="*/ 136 w 136"/>
                <a:gd name="T65" fmla="*/ 0 h 97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6"/>
                <a:gd name="T100" fmla="*/ 0 h 978"/>
                <a:gd name="T101" fmla="*/ 136 w 136"/>
                <a:gd name="T102" fmla="*/ 978 h 97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6" h="978">
                  <a:moveTo>
                    <a:pt x="136" y="0"/>
                  </a:moveTo>
                  <a:lnTo>
                    <a:pt x="136" y="15"/>
                  </a:lnTo>
                  <a:lnTo>
                    <a:pt x="136" y="30"/>
                  </a:lnTo>
                  <a:lnTo>
                    <a:pt x="121" y="46"/>
                  </a:lnTo>
                  <a:lnTo>
                    <a:pt x="121" y="61"/>
                  </a:lnTo>
                  <a:lnTo>
                    <a:pt x="121" y="76"/>
                  </a:lnTo>
                  <a:lnTo>
                    <a:pt x="105" y="91"/>
                  </a:lnTo>
                  <a:lnTo>
                    <a:pt x="105" y="107"/>
                  </a:lnTo>
                  <a:lnTo>
                    <a:pt x="90" y="122"/>
                  </a:lnTo>
                  <a:lnTo>
                    <a:pt x="75" y="137"/>
                  </a:lnTo>
                  <a:lnTo>
                    <a:pt x="75" y="153"/>
                  </a:lnTo>
                  <a:lnTo>
                    <a:pt x="60" y="168"/>
                  </a:lnTo>
                  <a:lnTo>
                    <a:pt x="45" y="168"/>
                  </a:lnTo>
                  <a:lnTo>
                    <a:pt x="30" y="198"/>
                  </a:lnTo>
                  <a:lnTo>
                    <a:pt x="15" y="214"/>
                  </a:lnTo>
                  <a:lnTo>
                    <a:pt x="0" y="229"/>
                  </a:lnTo>
                  <a:lnTo>
                    <a:pt x="0" y="978"/>
                  </a:lnTo>
                  <a:lnTo>
                    <a:pt x="15" y="963"/>
                  </a:lnTo>
                  <a:lnTo>
                    <a:pt x="30" y="947"/>
                  </a:lnTo>
                  <a:lnTo>
                    <a:pt x="45" y="917"/>
                  </a:lnTo>
                  <a:lnTo>
                    <a:pt x="60" y="917"/>
                  </a:lnTo>
                  <a:lnTo>
                    <a:pt x="75" y="902"/>
                  </a:lnTo>
                  <a:lnTo>
                    <a:pt x="75" y="886"/>
                  </a:lnTo>
                  <a:lnTo>
                    <a:pt x="90" y="871"/>
                  </a:lnTo>
                  <a:lnTo>
                    <a:pt x="105" y="856"/>
                  </a:lnTo>
                  <a:lnTo>
                    <a:pt x="105" y="840"/>
                  </a:lnTo>
                  <a:lnTo>
                    <a:pt x="121" y="825"/>
                  </a:lnTo>
                  <a:lnTo>
                    <a:pt x="121" y="810"/>
                  </a:lnTo>
                  <a:lnTo>
                    <a:pt x="121" y="795"/>
                  </a:lnTo>
                  <a:lnTo>
                    <a:pt x="136" y="779"/>
                  </a:lnTo>
                  <a:lnTo>
                    <a:pt x="136" y="764"/>
                  </a:lnTo>
                  <a:lnTo>
                    <a:pt x="136" y="749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8000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>
              <a:off x="4612" y="2232"/>
              <a:ext cx="2571" cy="963"/>
            </a:xfrm>
            <a:custGeom>
              <a:avLst/>
              <a:gdLst>
                <a:gd name="T0" fmla="*/ 0 w 2571"/>
                <a:gd name="T1" fmla="*/ 0 h 963"/>
                <a:gd name="T2" fmla="*/ 2571 w 2571"/>
                <a:gd name="T3" fmla="*/ 214 h 963"/>
                <a:gd name="T4" fmla="*/ 2571 w 2571"/>
                <a:gd name="T5" fmla="*/ 963 h 963"/>
                <a:gd name="T6" fmla="*/ 0 w 2571"/>
                <a:gd name="T7" fmla="*/ 749 h 963"/>
                <a:gd name="T8" fmla="*/ 0 w 2571"/>
                <a:gd name="T9" fmla="*/ 0 h 9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71"/>
                <a:gd name="T16" fmla="*/ 0 h 963"/>
                <a:gd name="T17" fmla="*/ 2571 w 2571"/>
                <a:gd name="T18" fmla="*/ 963 h 9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71" h="963">
                  <a:moveTo>
                    <a:pt x="0" y="0"/>
                  </a:moveTo>
                  <a:lnTo>
                    <a:pt x="2571" y="214"/>
                  </a:lnTo>
                  <a:lnTo>
                    <a:pt x="2571" y="963"/>
                  </a:lnTo>
                  <a:lnTo>
                    <a:pt x="0" y="7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4612" y="1529"/>
              <a:ext cx="2707" cy="932"/>
            </a:xfrm>
            <a:custGeom>
              <a:avLst/>
              <a:gdLst>
                <a:gd name="T0" fmla="*/ 45 w 2707"/>
                <a:gd name="T1" fmla="*/ 0 h 932"/>
                <a:gd name="T2" fmla="*/ 197 w 2707"/>
                <a:gd name="T3" fmla="*/ 0 h 932"/>
                <a:gd name="T4" fmla="*/ 333 w 2707"/>
                <a:gd name="T5" fmla="*/ 0 h 932"/>
                <a:gd name="T6" fmla="*/ 423 w 2707"/>
                <a:gd name="T7" fmla="*/ 0 h 932"/>
                <a:gd name="T8" fmla="*/ 559 w 2707"/>
                <a:gd name="T9" fmla="*/ 15 h 932"/>
                <a:gd name="T10" fmla="*/ 696 w 2707"/>
                <a:gd name="T11" fmla="*/ 15 h 932"/>
                <a:gd name="T12" fmla="*/ 786 w 2707"/>
                <a:gd name="T13" fmla="*/ 30 h 932"/>
                <a:gd name="T14" fmla="*/ 922 w 2707"/>
                <a:gd name="T15" fmla="*/ 45 h 932"/>
                <a:gd name="T16" fmla="*/ 1058 w 2707"/>
                <a:gd name="T17" fmla="*/ 45 h 932"/>
                <a:gd name="T18" fmla="*/ 1149 w 2707"/>
                <a:gd name="T19" fmla="*/ 61 h 932"/>
                <a:gd name="T20" fmla="*/ 1270 w 2707"/>
                <a:gd name="T21" fmla="*/ 76 h 932"/>
                <a:gd name="T22" fmla="*/ 1391 w 2707"/>
                <a:gd name="T23" fmla="*/ 91 h 932"/>
                <a:gd name="T24" fmla="*/ 1467 w 2707"/>
                <a:gd name="T25" fmla="*/ 107 h 932"/>
                <a:gd name="T26" fmla="*/ 1588 w 2707"/>
                <a:gd name="T27" fmla="*/ 137 h 932"/>
                <a:gd name="T28" fmla="*/ 1709 w 2707"/>
                <a:gd name="T29" fmla="*/ 152 h 932"/>
                <a:gd name="T30" fmla="*/ 1769 w 2707"/>
                <a:gd name="T31" fmla="*/ 168 h 932"/>
                <a:gd name="T32" fmla="*/ 1875 w 2707"/>
                <a:gd name="T33" fmla="*/ 198 h 932"/>
                <a:gd name="T34" fmla="*/ 1981 w 2707"/>
                <a:gd name="T35" fmla="*/ 229 h 932"/>
                <a:gd name="T36" fmla="*/ 2041 w 2707"/>
                <a:gd name="T37" fmla="*/ 244 h 932"/>
                <a:gd name="T38" fmla="*/ 2132 w 2707"/>
                <a:gd name="T39" fmla="*/ 275 h 932"/>
                <a:gd name="T40" fmla="*/ 2208 w 2707"/>
                <a:gd name="T41" fmla="*/ 305 h 932"/>
                <a:gd name="T42" fmla="*/ 2268 w 2707"/>
                <a:gd name="T43" fmla="*/ 321 h 932"/>
                <a:gd name="T44" fmla="*/ 2344 w 2707"/>
                <a:gd name="T45" fmla="*/ 351 h 932"/>
                <a:gd name="T46" fmla="*/ 2404 w 2707"/>
                <a:gd name="T47" fmla="*/ 382 h 932"/>
                <a:gd name="T48" fmla="*/ 2450 w 2707"/>
                <a:gd name="T49" fmla="*/ 412 h 932"/>
                <a:gd name="T50" fmla="*/ 2510 w 2707"/>
                <a:gd name="T51" fmla="*/ 443 h 932"/>
                <a:gd name="T52" fmla="*/ 2555 w 2707"/>
                <a:gd name="T53" fmla="*/ 473 h 932"/>
                <a:gd name="T54" fmla="*/ 2586 w 2707"/>
                <a:gd name="T55" fmla="*/ 504 h 932"/>
                <a:gd name="T56" fmla="*/ 2616 w 2707"/>
                <a:gd name="T57" fmla="*/ 535 h 932"/>
                <a:gd name="T58" fmla="*/ 2646 w 2707"/>
                <a:gd name="T59" fmla="*/ 565 h 932"/>
                <a:gd name="T60" fmla="*/ 2676 w 2707"/>
                <a:gd name="T61" fmla="*/ 596 h 932"/>
                <a:gd name="T62" fmla="*/ 2692 w 2707"/>
                <a:gd name="T63" fmla="*/ 626 h 932"/>
                <a:gd name="T64" fmla="*/ 2707 w 2707"/>
                <a:gd name="T65" fmla="*/ 672 h 932"/>
                <a:gd name="T66" fmla="*/ 2707 w 2707"/>
                <a:gd name="T67" fmla="*/ 687 h 932"/>
                <a:gd name="T68" fmla="*/ 2707 w 2707"/>
                <a:gd name="T69" fmla="*/ 733 h 932"/>
                <a:gd name="T70" fmla="*/ 2692 w 2707"/>
                <a:gd name="T71" fmla="*/ 764 h 932"/>
                <a:gd name="T72" fmla="*/ 2676 w 2707"/>
                <a:gd name="T73" fmla="*/ 794 h 932"/>
                <a:gd name="T74" fmla="*/ 2661 w 2707"/>
                <a:gd name="T75" fmla="*/ 825 h 932"/>
                <a:gd name="T76" fmla="*/ 2631 w 2707"/>
                <a:gd name="T77" fmla="*/ 871 h 932"/>
                <a:gd name="T78" fmla="*/ 2616 w 2707"/>
                <a:gd name="T79" fmla="*/ 886 h 932"/>
                <a:gd name="T80" fmla="*/ 2571 w 2707"/>
                <a:gd name="T81" fmla="*/ 932 h 932"/>
                <a:gd name="T82" fmla="*/ 0 w 2707"/>
                <a:gd name="T83" fmla="*/ 0 h 93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707"/>
                <a:gd name="T127" fmla="*/ 0 h 932"/>
                <a:gd name="T128" fmla="*/ 2707 w 2707"/>
                <a:gd name="T129" fmla="*/ 932 h 93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707" h="932">
                  <a:moveTo>
                    <a:pt x="0" y="0"/>
                  </a:moveTo>
                  <a:lnTo>
                    <a:pt x="45" y="0"/>
                  </a:lnTo>
                  <a:lnTo>
                    <a:pt x="151" y="0"/>
                  </a:lnTo>
                  <a:lnTo>
                    <a:pt x="197" y="0"/>
                  </a:lnTo>
                  <a:lnTo>
                    <a:pt x="242" y="0"/>
                  </a:lnTo>
                  <a:lnTo>
                    <a:pt x="333" y="0"/>
                  </a:lnTo>
                  <a:lnTo>
                    <a:pt x="378" y="0"/>
                  </a:lnTo>
                  <a:lnTo>
                    <a:pt x="423" y="0"/>
                  </a:lnTo>
                  <a:lnTo>
                    <a:pt x="514" y="15"/>
                  </a:lnTo>
                  <a:lnTo>
                    <a:pt x="559" y="15"/>
                  </a:lnTo>
                  <a:lnTo>
                    <a:pt x="605" y="15"/>
                  </a:lnTo>
                  <a:lnTo>
                    <a:pt x="696" y="15"/>
                  </a:lnTo>
                  <a:lnTo>
                    <a:pt x="741" y="30"/>
                  </a:lnTo>
                  <a:lnTo>
                    <a:pt x="786" y="30"/>
                  </a:lnTo>
                  <a:lnTo>
                    <a:pt x="877" y="30"/>
                  </a:lnTo>
                  <a:lnTo>
                    <a:pt x="922" y="45"/>
                  </a:lnTo>
                  <a:lnTo>
                    <a:pt x="968" y="45"/>
                  </a:lnTo>
                  <a:lnTo>
                    <a:pt x="1058" y="45"/>
                  </a:lnTo>
                  <a:lnTo>
                    <a:pt x="1104" y="61"/>
                  </a:lnTo>
                  <a:lnTo>
                    <a:pt x="1149" y="61"/>
                  </a:lnTo>
                  <a:lnTo>
                    <a:pt x="1225" y="76"/>
                  </a:lnTo>
                  <a:lnTo>
                    <a:pt x="1270" y="76"/>
                  </a:lnTo>
                  <a:lnTo>
                    <a:pt x="1315" y="91"/>
                  </a:lnTo>
                  <a:lnTo>
                    <a:pt x="1391" y="91"/>
                  </a:lnTo>
                  <a:lnTo>
                    <a:pt x="1436" y="107"/>
                  </a:lnTo>
                  <a:lnTo>
                    <a:pt x="1467" y="107"/>
                  </a:lnTo>
                  <a:lnTo>
                    <a:pt x="1557" y="122"/>
                  </a:lnTo>
                  <a:lnTo>
                    <a:pt x="1588" y="137"/>
                  </a:lnTo>
                  <a:lnTo>
                    <a:pt x="1633" y="137"/>
                  </a:lnTo>
                  <a:lnTo>
                    <a:pt x="1709" y="152"/>
                  </a:lnTo>
                  <a:lnTo>
                    <a:pt x="1739" y="168"/>
                  </a:lnTo>
                  <a:lnTo>
                    <a:pt x="1769" y="168"/>
                  </a:lnTo>
                  <a:lnTo>
                    <a:pt x="1845" y="183"/>
                  </a:lnTo>
                  <a:lnTo>
                    <a:pt x="1875" y="198"/>
                  </a:lnTo>
                  <a:lnTo>
                    <a:pt x="1905" y="198"/>
                  </a:lnTo>
                  <a:lnTo>
                    <a:pt x="1981" y="229"/>
                  </a:lnTo>
                  <a:lnTo>
                    <a:pt x="2011" y="229"/>
                  </a:lnTo>
                  <a:lnTo>
                    <a:pt x="2041" y="244"/>
                  </a:lnTo>
                  <a:lnTo>
                    <a:pt x="2102" y="259"/>
                  </a:lnTo>
                  <a:lnTo>
                    <a:pt x="2132" y="275"/>
                  </a:lnTo>
                  <a:lnTo>
                    <a:pt x="2162" y="275"/>
                  </a:lnTo>
                  <a:lnTo>
                    <a:pt x="2208" y="305"/>
                  </a:lnTo>
                  <a:lnTo>
                    <a:pt x="2238" y="305"/>
                  </a:lnTo>
                  <a:lnTo>
                    <a:pt x="2268" y="321"/>
                  </a:lnTo>
                  <a:lnTo>
                    <a:pt x="2313" y="336"/>
                  </a:lnTo>
                  <a:lnTo>
                    <a:pt x="2344" y="351"/>
                  </a:lnTo>
                  <a:lnTo>
                    <a:pt x="2359" y="366"/>
                  </a:lnTo>
                  <a:lnTo>
                    <a:pt x="2404" y="382"/>
                  </a:lnTo>
                  <a:lnTo>
                    <a:pt x="2434" y="397"/>
                  </a:lnTo>
                  <a:lnTo>
                    <a:pt x="2450" y="412"/>
                  </a:lnTo>
                  <a:lnTo>
                    <a:pt x="2495" y="428"/>
                  </a:lnTo>
                  <a:lnTo>
                    <a:pt x="2510" y="443"/>
                  </a:lnTo>
                  <a:lnTo>
                    <a:pt x="2525" y="458"/>
                  </a:lnTo>
                  <a:lnTo>
                    <a:pt x="2555" y="473"/>
                  </a:lnTo>
                  <a:lnTo>
                    <a:pt x="2571" y="489"/>
                  </a:lnTo>
                  <a:lnTo>
                    <a:pt x="2586" y="504"/>
                  </a:lnTo>
                  <a:lnTo>
                    <a:pt x="2616" y="519"/>
                  </a:lnTo>
                  <a:lnTo>
                    <a:pt x="2616" y="535"/>
                  </a:lnTo>
                  <a:lnTo>
                    <a:pt x="2631" y="550"/>
                  </a:lnTo>
                  <a:lnTo>
                    <a:pt x="2646" y="565"/>
                  </a:lnTo>
                  <a:lnTo>
                    <a:pt x="2661" y="580"/>
                  </a:lnTo>
                  <a:lnTo>
                    <a:pt x="2676" y="596"/>
                  </a:lnTo>
                  <a:lnTo>
                    <a:pt x="2676" y="626"/>
                  </a:lnTo>
                  <a:lnTo>
                    <a:pt x="2692" y="626"/>
                  </a:lnTo>
                  <a:lnTo>
                    <a:pt x="2692" y="642"/>
                  </a:lnTo>
                  <a:lnTo>
                    <a:pt x="2707" y="672"/>
                  </a:lnTo>
                  <a:lnTo>
                    <a:pt x="2707" y="687"/>
                  </a:lnTo>
                  <a:lnTo>
                    <a:pt x="2707" y="718"/>
                  </a:lnTo>
                  <a:lnTo>
                    <a:pt x="2707" y="733"/>
                  </a:lnTo>
                  <a:lnTo>
                    <a:pt x="2707" y="749"/>
                  </a:lnTo>
                  <a:lnTo>
                    <a:pt x="2692" y="764"/>
                  </a:lnTo>
                  <a:lnTo>
                    <a:pt x="2692" y="779"/>
                  </a:lnTo>
                  <a:lnTo>
                    <a:pt x="2676" y="794"/>
                  </a:lnTo>
                  <a:lnTo>
                    <a:pt x="2676" y="825"/>
                  </a:lnTo>
                  <a:lnTo>
                    <a:pt x="2661" y="825"/>
                  </a:lnTo>
                  <a:lnTo>
                    <a:pt x="2646" y="840"/>
                  </a:lnTo>
                  <a:lnTo>
                    <a:pt x="2631" y="871"/>
                  </a:lnTo>
                  <a:lnTo>
                    <a:pt x="2616" y="871"/>
                  </a:lnTo>
                  <a:lnTo>
                    <a:pt x="2616" y="886"/>
                  </a:lnTo>
                  <a:lnTo>
                    <a:pt x="2586" y="917"/>
                  </a:lnTo>
                  <a:lnTo>
                    <a:pt x="2571" y="932"/>
                  </a:lnTo>
                  <a:lnTo>
                    <a:pt x="0" y="7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771" y="2415"/>
              <a:ext cx="1104" cy="1330"/>
            </a:xfrm>
            <a:custGeom>
              <a:avLst/>
              <a:gdLst>
                <a:gd name="T0" fmla="*/ 1074 w 1104"/>
                <a:gd name="T1" fmla="*/ 566 h 1330"/>
                <a:gd name="T2" fmla="*/ 968 w 1104"/>
                <a:gd name="T3" fmla="*/ 550 h 1330"/>
                <a:gd name="T4" fmla="*/ 892 w 1104"/>
                <a:gd name="T5" fmla="*/ 535 h 1330"/>
                <a:gd name="T6" fmla="*/ 786 w 1104"/>
                <a:gd name="T7" fmla="*/ 505 h 1330"/>
                <a:gd name="T8" fmla="*/ 696 w 1104"/>
                <a:gd name="T9" fmla="*/ 474 h 1330"/>
                <a:gd name="T10" fmla="*/ 635 w 1104"/>
                <a:gd name="T11" fmla="*/ 459 h 1330"/>
                <a:gd name="T12" fmla="*/ 545 w 1104"/>
                <a:gd name="T13" fmla="*/ 428 h 1330"/>
                <a:gd name="T14" fmla="*/ 484 w 1104"/>
                <a:gd name="T15" fmla="*/ 413 h 1330"/>
                <a:gd name="T16" fmla="*/ 408 w 1104"/>
                <a:gd name="T17" fmla="*/ 382 h 1330"/>
                <a:gd name="T18" fmla="*/ 363 w 1104"/>
                <a:gd name="T19" fmla="*/ 367 h 1330"/>
                <a:gd name="T20" fmla="*/ 287 w 1104"/>
                <a:gd name="T21" fmla="*/ 321 h 1330"/>
                <a:gd name="T22" fmla="*/ 227 w 1104"/>
                <a:gd name="T23" fmla="*/ 291 h 1330"/>
                <a:gd name="T24" fmla="*/ 197 w 1104"/>
                <a:gd name="T25" fmla="*/ 275 h 1330"/>
                <a:gd name="T26" fmla="*/ 136 w 1104"/>
                <a:gd name="T27" fmla="*/ 229 h 1330"/>
                <a:gd name="T28" fmla="*/ 121 w 1104"/>
                <a:gd name="T29" fmla="*/ 214 h 1330"/>
                <a:gd name="T30" fmla="*/ 76 w 1104"/>
                <a:gd name="T31" fmla="*/ 168 h 1330"/>
                <a:gd name="T32" fmla="*/ 61 w 1104"/>
                <a:gd name="T33" fmla="*/ 153 h 1330"/>
                <a:gd name="T34" fmla="*/ 30 w 1104"/>
                <a:gd name="T35" fmla="*/ 122 h 1330"/>
                <a:gd name="T36" fmla="*/ 15 w 1104"/>
                <a:gd name="T37" fmla="*/ 77 h 1330"/>
                <a:gd name="T38" fmla="*/ 0 w 1104"/>
                <a:gd name="T39" fmla="*/ 46 h 1330"/>
                <a:gd name="T40" fmla="*/ 0 w 1104"/>
                <a:gd name="T41" fmla="*/ 15 h 1330"/>
                <a:gd name="T42" fmla="*/ 0 w 1104"/>
                <a:gd name="T43" fmla="*/ 749 h 1330"/>
                <a:gd name="T44" fmla="*/ 0 w 1104"/>
                <a:gd name="T45" fmla="*/ 795 h 1330"/>
                <a:gd name="T46" fmla="*/ 0 w 1104"/>
                <a:gd name="T47" fmla="*/ 810 h 1330"/>
                <a:gd name="T48" fmla="*/ 15 w 1104"/>
                <a:gd name="T49" fmla="*/ 856 h 1330"/>
                <a:gd name="T50" fmla="*/ 30 w 1104"/>
                <a:gd name="T51" fmla="*/ 871 h 1330"/>
                <a:gd name="T52" fmla="*/ 61 w 1104"/>
                <a:gd name="T53" fmla="*/ 917 h 1330"/>
                <a:gd name="T54" fmla="*/ 91 w 1104"/>
                <a:gd name="T55" fmla="*/ 933 h 1330"/>
                <a:gd name="T56" fmla="*/ 121 w 1104"/>
                <a:gd name="T57" fmla="*/ 978 h 1330"/>
                <a:gd name="T58" fmla="*/ 182 w 1104"/>
                <a:gd name="T59" fmla="*/ 1009 h 1330"/>
                <a:gd name="T60" fmla="*/ 212 w 1104"/>
                <a:gd name="T61" fmla="*/ 1024 h 1330"/>
                <a:gd name="T62" fmla="*/ 272 w 1104"/>
                <a:gd name="T63" fmla="*/ 1070 h 1330"/>
                <a:gd name="T64" fmla="*/ 318 w 1104"/>
                <a:gd name="T65" fmla="*/ 1085 h 1330"/>
                <a:gd name="T66" fmla="*/ 378 w 1104"/>
                <a:gd name="T67" fmla="*/ 1116 h 1330"/>
                <a:gd name="T68" fmla="*/ 439 w 1104"/>
                <a:gd name="T69" fmla="*/ 1147 h 1330"/>
                <a:gd name="T70" fmla="*/ 514 w 1104"/>
                <a:gd name="T71" fmla="*/ 1177 h 1330"/>
                <a:gd name="T72" fmla="*/ 605 w 1104"/>
                <a:gd name="T73" fmla="*/ 1208 h 1330"/>
                <a:gd name="T74" fmla="*/ 666 w 1104"/>
                <a:gd name="T75" fmla="*/ 1223 h 1330"/>
                <a:gd name="T76" fmla="*/ 756 w 1104"/>
                <a:gd name="T77" fmla="*/ 1254 h 1330"/>
                <a:gd name="T78" fmla="*/ 817 w 1104"/>
                <a:gd name="T79" fmla="*/ 1269 h 1330"/>
                <a:gd name="T80" fmla="*/ 923 w 1104"/>
                <a:gd name="T81" fmla="*/ 1284 h 1330"/>
                <a:gd name="T82" fmla="*/ 998 w 1104"/>
                <a:gd name="T83" fmla="*/ 1299 h 1330"/>
                <a:gd name="T84" fmla="*/ 1104 w 1104"/>
                <a:gd name="T85" fmla="*/ 1330 h 133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4"/>
                <a:gd name="T130" fmla="*/ 0 h 1330"/>
                <a:gd name="T131" fmla="*/ 1104 w 1104"/>
                <a:gd name="T132" fmla="*/ 1330 h 133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4" h="1330">
                  <a:moveTo>
                    <a:pt x="1104" y="581"/>
                  </a:moveTo>
                  <a:lnTo>
                    <a:pt x="1074" y="566"/>
                  </a:lnTo>
                  <a:lnTo>
                    <a:pt x="998" y="550"/>
                  </a:lnTo>
                  <a:lnTo>
                    <a:pt x="968" y="550"/>
                  </a:lnTo>
                  <a:lnTo>
                    <a:pt x="923" y="535"/>
                  </a:lnTo>
                  <a:lnTo>
                    <a:pt x="892" y="535"/>
                  </a:lnTo>
                  <a:lnTo>
                    <a:pt x="817" y="520"/>
                  </a:lnTo>
                  <a:lnTo>
                    <a:pt x="786" y="505"/>
                  </a:lnTo>
                  <a:lnTo>
                    <a:pt x="756" y="505"/>
                  </a:lnTo>
                  <a:lnTo>
                    <a:pt x="696" y="474"/>
                  </a:lnTo>
                  <a:lnTo>
                    <a:pt x="666" y="474"/>
                  </a:lnTo>
                  <a:lnTo>
                    <a:pt x="635" y="459"/>
                  </a:lnTo>
                  <a:lnTo>
                    <a:pt x="605" y="459"/>
                  </a:lnTo>
                  <a:lnTo>
                    <a:pt x="545" y="428"/>
                  </a:lnTo>
                  <a:lnTo>
                    <a:pt x="514" y="428"/>
                  </a:lnTo>
                  <a:lnTo>
                    <a:pt x="484" y="413"/>
                  </a:lnTo>
                  <a:lnTo>
                    <a:pt x="439" y="398"/>
                  </a:lnTo>
                  <a:lnTo>
                    <a:pt x="408" y="382"/>
                  </a:lnTo>
                  <a:lnTo>
                    <a:pt x="378" y="367"/>
                  </a:lnTo>
                  <a:lnTo>
                    <a:pt x="363" y="367"/>
                  </a:lnTo>
                  <a:lnTo>
                    <a:pt x="318" y="336"/>
                  </a:lnTo>
                  <a:lnTo>
                    <a:pt x="287" y="321"/>
                  </a:lnTo>
                  <a:lnTo>
                    <a:pt x="272" y="321"/>
                  </a:lnTo>
                  <a:lnTo>
                    <a:pt x="227" y="291"/>
                  </a:lnTo>
                  <a:lnTo>
                    <a:pt x="212" y="275"/>
                  </a:lnTo>
                  <a:lnTo>
                    <a:pt x="197" y="275"/>
                  </a:lnTo>
                  <a:lnTo>
                    <a:pt x="182" y="260"/>
                  </a:lnTo>
                  <a:lnTo>
                    <a:pt x="136" y="229"/>
                  </a:lnTo>
                  <a:lnTo>
                    <a:pt x="121" y="229"/>
                  </a:lnTo>
                  <a:lnTo>
                    <a:pt x="121" y="214"/>
                  </a:lnTo>
                  <a:lnTo>
                    <a:pt x="91" y="184"/>
                  </a:lnTo>
                  <a:lnTo>
                    <a:pt x="76" y="168"/>
                  </a:lnTo>
                  <a:lnTo>
                    <a:pt x="61" y="168"/>
                  </a:lnTo>
                  <a:lnTo>
                    <a:pt x="61" y="153"/>
                  </a:lnTo>
                  <a:lnTo>
                    <a:pt x="30" y="122"/>
                  </a:lnTo>
                  <a:lnTo>
                    <a:pt x="15" y="107"/>
                  </a:lnTo>
                  <a:lnTo>
                    <a:pt x="15" y="77"/>
                  </a:lnTo>
                  <a:lnTo>
                    <a:pt x="0" y="61"/>
                  </a:lnTo>
                  <a:lnTo>
                    <a:pt x="0" y="46"/>
                  </a:lnTo>
                  <a:lnTo>
                    <a:pt x="0" y="15"/>
                  </a:lnTo>
                  <a:lnTo>
                    <a:pt x="0" y="0"/>
                  </a:lnTo>
                  <a:lnTo>
                    <a:pt x="0" y="749"/>
                  </a:lnTo>
                  <a:lnTo>
                    <a:pt x="0" y="764"/>
                  </a:lnTo>
                  <a:lnTo>
                    <a:pt x="0" y="795"/>
                  </a:lnTo>
                  <a:lnTo>
                    <a:pt x="0" y="810"/>
                  </a:lnTo>
                  <a:lnTo>
                    <a:pt x="15" y="826"/>
                  </a:lnTo>
                  <a:lnTo>
                    <a:pt x="15" y="856"/>
                  </a:lnTo>
                  <a:lnTo>
                    <a:pt x="30" y="871"/>
                  </a:lnTo>
                  <a:lnTo>
                    <a:pt x="61" y="902"/>
                  </a:lnTo>
                  <a:lnTo>
                    <a:pt x="61" y="917"/>
                  </a:lnTo>
                  <a:lnTo>
                    <a:pt x="76" y="917"/>
                  </a:lnTo>
                  <a:lnTo>
                    <a:pt x="91" y="933"/>
                  </a:lnTo>
                  <a:lnTo>
                    <a:pt x="121" y="963"/>
                  </a:lnTo>
                  <a:lnTo>
                    <a:pt x="121" y="978"/>
                  </a:lnTo>
                  <a:lnTo>
                    <a:pt x="136" y="978"/>
                  </a:lnTo>
                  <a:lnTo>
                    <a:pt x="182" y="1009"/>
                  </a:lnTo>
                  <a:lnTo>
                    <a:pt x="197" y="1024"/>
                  </a:lnTo>
                  <a:lnTo>
                    <a:pt x="212" y="1024"/>
                  </a:lnTo>
                  <a:lnTo>
                    <a:pt x="227" y="1040"/>
                  </a:lnTo>
                  <a:lnTo>
                    <a:pt x="272" y="1070"/>
                  </a:lnTo>
                  <a:lnTo>
                    <a:pt x="287" y="1070"/>
                  </a:lnTo>
                  <a:lnTo>
                    <a:pt x="318" y="1085"/>
                  </a:lnTo>
                  <a:lnTo>
                    <a:pt x="363" y="1116"/>
                  </a:lnTo>
                  <a:lnTo>
                    <a:pt x="378" y="1116"/>
                  </a:lnTo>
                  <a:lnTo>
                    <a:pt x="408" y="1131"/>
                  </a:lnTo>
                  <a:lnTo>
                    <a:pt x="439" y="1147"/>
                  </a:lnTo>
                  <a:lnTo>
                    <a:pt x="484" y="1162"/>
                  </a:lnTo>
                  <a:lnTo>
                    <a:pt x="514" y="1177"/>
                  </a:lnTo>
                  <a:lnTo>
                    <a:pt x="545" y="1177"/>
                  </a:lnTo>
                  <a:lnTo>
                    <a:pt x="605" y="1208"/>
                  </a:lnTo>
                  <a:lnTo>
                    <a:pt x="635" y="1208"/>
                  </a:lnTo>
                  <a:lnTo>
                    <a:pt x="666" y="1223"/>
                  </a:lnTo>
                  <a:lnTo>
                    <a:pt x="696" y="1223"/>
                  </a:lnTo>
                  <a:lnTo>
                    <a:pt x="756" y="1254"/>
                  </a:lnTo>
                  <a:lnTo>
                    <a:pt x="786" y="1254"/>
                  </a:lnTo>
                  <a:lnTo>
                    <a:pt x="817" y="1269"/>
                  </a:lnTo>
                  <a:lnTo>
                    <a:pt x="892" y="1284"/>
                  </a:lnTo>
                  <a:lnTo>
                    <a:pt x="923" y="1284"/>
                  </a:lnTo>
                  <a:lnTo>
                    <a:pt x="968" y="1299"/>
                  </a:lnTo>
                  <a:lnTo>
                    <a:pt x="998" y="1299"/>
                  </a:lnTo>
                  <a:lnTo>
                    <a:pt x="1074" y="1315"/>
                  </a:lnTo>
                  <a:lnTo>
                    <a:pt x="1104" y="1330"/>
                  </a:lnTo>
                  <a:lnTo>
                    <a:pt x="1104" y="581"/>
                  </a:lnTo>
                  <a:close/>
                </a:path>
              </a:pathLst>
            </a:custGeom>
            <a:solidFill>
              <a:srgbClr val="8080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875" y="2415"/>
              <a:ext cx="1588" cy="1315"/>
            </a:xfrm>
            <a:custGeom>
              <a:avLst/>
              <a:gdLst>
                <a:gd name="T0" fmla="*/ 1588 w 1588"/>
                <a:gd name="T1" fmla="*/ 0 h 1315"/>
                <a:gd name="T2" fmla="*/ 0 w 1588"/>
                <a:gd name="T3" fmla="*/ 566 h 1315"/>
                <a:gd name="T4" fmla="*/ 0 w 1588"/>
                <a:gd name="T5" fmla="*/ 1315 h 1315"/>
                <a:gd name="T6" fmla="*/ 1588 w 1588"/>
                <a:gd name="T7" fmla="*/ 749 h 1315"/>
                <a:gd name="T8" fmla="*/ 1588 w 1588"/>
                <a:gd name="T9" fmla="*/ 0 h 1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8"/>
                <a:gd name="T16" fmla="*/ 0 h 1315"/>
                <a:gd name="T17" fmla="*/ 1588 w 1588"/>
                <a:gd name="T18" fmla="*/ 1315 h 1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8" h="1315">
                  <a:moveTo>
                    <a:pt x="1588" y="0"/>
                  </a:moveTo>
                  <a:lnTo>
                    <a:pt x="0" y="566"/>
                  </a:lnTo>
                  <a:lnTo>
                    <a:pt x="0" y="1315"/>
                  </a:lnTo>
                  <a:lnTo>
                    <a:pt x="1588" y="749"/>
                  </a:lnTo>
                  <a:lnTo>
                    <a:pt x="1588" y="0"/>
                  </a:lnTo>
                  <a:close/>
                </a:path>
              </a:pathLst>
            </a:custGeom>
            <a:solidFill>
              <a:srgbClr val="8080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771" y="2385"/>
              <a:ext cx="2692" cy="611"/>
            </a:xfrm>
            <a:custGeom>
              <a:avLst/>
              <a:gdLst>
                <a:gd name="T0" fmla="*/ 1104 w 2692"/>
                <a:gd name="T1" fmla="*/ 611 h 611"/>
                <a:gd name="T2" fmla="*/ 1074 w 2692"/>
                <a:gd name="T3" fmla="*/ 596 h 611"/>
                <a:gd name="T4" fmla="*/ 998 w 2692"/>
                <a:gd name="T5" fmla="*/ 580 h 611"/>
                <a:gd name="T6" fmla="*/ 968 w 2692"/>
                <a:gd name="T7" fmla="*/ 580 h 611"/>
                <a:gd name="T8" fmla="*/ 923 w 2692"/>
                <a:gd name="T9" fmla="*/ 565 h 611"/>
                <a:gd name="T10" fmla="*/ 892 w 2692"/>
                <a:gd name="T11" fmla="*/ 565 h 611"/>
                <a:gd name="T12" fmla="*/ 817 w 2692"/>
                <a:gd name="T13" fmla="*/ 550 h 611"/>
                <a:gd name="T14" fmla="*/ 786 w 2692"/>
                <a:gd name="T15" fmla="*/ 535 h 611"/>
                <a:gd name="T16" fmla="*/ 756 w 2692"/>
                <a:gd name="T17" fmla="*/ 535 h 611"/>
                <a:gd name="T18" fmla="*/ 726 w 2692"/>
                <a:gd name="T19" fmla="*/ 519 h 611"/>
                <a:gd name="T20" fmla="*/ 666 w 2692"/>
                <a:gd name="T21" fmla="*/ 504 h 611"/>
                <a:gd name="T22" fmla="*/ 635 w 2692"/>
                <a:gd name="T23" fmla="*/ 489 h 611"/>
                <a:gd name="T24" fmla="*/ 605 w 2692"/>
                <a:gd name="T25" fmla="*/ 489 h 611"/>
                <a:gd name="T26" fmla="*/ 575 w 2692"/>
                <a:gd name="T27" fmla="*/ 473 h 611"/>
                <a:gd name="T28" fmla="*/ 514 w 2692"/>
                <a:gd name="T29" fmla="*/ 458 h 611"/>
                <a:gd name="T30" fmla="*/ 484 w 2692"/>
                <a:gd name="T31" fmla="*/ 443 h 611"/>
                <a:gd name="T32" fmla="*/ 454 w 2692"/>
                <a:gd name="T33" fmla="*/ 428 h 611"/>
                <a:gd name="T34" fmla="*/ 408 w 2692"/>
                <a:gd name="T35" fmla="*/ 412 h 611"/>
                <a:gd name="T36" fmla="*/ 378 w 2692"/>
                <a:gd name="T37" fmla="*/ 397 h 611"/>
                <a:gd name="T38" fmla="*/ 363 w 2692"/>
                <a:gd name="T39" fmla="*/ 397 h 611"/>
                <a:gd name="T40" fmla="*/ 333 w 2692"/>
                <a:gd name="T41" fmla="*/ 382 h 611"/>
                <a:gd name="T42" fmla="*/ 287 w 2692"/>
                <a:gd name="T43" fmla="*/ 351 h 611"/>
                <a:gd name="T44" fmla="*/ 272 w 2692"/>
                <a:gd name="T45" fmla="*/ 351 h 611"/>
                <a:gd name="T46" fmla="*/ 242 w 2692"/>
                <a:gd name="T47" fmla="*/ 336 h 611"/>
                <a:gd name="T48" fmla="*/ 227 w 2692"/>
                <a:gd name="T49" fmla="*/ 321 h 611"/>
                <a:gd name="T50" fmla="*/ 197 w 2692"/>
                <a:gd name="T51" fmla="*/ 305 h 611"/>
                <a:gd name="T52" fmla="*/ 182 w 2692"/>
                <a:gd name="T53" fmla="*/ 290 h 611"/>
                <a:gd name="T54" fmla="*/ 167 w 2692"/>
                <a:gd name="T55" fmla="*/ 275 h 611"/>
                <a:gd name="T56" fmla="*/ 136 w 2692"/>
                <a:gd name="T57" fmla="*/ 259 h 611"/>
                <a:gd name="T58" fmla="*/ 121 w 2692"/>
                <a:gd name="T59" fmla="*/ 244 h 611"/>
                <a:gd name="T60" fmla="*/ 106 w 2692"/>
                <a:gd name="T61" fmla="*/ 229 h 611"/>
                <a:gd name="T62" fmla="*/ 91 w 2692"/>
                <a:gd name="T63" fmla="*/ 214 h 611"/>
                <a:gd name="T64" fmla="*/ 61 w 2692"/>
                <a:gd name="T65" fmla="*/ 198 h 611"/>
                <a:gd name="T66" fmla="*/ 61 w 2692"/>
                <a:gd name="T67" fmla="*/ 183 h 611"/>
                <a:gd name="T68" fmla="*/ 46 w 2692"/>
                <a:gd name="T69" fmla="*/ 168 h 611"/>
                <a:gd name="T70" fmla="*/ 30 w 2692"/>
                <a:gd name="T71" fmla="*/ 152 h 611"/>
                <a:gd name="T72" fmla="*/ 15 w 2692"/>
                <a:gd name="T73" fmla="*/ 137 h 611"/>
                <a:gd name="T74" fmla="*/ 15 w 2692"/>
                <a:gd name="T75" fmla="*/ 122 h 611"/>
                <a:gd name="T76" fmla="*/ 15 w 2692"/>
                <a:gd name="T77" fmla="*/ 107 h 611"/>
                <a:gd name="T78" fmla="*/ 0 w 2692"/>
                <a:gd name="T79" fmla="*/ 91 h 611"/>
                <a:gd name="T80" fmla="*/ 0 w 2692"/>
                <a:gd name="T81" fmla="*/ 76 h 611"/>
                <a:gd name="T82" fmla="*/ 0 w 2692"/>
                <a:gd name="T83" fmla="*/ 61 h 611"/>
                <a:gd name="T84" fmla="*/ 0 w 2692"/>
                <a:gd name="T85" fmla="*/ 45 h 611"/>
                <a:gd name="T86" fmla="*/ 0 w 2692"/>
                <a:gd name="T87" fmla="*/ 30 h 611"/>
                <a:gd name="T88" fmla="*/ 0 w 2692"/>
                <a:gd name="T89" fmla="*/ 15 h 611"/>
                <a:gd name="T90" fmla="*/ 0 w 2692"/>
                <a:gd name="T91" fmla="*/ 0 h 611"/>
                <a:gd name="T92" fmla="*/ 2692 w 2692"/>
                <a:gd name="T93" fmla="*/ 30 h 611"/>
                <a:gd name="T94" fmla="*/ 1104 w 2692"/>
                <a:gd name="T95" fmla="*/ 611 h 61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692"/>
                <a:gd name="T145" fmla="*/ 0 h 611"/>
                <a:gd name="T146" fmla="*/ 2692 w 2692"/>
                <a:gd name="T147" fmla="*/ 611 h 61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692" h="611">
                  <a:moveTo>
                    <a:pt x="1104" y="611"/>
                  </a:moveTo>
                  <a:lnTo>
                    <a:pt x="1074" y="596"/>
                  </a:lnTo>
                  <a:lnTo>
                    <a:pt x="998" y="580"/>
                  </a:lnTo>
                  <a:lnTo>
                    <a:pt x="968" y="580"/>
                  </a:lnTo>
                  <a:lnTo>
                    <a:pt x="923" y="565"/>
                  </a:lnTo>
                  <a:lnTo>
                    <a:pt x="892" y="565"/>
                  </a:lnTo>
                  <a:lnTo>
                    <a:pt x="817" y="550"/>
                  </a:lnTo>
                  <a:lnTo>
                    <a:pt x="786" y="535"/>
                  </a:lnTo>
                  <a:lnTo>
                    <a:pt x="756" y="535"/>
                  </a:lnTo>
                  <a:lnTo>
                    <a:pt x="726" y="519"/>
                  </a:lnTo>
                  <a:lnTo>
                    <a:pt x="666" y="504"/>
                  </a:lnTo>
                  <a:lnTo>
                    <a:pt x="635" y="489"/>
                  </a:lnTo>
                  <a:lnTo>
                    <a:pt x="605" y="489"/>
                  </a:lnTo>
                  <a:lnTo>
                    <a:pt x="575" y="473"/>
                  </a:lnTo>
                  <a:lnTo>
                    <a:pt x="514" y="458"/>
                  </a:lnTo>
                  <a:lnTo>
                    <a:pt x="484" y="443"/>
                  </a:lnTo>
                  <a:lnTo>
                    <a:pt x="454" y="428"/>
                  </a:lnTo>
                  <a:lnTo>
                    <a:pt x="408" y="412"/>
                  </a:lnTo>
                  <a:lnTo>
                    <a:pt x="378" y="397"/>
                  </a:lnTo>
                  <a:lnTo>
                    <a:pt x="363" y="397"/>
                  </a:lnTo>
                  <a:lnTo>
                    <a:pt x="333" y="382"/>
                  </a:lnTo>
                  <a:lnTo>
                    <a:pt x="287" y="351"/>
                  </a:lnTo>
                  <a:lnTo>
                    <a:pt x="272" y="351"/>
                  </a:lnTo>
                  <a:lnTo>
                    <a:pt x="242" y="336"/>
                  </a:lnTo>
                  <a:lnTo>
                    <a:pt x="227" y="321"/>
                  </a:lnTo>
                  <a:lnTo>
                    <a:pt x="197" y="305"/>
                  </a:lnTo>
                  <a:lnTo>
                    <a:pt x="182" y="290"/>
                  </a:lnTo>
                  <a:lnTo>
                    <a:pt x="167" y="275"/>
                  </a:lnTo>
                  <a:lnTo>
                    <a:pt x="136" y="259"/>
                  </a:lnTo>
                  <a:lnTo>
                    <a:pt x="121" y="244"/>
                  </a:lnTo>
                  <a:lnTo>
                    <a:pt x="106" y="229"/>
                  </a:lnTo>
                  <a:lnTo>
                    <a:pt x="91" y="214"/>
                  </a:lnTo>
                  <a:lnTo>
                    <a:pt x="61" y="198"/>
                  </a:lnTo>
                  <a:lnTo>
                    <a:pt x="61" y="183"/>
                  </a:lnTo>
                  <a:lnTo>
                    <a:pt x="46" y="168"/>
                  </a:lnTo>
                  <a:lnTo>
                    <a:pt x="30" y="152"/>
                  </a:lnTo>
                  <a:lnTo>
                    <a:pt x="15" y="137"/>
                  </a:lnTo>
                  <a:lnTo>
                    <a:pt x="15" y="122"/>
                  </a:lnTo>
                  <a:lnTo>
                    <a:pt x="15" y="107"/>
                  </a:lnTo>
                  <a:lnTo>
                    <a:pt x="0" y="91"/>
                  </a:lnTo>
                  <a:lnTo>
                    <a:pt x="0" y="76"/>
                  </a:lnTo>
                  <a:lnTo>
                    <a:pt x="0" y="61"/>
                  </a:lnTo>
                  <a:lnTo>
                    <a:pt x="0" y="45"/>
                  </a:lnTo>
                  <a:lnTo>
                    <a:pt x="0" y="3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2692" y="30"/>
                  </a:lnTo>
                  <a:lnTo>
                    <a:pt x="1104" y="611"/>
                  </a:lnTo>
                  <a:close/>
                </a:path>
              </a:pathLst>
            </a:custGeom>
            <a:solidFill>
              <a:srgbClr val="FFFF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2692" y="2736"/>
              <a:ext cx="4158" cy="1238"/>
            </a:xfrm>
            <a:custGeom>
              <a:avLst/>
              <a:gdLst>
                <a:gd name="T0" fmla="*/ 4113 w 4158"/>
                <a:gd name="T1" fmla="*/ 31 h 1238"/>
                <a:gd name="T2" fmla="*/ 4037 w 4158"/>
                <a:gd name="T3" fmla="*/ 77 h 1238"/>
                <a:gd name="T4" fmla="*/ 3946 w 4158"/>
                <a:gd name="T5" fmla="*/ 122 h 1238"/>
                <a:gd name="T6" fmla="*/ 3855 w 4158"/>
                <a:gd name="T7" fmla="*/ 168 h 1238"/>
                <a:gd name="T8" fmla="*/ 3750 w 4158"/>
                <a:gd name="T9" fmla="*/ 199 h 1238"/>
                <a:gd name="T10" fmla="*/ 3629 w 4158"/>
                <a:gd name="T11" fmla="*/ 245 h 1238"/>
                <a:gd name="T12" fmla="*/ 3493 w 4158"/>
                <a:gd name="T13" fmla="*/ 275 h 1238"/>
                <a:gd name="T14" fmla="*/ 3356 w 4158"/>
                <a:gd name="T15" fmla="*/ 306 h 1238"/>
                <a:gd name="T16" fmla="*/ 3220 w 4158"/>
                <a:gd name="T17" fmla="*/ 336 h 1238"/>
                <a:gd name="T18" fmla="*/ 3054 w 4158"/>
                <a:gd name="T19" fmla="*/ 367 h 1238"/>
                <a:gd name="T20" fmla="*/ 2903 w 4158"/>
                <a:gd name="T21" fmla="*/ 398 h 1238"/>
                <a:gd name="T22" fmla="*/ 2736 w 4158"/>
                <a:gd name="T23" fmla="*/ 413 h 1238"/>
                <a:gd name="T24" fmla="*/ 2555 w 4158"/>
                <a:gd name="T25" fmla="*/ 443 h 1238"/>
                <a:gd name="T26" fmla="*/ 2374 w 4158"/>
                <a:gd name="T27" fmla="*/ 459 h 1238"/>
                <a:gd name="T28" fmla="*/ 2192 w 4158"/>
                <a:gd name="T29" fmla="*/ 474 h 1238"/>
                <a:gd name="T30" fmla="*/ 2011 w 4158"/>
                <a:gd name="T31" fmla="*/ 474 h 1238"/>
                <a:gd name="T32" fmla="*/ 1829 w 4158"/>
                <a:gd name="T33" fmla="*/ 489 h 1238"/>
                <a:gd name="T34" fmla="*/ 1633 w 4158"/>
                <a:gd name="T35" fmla="*/ 489 h 1238"/>
                <a:gd name="T36" fmla="*/ 1451 w 4158"/>
                <a:gd name="T37" fmla="*/ 489 h 1238"/>
                <a:gd name="T38" fmla="*/ 1255 w 4158"/>
                <a:gd name="T39" fmla="*/ 474 h 1238"/>
                <a:gd name="T40" fmla="*/ 1073 w 4158"/>
                <a:gd name="T41" fmla="*/ 474 h 1238"/>
                <a:gd name="T42" fmla="*/ 892 w 4158"/>
                <a:gd name="T43" fmla="*/ 459 h 1238"/>
                <a:gd name="T44" fmla="*/ 710 w 4158"/>
                <a:gd name="T45" fmla="*/ 443 h 1238"/>
                <a:gd name="T46" fmla="*/ 544 w 4158"/>
                <a:gd name="T47" fmla="*/ 428 h 1238"/>
                <a:gd name="T48" fmla="*/ 362 w 4158"/>
                <a:gd name="T49" fmla="*/ 413 h 1238"/>
                <a:gd name="T50" fmla="*/ 196 w 4158"/>
                <a:gd name="T51" fmla="*/ 382 h 1238"/>
                <a:gd name="T52" fmla="*/ 45 w 4158"/>
                <a:gd name="T53" fmla="*/ 352 h 1238"/>
                <a:gd name="T54" fmla="*/ 45 w 4158"/>
                <a:gd name="T55" fmla="*/ 1101 h 1238"/>
                <a:gd name="T56" fmla="*/ 196 w 4158"/>
                <a:gd name="T57" fmla="*/ 1131 h 1238"/>
                <a:gd name="T58" fmla="*/ 362 w 4158"/>
                <a:gd name="T59" fmla="*/ 1162 h 1238"/>
                <a:gd name="T60" fmla="*/ 544 w 4158"/>
                <a:gd name="T61" fmla="*/ 1177 h 1238"/>
                <a:gd name="T62" fmla="*/ 710 w 4158"/>
                <a:gd name="T63" fmla="*/ 1192 h 1238"/>
                <a:gd name="T64" fmla="*/ 892 w 4158"/>
                <a:gd name="T65" fmla="*/ 1208 h 1238"/>
                <a:gd name="T66" fmla="*/ 1073 w 4158"/>
                <a:gd name="T67" fmla="*/ 1223 h 1238"/>
                <a:gd name="T68" fmla="*/ 1255 w 4158"/>
                <a:gd name="T69" fmla="*/ 1223 h 1238"/>
                <a:gd name="T70" fmla="*/ 1451 w 4158"/>
                <a:gd name="T71" fmla="*/ 1238 h 1238"/>
                <a:gd name="T72" fmla="*/ 1633 w 4158"/>
                <a:gd name="T73" fmla="*/ 1238 h 1238"/>
                <a:gd name="T74" fmla="*/ 1829 w 4158"/>
                <a:gd name="T75" fmla="*/ 1238 h 1238"/>
                <a:gd name="T76" fmla="*/ 2011 w 4158"/>
                <a:gd name="T77" fmla="*/ 1223 h 1238"/>
                <a:gd name="T78" fmla="*/ 2192 w 4158"/>
                <a:gd name="T79" fmla="*/ 1223 h 1238"/>
                <a:gd name="T80" fmla="*/ 2374 w 4158"/>
                <a:gd name="T81" fmla="*/ 1208 h 1238"/>
                <a:gd name="T82" fmla="*/ 2555 w 4158"/>
                <a:gd name="T83" fmla="*/ 1192 h 1238"/>
                <a:gd name="T84" fmla="*/ 2736 w 4158"/>
                <a:gd name="T85" fmla="*/ 1162 h 1238"/>
                <a:gd name="T86" fmla="*/ 2903 w 4158"/>
                <a:gd name="T87" fmla="*/ 1147 h 1238"/>
                <a:gd name="T88" fmla="*/ 3054 w 4158"/>
                <a:gd name="T89" fmla="*/ 1116 h 1238"/>
                <a:gd name="T90" fmla="*/ 3220 w 4158"/>
                <a:gd name="T91" fmla="*/ 1085 h 1238"/>
                <a:gd name="T92" fmla="*/ 3356 w 4158"/>
                <a:gd name="T93" fmla="*/ 1055 h 1238"/>
                <a:gd name="T94" fmla="*/ 3493 w 4158"/>
                <a:gd name="T95" fmla="*/ 1024 h 1238"/>
                <a:gd name="T96" fmla="*/ 3629 w 4158"/>
                <a:gd name="T97" fmla="*/ 994 h 1238"/>
                <a:gd name="T98" fmla="*/ 3750 w 4158"/>
                <a:gd name="T99" fmla="*/ 948 h 1238"/>
                <a:gd name="T100" fmla="*/ 3855 w 4158"/>
                <a:gd name="T101" fmla="*/ 917 h 1238"/>
                <a:gd name="T102" fmla="*/ 3946 w 4158"/>
                <a:gd name="T103" fmla="*/ 871 h 1238"/>
                <a:gd name="T104" fmla="*/ 4037 w 4158"/>
                <a:gd name="T105" fmla="*/ 826 h 1238"/>
                <a:gd name="T106" fmla="*/ 4113 w 4158"/>
                <a:gd name="T107" fmla="*/ 780 h 1238"/>
                <a:gd name="T108" fmla="*/ 4158 w 4158"/>
                <a:gd name="T109" fmla="*/ 0 h 12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158"/>
                <a:gd name="T166" fmla="*/ 0 h 1238"/>
                <a:gd name="T167" fmla="*/ 4158 w 4158"/>
                <a:gd name="T168" fmla="*/ 1238 h 12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158" h="1238">
                  <a:moveTo>
                    <a:pt x="4158" y="0"/>
                  </a:moveTo>
                  <a:lnTo>
                    <a:pt x="4143" y="0"/>
                  </a:lnTo>
                  <a:lnTo>
                    <a:pt x="4113" y="31"/>
                  </a:lnTo>
                  <a:lnTo>
                    <a:pt x="4097" y="46"/>
                  </a:lnTo>
                  <a:lnTo>
                    <a:pt x="4082" y="46"/>
                  </a:lnTo>
                  <a:lnTo>
                    <a:pt x="4037" y="77"/>
                  </a:lnTo>
                  <a:lnTo>
                    <a:pt x="4022" y="92"/>
                  </a:lnTo>
                  <a:lnTo>
                    <a:pt x="3992" y="92"/>
                  </a:lnTo>
                  <a:lnTo>
                    <a:pt x="3946" y="122"/>
                  </a:lnTo>
                  <a:lnTo>
                    <a:pt x="3931" y="138"/>
                  </a:lnTo>
                  <a:lnTo>
                    <a:pt x="3901" y="138"/>
                  </a:lnTo>
                  <a:lnTo>
                    <a:pt x="3855" y="168"/>
                  </a:lnTo>
                  <a:lnTo>
                    <a:pt x="3825" y="168"/>
                  </a:lnTo>
                  <a:lnTo>
                    <a:pt x="3795" y="184"/>
                  </a:lnTo>
                  <a:lnTo>
                    <a:pt x="3750" y="199"/>
                  </a:lnTo>
                  <a:lnTo>
                    <a:pt x="3719" y="214"/>
                  </a:lnTo>
                  <a:lnTo>
                    <a:pt x="3689" y="229"/>
                  </a:lnTo>
                  <a:lnTo>
                    <a:pt x="3629" y="245"/>
                  </a:lnTo>
                  <a:lnTo>
                    <a:pt x="3598" y="245"/>
                  </a:lnTo>
                  <a:lnTo>
                    <a:pt x="3568" y="260"/>
                  </a:lnTo>
                  <a:lnTo>
                    <a:pt x="3493" y="275"/>
                  </a:lnTo>
                  <a:lnTo>
                    <a:pt x="3462" y="291"/>
                  </a:lnTo>
                  <a:lnTo>
                    <a:pt x="3432" y="291"/>
                  </a:lnTo>
                  <a:lnTo>
                    <a:pt x="3356" y="306"/>
                  </a:lnTo>
                  <a:lnTo>
                    <a:pt x="3326" y="321"/>
                  </a:lnTo>
                  <a:lnTo>
                    <a:pt x="3296" y="321"/>
                  </a:lnTo>
                  <a:lnTo>
                    <a:pt x="3220" y="336"/>
                  </a:lnTo>
                  <a:lnTo>
                    <a:pt x="3175" y="352"/>
                  </a:lnTo>
                  <a:lnTo>
                    <a:pt x="3145" y="352"/>
                  </a:lnTo>
                  <a:lnTo>
                    <a:pt x="3054" y="367"/>
                  </a:lnTo>
                  <a:lnTo>
                    <a:pt x="3024" y="382"/>
                  </a:lnTo>
                  <a:lnTo>
                    <a:pt x="2978" y="382"/>
                  </a:lnTo>
                  <a:lnTo>
                    <a:pt x="2903" y="398"/>
                  </a:lnTo>
                  <a:lnTo>
                    <a:pt x="2857" y="398"/>
                  </a:lnTo>
                  <a:lnTo>
                    <a:pt x="2812" y="413"/>
                  </a:lnTo>
                  <a:lnTo>
                    <a:pt x="2736" y="413"/>
                  </a:lnTo>
                  <a:lnTo>
                    <a:pt x="2691" y="428"/>
                  </a:lnTo>
                  <a:lnTo>
                    <a:pt x="2646" y="428"/>
                  </a:lnTo>
                  <a:lnTo>
                    <a:pt x="2555" y="443"/>
                  </a:lnTo>
                  <a:lnTo>
                    <a:pt x="2510" y="443"/>
                  </a:lnTo>
                  <a:lnTo>
                    <a:pt x="2464" y="443"/>
                  </a:lnTo>
                  <a:lnTo>
                    <a:pt x="2374" y="459"/>
                  </a:lnTo>
                  <a:lnTo>
                    <a:pt x="2328" y="459"/>
                  </a:lnTo>
                  <a:lnTo>
                    <a:pt x="2283" y="459"/>
                  </a:lnTo>
                  <a:lnTo>
                    <a:pt x="2192" y="474"/>
                  </a:lnTo>
                  <a:lnTo>
                    <a:pt x="2147" y="474"/>
                  </a:lnTo>
                  <a:lnTo>
                    <a:pt x="2101" y="474"/>
                  </a:lnTo>
                  <a:lnTo>
                    <a:pt x="2011" y="474"/>
                  </a:lnTo>
                  <a:lnTo>
                    <a:pt x="1965" y="474"/>
                  </a:lnTo>
                  <a:lnTo>
                    <a:pt x="1920" y="474"/>
                  </a:lnTo>
                  <a:lnTo>
                    <a:pt x="1829" y="489"/>
                  </a:lnTo>
                  <a:lnTo>
                    <a:pt x="1784" y="489"/>
                  </a:lnTo>
                  <a:lnTo>
                    <a:pt x="1739" y="489"/>
                  </a:lnTo>
                  <a:lnTo>
                    <a:pt x="1633" y="489"/>
                  </a:lnTo>
                  <a:lnTo>
                    <a:pt x="1587" y="489"/>
                  </a:lnTo>
                  <a:lnTo>
                    <a:pt x="1542" y="489"/>
                  </a:lnTo>
                  <a:lnTo>
                    <a:pt x="1451" y="489"/>
                  </a:lnTo>
                  <a:lnTo>
                    <a:pt x="1406" y="489"/>
                  </a:lnTo>
                  <a:lnTo>
                    <a:pt x="1360" y="489"/>
                  </a:lnTo>
                  <a:lnTo>
                    <a:pt x="1255" y="474"/>
                  </a:lnTo>
                  <a:lnTo>
                    <a:pt x="1209" y="474"/>
                  </a:lnTo>
                  <a:lnTo>
                    <a:pt x="1164" y="474"/>
                  </a:lnTo>
                  <a:lnTo>
                    <a:pt x="1073" y="474"/>
                  </a:lnTo>
                  <a:lnTo>
                    <a:pt x="1028" y="474"/>
                  </a:lnTo>
                  <a:lnTo>
                    <a:pt x="982" y="474"/>
                  </a:lnTo>
                  <a:lnTo>
                    <a:pt x="892" y="459"/>
                  </a:lnTo>
                  <a:lnTo>
                    <a:pt x="846" y="459"/>
                  </a:lnTo>
                  <a:lnTo>
                    <a:pt x="801" y="459"/>
                  </a:lnTo>
                  <a:lnTo>
                    <a:pt x="710" y="443"/>
                  </a:lnTo>
                  <a:lnTo>
                    <a:pt x="665" y="443"/>
                  </a:lnTo>
                  <a:lnTo>
                    <a:pt x="620" y="443"/>
                  </a:lnTo>
                  <a:lnTo>
                    <a:pt x="544" y="428"/>
                  </a:lnTo>
                  <a:lnTo>
                    <a:pt x="499" y="428"/>
                  </a:lnTo>
                  <a:lnTo>
                    <a:pt x="453" y="413"/>
                  </a:lnTo>
                  <a:lnTo>
                    <a:pt x="362" y="413"/>
                  </a:lnTo>
                  <a:lnTo>
                    <a:pt x="317" y="398"/>
                  </a:lnTo>
                  <a:lnTo>
                    <a:pt x="287" y="398"/>
                  </a:lnTo>
                  <a:lnTo>
                    <a:pt x="196" y="382"/>
                  </a:lnTo>
                  <a:lnTo>
                    <a:pt x="166" y="382"/>
                  </a:lnTo>
                  <a:lnTo>
                    <a:pt x="121" y="367"/>
                  </a:lnTo>
                  <a:lnTo>
                    <a:pt x="45" y="352"/>
                  </a:lnTo>
                  <a:lnTo>
                    <a:pt x="0" y="352"/>
                  </a:lnTo>
                  <a:lnTo>
                    <a:pt x="0" y="1101"/>
                  </a:lnTo>
                  <a:lnTo>
                    <a:pt x="45" y="1101"/>
                  </a:lnTo>
                  <a:lnTo>
                    <a:pt x="121" y="1116"/>
                  </a:lnTo>
                  <a:lnTo>
                    <a:pt x="166" y="1131"/>
                  </a:lnTo>
                  <a:lnTo>
                    <a:pt x="196" y="1131"/>
                  </a:lnTo>
                  <a:lnTo>
                    <a:pt x="287" y="1147"/>
                  </a:lnTo>
                  <a:lnTo>
                    <a:pt x="317" y="1147"/>
                  </a:lnTo>
                  <a:lnTo>
                    <a:pt x="362" y="1162"/>
                  </a:lnTo>
                  <a:lnTo>
                    <a:pt x="453" y="1162"/>
                  </a:lnTo>
                  <a:lnTo>
                    <a:pt x="499" y="1177"/>
                  </a:lnTo>
                  <a:lnTo>
                    <a:pt x="544" y="1177"/>
                  </a:lnTo>
                  <a:lnTo>
                    <a:pt x="620" y="1192"/>
                  </a:lnTo>
                  <a:lnTo>
                    <a:pt x="665" y="1192"/>
                  </a:lnTo>
                  <a:lnTo>
                    <a:pt x="710" y="1192"/>
                  </a:lnTo>
                  <a:lnTo>
                    <a:pt x="801" y="1208"/>
                  </a:lnTo>
                  <a:lnTo>
                    <a:pt x="846" y="1208"/>
                  </a:lnTo>
                  <a:lnTo>
                    <a:pt x="892" y="1208"/>
                  </a:lnTo>
                  <a:lnTo>
                    <a:pt x="982" y="1223"/>
                  </a:lnTo>
                  <a:lnTo>
                    <a:pt x="1028" y="1223"/>
                  </a:lnTo>
                  <a:lnTo>
                    <a:pt x="1073" y="1223"/>
                  </a:lnTo>
                  <a:lnTo>
                    <a:pt x="1164" y="1223"/>
                  </a:lnTo>
                  <a:lnTo>
                    <a:pt x="1209" y="1223"/>
                  </a:lnTo>
                  <a:lnTo>
                    <a:pt x="1255" y="1223"/>
                  </a:lnTo>
                  <a:lnTo>
                    <a:pt x="1360" y="1238"/>
                  </a:lnTo>
                  <a:lnTo>
                    <a:pt x="1406" y="1238"/>
                  </a:lnTo>
                  <a:lnTo>
                    <a:pt x="1451" y="1238"/>
                  </a:lnTo>
                  <a:lnTo>
                    <a:pt x="1542" y="1238"/>
                  </a:lnTo>
                  <a:lnTo>
                    <a:pt x="1587" y="1238"/>
                  </a:lnTo>
                  <a:lnTo>
                    <a:pt x="1633" y="1238"/>
                  </a:lnTo>
                  <a:lnTo>
                    <a:pt x="1739" y="1238"/>
                  </a:lnTo>
                  <a:lnTo>
                    <a:pt x="1784" y="1238"/>
                  </a:lnTo>
                  <a:lnTo>
                    <a:pt x="1829" y="1238"/>
                  </a:lnTo>
                  <a:lnTo>
                    <a:pt x="1920" y="1223"/>
                  </a:lnTo>
                  <a:lnTo>
                    <a:pt x="1965" y="1223"/>
                  </a:lnTo>
                  <a:lnTo>
                    <a:pt x="2011" y="1223"/>
                  </a:lnTo>
                  <a:lnTo>
                    <a:pt x="2101" y="1223"/>
                  </a:lnTo>
                  <a:lnTo>
                    <a:pt x="2147" y="1223"/>
                  </a:lnTo>
                  <a:lnTo>
                    <a:pt x="2192" y="1223"/>
                  </a:lnTo>
                  <a:lnTo>
                    <a:pt x="2283" y="1208"/>
                  </a:lnTo>
                  <a:lnTo>
                    <a:pt x="2328" y="1208"/>
                  </a:lnTo>
                  <a:lnTo>
                    <a:pt x="2374" y="1208"/>
                  </a:lnTo>
                  <a:lnTo>
                    <a:pt x="2464" y="1192"/>
                  </a:lnTo>
                  <a:lnTo>
                    <a:pt x="2510" y="1192"/>
                  </a:lnTo>
                  <a:lnTo>
                    <a:pt x="2555" y="1192"/>
                  </a:lnTo>
                  <a:lnTo>
                    <a:pt x="2646" y="1177"/>
                  </a:lnTo>
                  <a:lnTo>
                    <a:pt x="2691" y="1177"/>
                  </a:lnTo>
                  <a:lnTo>
                    <a:pt x="2736" y="1162"/>
                  </a:lnTo>
                  <a:lnTo>
                    <a:pt x="2812" y="1162"/>
                  </a:lnTo>
                  <a:lnTo>
                    <a:pt x="2857" y="1147"/>
                  </a:lnTo>
                  <a:lnTo>
                    <a:pt x="2903" y="1147"/>
                  </a:lnTo>
                  <a:lnTo>
                    <a:pt x="2978" y="1131"/>
                  </a:lnTo>
                  <a:lnTo>
                    <a:pt x="3024" y="1131"/>
                  </a:lnTo>
                  <a:lnTo>
                    <a:pt x="3054" y="1116"/>
                  </a:lnTo>
                  <a:lnTo>
                    <a:pt x="3145" y="1101"/>
                  </a:lnTo>
                  <a:lnTo>
                    <a:pt x="3175" y="1101"/>
                  </a:lnTo>
                  <a:lnTo>
                    <a:pt x="3220" y="1085"/>
                  </a:lnTo>
                  <a:lnTo>
                    <a:pt x="3296" y="1070"/>
                  </a:lnTo>
                  <a:lnTo>
                    <a:pt x="3326" y="1070"/>
                  </a:lnTo>
                  <a:lnTo>
                    <a:pt x="3356" y="1055"/>
                  </a:lnTo>
                  <a:lnTo>
                    <a:pt x="3432" y="1040"/>
                  </a:lnTo>
                  <a:lnTo>
                    <a:pt x="3462" y="1040"/>
                  </a:lnTo>
                  <a:lnTo>
                    <a:pt x="3493" y="1024"/>
                  </a:lnTo>
                  <a:lnTo>
                    <a:pt x="3568" y="1009"/>
                  </a:lnTo>
                  <a:lnTo>
                    <a:pt x="3598" y="994"/>
                  </a:lnTo>
                  <a:lnTo>
                    <a:pt x="3629" y="994"/>
                  </a:lnTo>
                  <a:lnTo>
                    <a:pt x="3689" y="978"/>
                  </a:lnTo>
                  <a:lnTo>
                    <a:pt x="3719" y="963"/>
                  </a:lnTo>
                  <a:lnTo>
                    <a:pt x="3750" y="948"/>
                  </a:lnTo>
                  <a:lnTo>
                    <a:pt x="3795" y="933"/>
                  </a:lnTo>
                  <a:lnTo>
                    <a:pt x="3825" y="917"/>
                  </a:lnTo>
                  <a:lnTo>
                    <a:pt x="3855" y="917"/>
                  </a:lnTo>
                  <a:lnTo>
                    <a:pt x="3901" y="887"/>
                  </a:lnTo>
                  <a:lnTo>
                    <a:pt x="3931" y="887"/>
                  </a:lnTo>
                  <a:lnTo>
                    <a:pt x="3946" y="871"/>
                  </a:lnTo>
                  <a:lnTo>
                    <a:pt x="3992" y="841"/>
                  </a:lnTo>
                  <a:lnTo>
                    <a:pt x="4022" y="841"/>
                  </a:lnTo>
                  <a:lnTo>
                    <a:pt x="4037" y="826"/>
                  </a:lnTo>
                  <a:lnTo>
                    <a:pt x="4082" y="795"/>
                  </a:lnTo>
                  <a:lnTo>
                    <a:pt x="4097" y="795"/>
                  </a:lnTo>
                  <a:lnTo>
                    <a:pt x="4113" y="780"/>
                  </a:lnTo>
                  <a:lnTo>
                    <a:pt x="4143" y="749"/>
                  </a:lnTo>
                  <a:lnTo>
                    <a:pt x="4158" y="749"/>
                  </a:lnTo>
                  <a:lnTo>
                    <a:pt x="4158" y="0"/>
                  </a:lnTo>
                  <a:close/>
                </a:path>
              </a:pathLst>
            </a:custGeom>
            <a:solidFill>
              <a:srgbClr val="4D1A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2692" y="2507"/>
              <a:ext cx="4158" cy="718"/>
            </a:xfrm>
            <a:custGeom>
              <a:avLst/>
              <a:gdLst>
                <a:gd name="T0" fmla="*/ 4143 w 4158"/>
                <a:gd name="T1" fmla="*/ 229 h 718"/>
                <a:gd name="T2" fmla="*/ 4097 w 4158"/>
                <a:gd name="T3" fmla="*/ 275 h 718"/>
                <a:gd name="T4" fmla="*/ 4037 w 4158"/>
                <a:gd name="T5" fmla="*/ 306 h 718"/>
                <a:gd name="T6" fmla="*/ 3992 w 4158"/>
                <a:gd name="T7" fmla="*/ 321 h 718"/>
                <a:gd name="T8" fmla="*/ 3931 w 4158"/>
                <a:gd name="T9" fmla="*/ 367 h 718"/>
                <a:gd name="T10" fmla="*/ 3855 w 4158"/>
                <a:gd name="T11" fmla="*/ 397 h 718"/>
                <a:gd name="T12" fmla="*/ 3795 w 4158"/>
                <a:gd name="T13" fmla="*/ 413 h 718"/>
                <a:gd name="T14" fmla="*/ 3719 w 4158"/>
                <a:gd name="T15" fmla="*/ 443 h 718"/>
                <a:gd name="T16" fmla="*/ 3629 w 4158"/>
                <a:gd name="T17" fmla="*/ 474 h 718"/>
                <a:gd name="T18" fmla="*/ 3568 w 4158"/>
                <a:gd name="T19" fmla="*/ 489 h 718"/>
                <a:gd name="T20" fmla="*/ 3462 w 4158"/>
                <a:gd name="T21" fmla="*/ 520 h 718"/>
                <a:gd name="T22" fmla="*/ 3356 w 4158"/>
                <a:gd name="T23" fmla="*/ 535 h 718"/>
                <a:gd name="T24" fmla="*/ 3296 w 4158"/>
                <a:gd name="T25" fmla="*/ 550 h 718"/>
                <a:gd name="T26" fmla="*/ 3175 w 4158"/>
                <a:gd name="T27" fmla="*/ 581 h 718"/>
                <a:gd name="T28" fmla="*/ 3054 w 4158"/>
                <a:gd name="T29" fmla="*/ 596 h 718"/>
                <a:gd name="T30" fmla="*/ 2978 w 4158"/>
                <a:gd name="T31" fmla="*/ 611 h 718"/>
                <a:gd name="T32" fmla="*/ 2857 w 4158"/>
                <a:gd name="T33" fmla="*/ 627 h 718"/>
                <a:gd name="T34" fmla="*/ 2736 w 4158"/>
                <a:gd name="T35" fmla="*/ 642 h 718"/>
                <a:gd name="T36" fmla="*/ 2646 w 4158"/>
                <a:gd name="T37" fmla="*/ 657 h 718"/>
                <a:gd name="T38" fmla="*/ 2510 w 4158"/>
                <a:gd name="T39" fmla="*/ 672 h 718"/>
                <a:gd name="T40" fmla="*/ 2374 w 4158"/>
                <a:gd name="T41" fmla="*/ 688 h 718"/>
                <a:gd name="T42" fmla="*/ 2283 w 4158"/>
                <a:gd name="T43" fmla="*/ 688 h 718"/>
                <a:gd name="T44" fmla="*/ 2147 w 4158"/>
                <a:gd name="T45" fmla="*/ 703 h 718"/>
                <a:gd name="T46" fmla="*/ 2011 w 4158"/>
                <a:gd name="T47" fmla="*/ 703 h 718"/>
                <a:gd name="T48" fmla="*/ 1920 w 4158"/>
                <a:gd name="T49" fmla="*/ 703 h 718"/>
                <a:gd name="T50" fmla="*/ 1784 w 4158"/>
                <a:gd name="T51" fmla="*/ 718 h 718"/>
                <a:gd name="T52" fmla="*/ 1633 w 4158"/>
                <a:gd name="T53" fmla="*/ 718 h 718"/>
                <a:gd name="T54" fmla="*/ 1542 w 4158"/>
                <a:gd name="T55" fmla="*/ 718 h 718"/>
                <a:gd name="T56" fmla="*/ 1406 w 4158"/>
                <a:gd name="T57" fmla="*/ 718 h 718"/>
                <a:gd name="T58" fmla="*/ 1255 w 4158"/>
                <a:gd name="T59" fmla="*/ 703 h 718"/>
                <a:gd name="T60" fmla="*/ 1164 w 4158"/>
                <a:gd name="T61" fmla="*/ 703 h 718"/>
                <a:gd name="T62" fmla="*/ 1028 w 4158"/>
                <a:gd name="T63" fmla="*/ 703 h 718"/>
                <a:gd name="T64" fmla="*/ 892 w 4158"/>
                <a:gd name="T65" fmla="*/ 688 h 718"/>
                <a:gd name="T66" fmla="*/ 801 w 4158"/>
                <a:gd name="T67" fmla="*/ 688 h 718"/>
                <a:gd name="T68" fmla="*/ 665 w 4158"/>
                <a:gd name="T69" fmla="*/ 672 h 718"/>
                <a:gd name="T70" fmla="*/ 544 w 4158"/>
                <a:gd name="T71" fmla="*/ 657 h 718"/>
                <a:gd name="T72" fmla="*/ 453 w 4158"/>
                <a:gd name="T73" fmla="*/ 642 h 718"/>
                <a:gd name="T74" fmla="*/ 317 w 4158"/>
                <a:gd name="T75" fmla="*/ 627 h 718"/>
                <a:gd name="T76" fmla="*/ 196 w 4158"/>
                <a:gd name="T77" fmla="*/ 611 h 718"/>
                <a:gd name="T78" fmla="*/ 121 w 4158"/>
                <a:gd name="T79" fmla="*/ 596 h 718"/>
                <a:gd name="T80" fmla="*/ 0 w 4158"/>
                <a:gd name="T81" fmla="*/ 581 h 718"/>
                <a:gd name="T82" fmla="*/ 4158 w 4158"/>
                <a:gd name="T83" fmla="*/ 229 h 7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58"/>
                <a:gd name="T127" fmla="*/ 0 h 718"/>
                <a:gd name="T128" fmla="*/ 4158 w 4158"/>
                <a:gd name="T129" fmla="*/ 718 h 7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58" h="718">
                  <a:moveTo>
                    <a:pt x="4158" y="229"/>
                  </a:moveTo>
                  <a:lnTo>
                    <a:pt x="4143" y="229"/>
                  </a:lnTo>
                  <a:lnTo>
                    <a:pt x="4113" y="260"/>
                  </a:lnTo>
                  <a:lnTo>
                    <a:pt x="4097" y="275"/>
                  </a:lnTo>
                  <a:lnTo>
                    <a:pt x="4082" y="275"/>
                  </a:lnTo>
                  <a:lnTo>
                    <a:pt x="4037" y="306"/>
                  </a:lnTo>
                  <a:lnTo>
                    <a:pt x="4022" y="321"/>
                  </a:lnTo>
                  <a:lnTo>
                    <a:pt x="3992" y="321"/>
                  </a:lnTo>
                  <a:lnTo>
                    <a:pt x="3946" y="351"/>
                  </a:lnTo>
                  <a:lnTo>
                    <a:pt x="3931" y="367"/>
                  </a:lnTo>
                  <a:lnTo>
                    <a:pt x="3901" y="367"/>
                  </a:lnTo>
                  <a:lnTo>
                    <a:pt x="3855" y="397"/>
                  </a:lnTo>
                  <a:lnTo>
                    <a:pt x="3825" y="397"/>
                  </a:lnTo>
                  <a:lnTo>
                    <a:pt x="3795" y="413"/>
                  </a:lnTo>
                  <a:lnTo>
                    <a:pt x="3750" y="428"/>
                  </a:lnTo>
                  <a:lnTo>
                    <a:pt x="3719" y="443"/>
                  </a:lnTo>
                  <a:lnTo>
                    <a:pt x="3689" y="458"/>
                  </a:lnTo>
                  <a:lnTo>
                    <a:pt x="3629" y="474"/>
                  </a:lnTo>
                  <a:lnTo>
                    <a:pt x="3598" y="474"/>
                  </a:lnTo>
                  <a:lnTo>
                    <a:pt x="3568" y="489"/>
                  </a:lnTo>
                  <a:lnTo>
                    <a:pt x="3493" y="504"/>
                  </a:lnTo>
                  <a:lnTo>
                    <a:pt x="3462" y="520"/>
                  </a:lnTo>
                  <a:lnTo>
                    <a:pt x="3432" y="520"/>
                  </a:lnTo>
                  <a:lnTo>
                    <a:pt x="3356" y="535"/>
                  </a:lnTo>
                  <a:lnTo>
                    <a:pt x="3326" y="550"/>
                  </a:lnTo>
                  <a:lnTo>
                    <a:pt x="3296" y="550"/>
                  </a:lnTo>
                  <a:lnTo>
                    <a:pt x="3220" y="565"/>
                  </a:lnTo>
                  <a:lnTo>
                    <a:pt x="3175" y="581"/>
                  </a:lnTo>
                  <a:lnTo>
                    <a:pt x="3145" y="581"/>
                  </a:lnTo>
                  <a:lnTo>
                    <a:pt x="3054" y="596"/>
                  </a:lnTo>
                  <a:lnTo>
                    <a:pt x="3024" y="611"/>
                  </a:lnTo>
                  <a:lnTo>
                    <a:pt x="2978" y="611"/>
                  </a:lnTo>
                  <a:lnTo>
                    <a:pt x="2903" y="627"/>
                  </a:lnTo>
                  <a:lnTo>
                    <a:pt x="2857" y="627"/>
                  </a:lnTo>
                  <a:lnTo>
                    <a:pt x="2812" y="642"/>
                  </a:lnTo>
                  <a:lnTo>
                    <a:pt x="2736" y="642"/>
                  </a:lnTo>
                  <a:lnTo>
                    <a:pt x="2691" y="657"/>
                  </a:lnTo>
                  <a:lnTo>
                    <a:pt x="2646" y="657"/>
                  </a:lnTo>
                  <a:lnTo>
                    <a:pt x="2555" y="672"/>
                  </a:lnTo>
                  <a:lnTo>
                    <a:pt x="2510" y="672"/>
                  </a:lnTo>
                  <a:lnTo>
                    <a:pt x="2464" y="672"/>
                  </a:lnTo>
                  <a:lnTo>
                    <a:pt x="2374" y="688"/>
                  </a:lnTo>
                  <a:lnTo>
                    <a:pt x="2328" y="688"/>
                  </a:lnTo>
                  <a:lnTo>
                    <a:pt x="2283" y="688"/>
                  </a:lnTo>
                  <a:lnTo>
                    <a:pt x="2192" y="703"/>
                  </a:lnTo>
                  <a:lnTo>
                    <a:pt x="2147" y="703"/>
                  </a:lnTo>
                  <a:lnTo>
                    <a:pt x="2101" y="703"/>
                  </a:lnTo>
                  <a:lnTo>
                    <a:pt x="2011" y="703"/>
                  </a:lnTo>
                  <a:lnTo>
                    <a:pt x="1965" y="703"/>
                  </a:lnTo>
                  <a:lnTo>
                    <a:pt x="1920" y="703"/>
                  </a:lnTo>
                  <a:lnTo>
                    <a:pt x="1829" y="718"/>
                  </a:lnTo>
                  <a:lnTo>
                    <a:pt x="1784" y="718"/>
                  </a:lnTo>
                  <a:lnTo>
                    <a:pt x="1739" y="718"/>
                  </a:lnTo>
                  <a:lnTo>
                    <a:pt x="1633" y="718"/>
                  </a:lnTo>
                  <a:lnTo>
                    <a:pt x="1587" y="718"/>
                  </a:lnTo>
                  <a:lnTo>
                    <a:pt x="1542" y="718"/>
                  </a:lnTo>
                  <a:lnTo>
                    <a:pt x="1451" y="718"/>
                  </a:lnTo>
                  <a:lnTo>
                    <a:pt x="1406" y="718"/>
                  </a:lnTo>
                  <a:lnTo>
                    <a:pt x="1360" y="718"/>
                  </a:lnTo>
                  <a:lnTo>
                    <a:pt x="1255" y="703"/>
                  </a:lnTo>
                  <a:lnTo>
                    <a:pt x="1209" y="703"/>
                  </a:lnTo>
                  <a:lnTo>
                    <a:pt x="1164" y="703"/>
                  </a:lnTo>
                  <a:lnTo>
                    <a:pt x="1073" y="703"/>
                  </a:lnTo>
                  <a:lnTo>
                    <a:pt x="1028" y="703"/>
                  </a:lnTo>
                  <a:lnTo>
                    <a:pt x="982" y="703"/>
                  </a:lnTo>
                  <a:lnTo>
                    <a:pt x="892" y="688"/>
                  </a:lnTo>
                  <a:lnTo>
                    <a:pt x="846" y="688"/>
                  </a:lnTo>
                  <a:lnTo>
                    <a:pt x="801" y="688"/>
                  </a:lnTo>
                  <a:lnTo>
                    <a:pt x="710" y="672"/>
                  </a:lnTo>
                  <a:lnTo>
                    <a:pt x="665" y="672"/>
                  </a:lnTo>
                  <a:lnTo>
                    <a:pt x="620" y="672"/>
                  </a:lnTo>
                  <a:lnTo>
                    <a:pt x="544" y="657"/>
                  </a:lnTo>
                  <a:lnTo>
                    <a:pt x="499" y="657"/>
                  </a:lnTo>
                  <a:lnTo>
                    <a:pt x="453" y="642"/>
                  </a:lnTo>
                  <a:lnTo>
                    <a:pt x="362" y="642"/>
                  </a:lnTo>
                  <a:lnTo>
                    <a:pt x="317" y="627"/>
                  </a:lnTo>
                  <a:lnTo>
                    <a:pt x="287" y="627"/>
                  </a:lnTo>
                  <a:lnTo>
                    <a:pt x="196" y="611"/>
                  </a:lnTo>
                  <a:lnTo>
                    <a:pt x="166" y="611"/>
                  </a:lnTo>
                  <a:lnTo>
                    <a:pt x="121" y="596"/>
                  </a:lnTo>
                  <a:lnTo>
                    <a:pt x="45" y="581"/>
                  </a:lnTo>
                  <a:lnTo>
                    <a:pt x="0" y="581"/>
                  </a:lnTo>
                  <a:lnTo>
                    <a:pt x="1587" y="0"/>
                  </a:lnTo>
                  <a:lnTo>
                    <a:pt x="4158" y="229"/>
                  </a:lnTo>
                  <a:close/>
                </a:path>
              </a:pathLst>
            </a:custGeom>
            <a:solidFill>
              <a:srgbClr val="993300"/>
            </a:solidFill>
            <a:ln w="1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30" name="Rectangle 24"/>
            <p:cNvSpPr>
              <a:spLocks noChangeArrowheads="1"/>
            </p:cNvSpPr>
            <p:nvPr/>
          </p:nvSpPr>
          <p:spPr bwMode="auto">
            <a:xfrm>
              <a:off x="6909" y="1514"/>
              <a:ext cx="29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b="1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241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5155" y="4035"/>
              <a:ext cx="29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b="1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243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2" name="Rectangle 22"/>
            <p:cNvSpPr>
              <a:spLocks noChangeArrowheads="1"/>
            </p:cNvSpPr>
            <p:nvPr/>
          </p:nvSpPr>
          <p:spPr bwMode="auto">
            <a:xfrm>
              <a:off x="559" y="3440"/>
              <a:ext cx="29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b="1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128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559" y="1696"/>
              <a:ext cx="29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b="1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106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2631" y="1131"/>
              <a:ext cx="19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b="1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89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5" name="Rectangle 19"/>
            <p:cNvSpPr>
              <a:spLocks noChangeArrowheads="1"/>
            </p:cNvSpPr>
            <p:nvPr/>
          </p:nvSpPr>
          <p:spPr bwMode="auto">
            <a:xfrm>
              <a:off x="8044" y="1315"/>
              <a:ext cx="1104" cy="1834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36" name="Rectangle 18"/>
            <p:cNvSpPr>
              <a:spLocks noChangeArrowheads="1"/>
            </p:cNvSpPr>
            <p:nvPr/>
          </p:nvSpPr>
          <p:spPr bwMode="auto">
            <a:xfrm>
              <a:off x="8135" y="1452"/>
              <a:ext cx="136" cy="138"/>
            </a:xfrm>
            <a:prstGeom prst="rect">
              <a:avLst/>
            </a:prstGeom>
            <a:solidFill>
              <a:srgbClr val="FF0000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37" name="Rectangle 17"/>
            <p:cNvSpPr>
              <a:spLocks noChangeArrowheads="1"/>
            </p:cNvSpPr>
            <p:nvPr/>
          </p:nvSpPr>
          <p:spPr bwMode="auto">
            <a:xfrm>
              <a:off x="8347" y="1376"/>
              <a:ext cx="6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an 2005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8135" y="1819"/>
              <a:ext cx="136" cy="138"/>
            </a:xfrm>
            <a:prstGeom prst="rect">
              <a:avLst/>
            </a:prstGeom>
            <a:solidFill>
              <a:srgbClr val="993300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39" name="Rectangle 15"/>
            <p:cNvSpPr>
              <a:spLocks noChangeArrowheads="1"/>
            </p:cNvSpPr>
            <p:nvPr/>
          </p:nvSpPr>
          <p:spPr bwMode="auto">
            <a:xfrm>
              <a:off x="8347" y="1743"/>
              <a:ext cx="6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an 2006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40" name="Rectangle 14"/>
            <p:cNvSpPr>
              <a:spLocks noChangeArrowheads="1"/>
            </p:cNvSpPr>
            <p:nvPr/>
          </p:nvSpPr>
          <p:spPr bwMode="auto">
            <a:xfrm>
              <a:off x="8135" y="2186"/>
              <a:ext cx="136" cy="137"/>
            </a:xfrm>
            <a:prstGeom prst="rect">
              <a:avLst/>
            </a:prstGeom>
            <a:solidFill>
              <a:srgbClr val="FFFF00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>
              <a:off x="8347" y="2109"/>
              <a:ext cx="6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an 2007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42" name="Rectangle 12"/>
            <p:cNvSpPr>
              <a:spLocks noChangeArrowheads="1"/>
            </p:cNvSpPr>
            <p:nvPr/>
          </p:nvSpPr>
          <p:spPr bwMode="auto">
            <a:xfrm>
              <a:off x="8135" y="2553"/>
              <a:ext cx="136" cy="137"/>
            </a:xfrm>
            <a:prstGeom prst="rect">
              <a:avLst/>
            </a:prstGeom>
            <a:solidFill>
              <a:srgbClr val="FF9900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43" name="Rectangle 11"/>
            <p:cNvSpPr>
              <a:spLocks noChangeArrowheads="1"/>
            </p:cNvSpPr>
            <p:nvPr/>
          </p:nvSpPr>
          <p:spPr bwMode="auto">
            <a:xfrm>
              <a:off x="8347" y="2476"/>
              <a:ext cx="6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an 2008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auto">
            <a:xfrm>
              <a:off x="8135" y="2920"/>
              <a:ext cx="136" cy="137"/>
            </a:xfrm>
            <a:prstGeom prst="rect">
              <a:avLst/>
            </a:prstGeom>
            <a:solidFill>
              <a:srgbClr val="FF6600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  <p:sp>
          <p:nvSpPr>
            <p:cNvPr id="45" name="Rectangle 9"/>
            <p:cNvSpPr>
              <a:spLocks noChangeArrowheads="1"/>
            </p:cNvSpPr>
            <p:nvPr/>
          </p:nvSpPr>
          <p:spPr bwMode="auto">
            <a:xfrm>
              <a:off x="8347" y="2842"/>
              <a:ext cx="62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o-RO" altLang="ro-RO" sz="1200" smtClean="0">
                  <a:solidFill>
                    <a:srgbClr val="00000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an 2009</a:t>
              </a:r>
              <a:endParaRPr lang="ro-RO" altLang="ro-RO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46" name="Rectangle 8"/>
            <p:cNvSpPr>
              <a:spLocks noChangeArrowheads="1"/>
            </p:cNvSpPr>
            <p:nvPr/>
          </p:nvSpPr>
          <p:spPr bwMode="auto">
            <a:xfrm>
              <a:off x="76" y="76"/>
              <a:ext cx="9193" cy="4663"/>
            </a:xfrm>
            <a:prstGeom prst="rect">
              <a:avLst/>
            </a:prstGeom>
            <a:noFill/>
            <a:ln w="1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ro-RO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323850" y="620713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ro-RO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methaemoglobinemia</a:t>
            </a: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o-RO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recorded in Romania during 2005-2009</a:t>
            </a:r>
            <a:endParaRPr lang="en-US" altLang="ro-RO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10"/>
          <p:cNvSpPr>
            <a:spLocks noChangeArrowheads="1"/>
          </p:cNvSpPr>
          <p:nvPr/>
        </p:nvSpPr>
        <p:spPr bwMode="auto">
          <a:xfrm>
            <a:off x="24489" y="5589240"/>
            <a:ext cx="9144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o-RO" altLang="ro-RO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A.Tudor, C.Staicu - Methemoglobinemia acută infantilă generată de apa de fântână în anul 2009, raport naţional </a:t>
            </a:r>
            <a:endParaRPr lang="en-US" altLang="ro-RO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61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9" cy="689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-12176"/>
            <a:ext cx="4929188" cy="30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996136"/>
            <a:ext cx="5461000" cy="303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1" y="6264602"/>
            <a:ext cx="9144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o-RO" altLang="ro-RO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A.Tudor, C.Staicu - Methemoglobinemia acută infantilă generată de apa de fântână în anul 2009, raport naţional </a:t>
            </a:r>
            <a:endParaRPr lang="en-US" altLang="ro-RO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78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9" cy="689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2664707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1115616" y="620688"/>
            <a:ext cx="6696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o-R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emoving </a:t>
            </a:r>
            <a:r>
              <a:rPr lang="ro-R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nitrates from water</a:t>
            </a:r>
          </a:p>
        </p:txBody>
      </p:sp>
    </p:spTree>
    <p:extLst>
      <p:ext uri="{BB962C8B-B14F-4D97-AF65-F5344CB8AC3E}">
        <p14:creationId xmlns:p14="http://schemas.microsoft.com/office/powerpoint/2010/main" val="13728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fld id="{B398206F-4E17-4621-A7BF-20EF6D907C6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fld id="{2BD46092-2DD5-47C2-AA5D-0045BFD4F5B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60215710"/>
              </p:ext>
            </p:extLst>
          </p:nvPr>
        </p:nvGraphicFramePr>
        <p:xfrm>
          <a:off x="1619672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323528" y="76470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study presents a general approach concerning nitrate levels in well water collected from different areas located in Romania</a:t>
            </a:r>
          </a:p>
        </p:txBody>
      </p:sp>
    </p:spTree>
    <p:extLst>
      <p:ext uri="{BB962C8B-B14F-4D97-AF65-F5344CB8AC3E}">
        <p14:creationId xmlns:p14="http://schemas.microsoft.com/office/powerpoint/2010/main" val="371514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9" cy="689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http://www.fimfiction-static.net/images/story_images/133948.jpg?13800535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844675"/>
            <a:ext cx="2319338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39750" y="765175"/>
            <a:ext cx="81041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ro-RO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ro-RO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”</a:t>
            </a:r>
            <a:r>
              <a:rPr lang="en-US" altLang="ro-RO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Apa</a:t>
            </a: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o-RO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o-RO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singura</a:t>
            </a: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o-RO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băutură</a:t>
            </a: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o-RO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un om </a:t>
            </a:r>
            <a:r>
              <a:rPr lang="en-US" altLang="ro-RO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înţelept</a:t>
            </a: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.”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o-RO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(Henry David Thoreau)</a:t>
            </a:r>
          </a:p>
        </p:txBody>
      </p:sp>
    </p:spTree>
    <p:extLst>
      <p:ext uri="{BB962C8B-B14F-4D97-AF65-F5344CB8AC3E}">
        <p14:creationId xmlns:p14="http://schemas.microsoft.com/office/powerpoint/2010/main" val="23319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fld id="{B398206F-4E17-4621-A7BF-20EF6D907C6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fld id="{2BD46092-2DD5-47C2-AA5D-0045BFD4F5B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9273503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1725613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2852737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4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fld id="{B398206F-4E17-4621-A7BF-20EF6D907C6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fld id="{2BD46092-2DD5-47C2-AA5D-0045BFD4F5B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32656"/>
            <a:ext cx="1725613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3108518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30124"/>
            <a:ext cx="187801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093296"/>
            <a:ext cx="49926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8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fld id="{B398206F-4E17-4621-A7BF-20EF6D907C6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11/21/2018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UNIVERSITATEA DE GAZE DIN PLOIEȘTI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rgbClr val="0F6FC6"/>
              </a:buClr>
              <a:defRPr/>
            </a:pPr>
            <a:fld id="{2BD46092-2DD5-47C2-AA5D-0045BFD4F5B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buClr>
                  <a:srgbClr val="0F6FC6"/>
                </a:buClr>
                <a:defRPr/>
              </a:pPr>
              <a:t>5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4" y="822325"/>
            <a:ext cx="7554221" cy="5597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398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698477"/>
              </p:ext>
            </p:extLst>
          </p:nvPr>
        </p:nvGraphicFramePr>
        <p:xfrm>
          <a:off x="827582" y="980726"/>
          <a:ext cx="7704858" cy="32417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801604"/>
                <a:gridCol w="769989"/>
                <a:gridCol w="781149"/>
                <a:gridCol w="781149"/>
                <a:gridCol w="781149"/>
                <a:gridCol w="781149"/>
                <a:gridCol w="781149"/>
                <a:gridCol w="1227520"/>
              </a:tblGrid>
              <a:tr h="7200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    </a:t>
                      </a:r>
                      <a:r>
                        <a:rPr lang="ro-RO" sz="1400" baseline="0" dirty="0" smtClean="0">
                          <a:effectLst/>
                        </a:rPr>
                        <a:t>Sampling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ro-RO" sz="1400" baseline="0" dirty="0" smtClean="0">
                          <a:effectLst/>
                        </a:rPr>
                        <a:t>Well</a:t>
                      </a:r>
                      <a:endParaRPr lang="ro-RO" sz="1400" baseline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 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S1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S2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S3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S4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S5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S6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Average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5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>
                          <a:effectLst/>
                        </a:rPr>
                        <a:t>W1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8.32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10.32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14.87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5.45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5.88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6.35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8.53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5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>
                          <a:effectLst/>
                        </a:rPr>
                        <a:t>W2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22.71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28.33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25.32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18.37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19.45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15.33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21.58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5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>
                          <a:effectLst/>
                        </a:rPr>
                        <a:t>W3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</a:rPr>
                        <a:t>52.65</a:t>
                      </a:r>
                      <a:endParaRPr lang="ro-RO" sz="1400" b="1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</a:rPr>
                        <a:t>68.32</a:t>
                      </a:r>
                      <a:endParaRPr lang="ro-RO" sz="1400" b="1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</a:rPr>
                        <a:t>50.73</a:t>
                      </a:r>
                      <a:endParaRPr lang="ro-RO" sz="1400" b="1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46.66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40.75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33.45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48.76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5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>
                          <a:effectLst/>
                        </a:rPr>
                        <a:t>W4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43.08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</a:rPr>
                        <a:t>55.34</a:t>
                      </a:r>
                      <a:endParaRPr lang="ro-RO" sz="1400" b="1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48.32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34.48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38.32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30.18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41.62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5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>
                          <a:effectLst/>
                        </a:rPr>
                        <a:t>W5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45.69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40.33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</a:rPr>
                        <a:t>53.28</a:t>
                      </a:r>
                      <a:endParaRPr lang="ro-RO" sz="1400" b="1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</a:rPr>
                        <a:t>58.64</a:t>
                      </a:r>
                      <a:endParaRPr lang="ro-RO" sz="1400" b="1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</a:rPr>
                        <a:t>50.64</a:t>
                      </a:r>
                      <a:endParaRPr lang="ro-RO" sz="1400" b="1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46.78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49.22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5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>
                          <a:effectLst/>
                        </a:rPr>
                        <a:t>W6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35.42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43.97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38.54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22.98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26.87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25.64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32.23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5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>
                          <a:effectLst/>
                        </a:rPr>
                        <a:t>W7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35.09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38.22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42.76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25.43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24.88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</a:rPr>
                        <a:t>21.35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31.28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15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>
                          <a:effectLst/>
                        </a:rPr>
                        <a:t>MAL*</a:t>
                      </a:r>
                      <a:endParaRPr lang="ro-RO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aseline="0" dirty="0">
                          <a:effectLst/>
                        </a:rPr>
                        <a:t>50 mg/L</a:t>
                      </a:r>
                      <a:endParaRPr lang="ro-RO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55784" y="4293096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Arial Black" panose="020B0A04020102020204" pitchFamily="34" charset="0"/>
              </a:rPr>
              <a:t>bold </a:t>
            </a:r>
            <a:r>
              <a:rPr lang="en-US" sz="1400" dirty="0">
                <a:latin typeface="Arial Black" panose="020B0A04020102020204" pitchFamily="34" charset="0"/>
              </a:rPr>
              <a:t>numbers represent samples with nitrate levels above MAL</a:t>
            </a:r>
          </a:p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7272807" cy="844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11560" y="484709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Regarding nitrate, violations of the parametric value (50 mg/L) imposed by European and Romanian legislation were detected for 7 water samples (16.66% from 42 water samples). Nitrate content, as average, present the following variation W1&lt;W2&lt;W7&lt;W6&lt;W4&lt;W3&lt;W5.</a:t>
            </a: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97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89"/>
            <a:ext cx="9143999" cy="629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Chart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2"/>
          <a:stretch>
            <a:fillRect/>
          </a:stretch>
        </p:blipFill>
        <p:spPr bwMode="auto">
          <a:xfrm>
            <a:off x="729649" y="1240316"/>
            <a:ext cx="6120680" cy="320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8640"/>
            <a:ext cx="2267744" cy="208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5536" y="68171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NITRATE MONITORING IN PRIVATE WELLS FROM PRAHOVA DISTRICT FANTANELE</a:t>
            </a:r>
            <a:endParaRPr lang="ro-RO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4437112"/>
            <a:ext cx="87129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of 48 water samples collected from 4 wells at different sampling moments, from </a:t>
            </a:r>
            <a:r>
              <a:rPr lang="en-GB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Fântânele</a:t>
            </a: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village, Prahova County indicated that 31.25% of samples contain nitrate above 50 mg/L, the highest found value being 87.09 mg/L</a:t>
            </a:r>
            <a:endParaRPr lang="ro-RO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89"/>
            <a:ext cx="9143999" cy="629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042988" y="2276475"/>
          <a:ext cx="7416800" cy="344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CS ChemDraw Drawing" r:id="rId4" imgW="5578983" imgH="2625471" progId="ChemDraw.Document.6.0">
                  <p:embed/>
                </p:oleObj>
              </mc:Choice>
              <mc:Fallback>
                <p:oleObj name="CS ChemDraw Drawing" r:id="rId4" imgW="5578983" imgH="2625471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276475"/>
                        <a:ext cx="7416800" cy="3449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888" y="260648"/>
            <a:ext cx="9259888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1412467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dirty="0"/>
              <a:t>7 samples from </a:t>
            </a:r>
            <a:r>
              <a:rPr lang="en-US" dirty="0" err="1"/>
              <a:t>Matca</a:t>
            </a:r>
            <a:r>
              <a:rPr lang="en-US" dirty="0"/>
              <a:t> have high levels of nitrate between 149 mg/L and 452 mg/L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2871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89"/>
            <a:ext cx="9143999" cy="629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230" y="116632"/>
            <a:ext cx="9259888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3423762"/>
              </p:ext>
            </p:extLst>
          </p:nvPr>
        </p:nvGraphicFramePr>
        <p:xfrm>
          <a:off x="755576" y="1372404"/>
          <a:ext cx="784860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CS ChemDraw Drawing" r:id="rId5" imgW="5614035" imgH="2584323" progId="ChemDraw.Document.6.0">
                  <p:embed/>
                </p:oleObj>
              </mc:Choice>
              <mc:Fallback>
                <p:oleObj name="CS ChemDraw Drawing" r:id="rId5" imgW="5614035" imgH="2584323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372404"/>
                        <a:ext cx="7848600" cy="358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633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629</Words>
  <Application>Microsoft Office PowerPoint</Application>
  <PresentationFormat>On-screen Show (4:3)</PresentationFormat>
  <Paragraphs>146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Arial Black</vt:lpstr>
      <vt:lpstr>Calibri</vt:lpstr>
      <vt:lpstr>Constantia</vt:lpstr>
      <vt:lpstr>Times New Roman</vt:lpstr>
      <vt:lpstr>Wingdings</vt:lpstr>
      <vt:lpstr>Wingdings 2</vt:lpstr>
      <vt:lpstr>Office Theme</vt:lpstr>
      <vt:lpstr>1_Flow</vt:lpstr>
      <vt:lpstr>1_Default Design</vt:lpstr>
      <vt:lpstr>CS ChemDraw Drawing</vt:lpstr>
      <vt:lpstr> A survey of groundwater nitrate contamination resulted by research of domestic wells from Romania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overview of copper accumulation in vineyard soils and wine</dc:title>
  <dc:creator>User</dc:creator>
  <cp:lastModifiedBy>Marius SIMION</cp:lastModifiedBy>
  <cp:revision>78</cp:revision>
  <dcterms:created xsi:type="dcterms:W3CDTF">2016-10-29T07:16:33Z</dcterms:created>
  <dcterms:modified xsi:type="dcterms:W3CDTF">2018-11-21T07:14:41Z</dcterms:modified>
</cp:coreProperties>
</file>