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7" r:id="rId2"/>
    <p:sldId id="294" r:id="rId3"/>
    <p:sldId id="300" r:id="rId4"/>
    <p:sldId id="262" r:id="rId5"/>
    <p:sldId id="298" r:id="rId6"/>
    <p:sldId id="282" r:id="rId7"/>
    <p:sldId id="283" r:id="rId8"/>
    <p:sldId id="299" r:id="rId9"/>
    <p:sldId id="270" r:id="rId10"/>
    <p:sldId id="271" r:id="rId11"/>
    <p:sldId id="304" r:id="rId12"/>
    <p:sldId id="285" r:id="rId13"/>
    <p:sldId id="286" r:id="rId14"/>
    <p:sldId id="301" r:id="rId15"/>
    <p:sldId id="281" r:id="rId16"/>
    <p:sldId id="306" r:id="rId17"/>
    <p:sldId id="303" r:id="rId18"/>
    <p:sldId id="277" r:id="rId19"/>
    <p:sldId id="302" r:id="rId20"/>
    <p:sldId id="289" r:id="rId21"/>
    <p:sldId id="308" r:id="rId22"/>
    <p:sldId id="305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hai Nita" initials="MN" lastIdx="2" clrIdx="0">
    <p:extLst>
      <p:ext uri="{19B8F6BF-5375-455C-9EA6-DF929625EA0E}">
        <p15:presenceInfo xmlns:p15="http://schemas.microsoft.com/office/powerpoint/2012/main" userId="ad20fda16c1f7d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FC92"/>
    <a:srgbClr val="F9FBFD"/>
    <a:srgbClr val="ECF1F8"/>
    <a:srgbClr val="F0F4FA"/>
    <a:srgbClr val="DDE6F3"/>
    <a:srgbClr val="39E767"/>
    <a:srgbClr val="00D661"/>
    <a:srgbClr val="05AB05"/>
    <a:srgbClr val="76EE95"/>
    <a:srgbClr val="00C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E4EEE5-B885-4655-9F93-6CDE9EF089D3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FFF0D-A8F6-4DB8-A306-BC328096D7FC}">
      <dgm:prSet custT="1"/>
      <dgm:spPr/>
      <dgm:t>
        <a:bodyPr/>
        <a:lstStyle/>
        <a:p>
          <a:pPr rtl="0"/>
          <a:r>
            <a:rPr lang="en-GB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Proiect</a:t>
          </a:r>
          <a:r>
            <a:rPr lang="en-GB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PN II</a:t>
          </a:r>
          <a:endParaRPr lang="en-US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29DBAF-BCEA-476D-9E9E-F51B493810E1}" type="parTrans" cxnId="{FCCA3413-CF72-46B7-A1B0-3E2286E3839E}">
      <dgm:prSet/>
      <dgm:spPr/>
      <dgm:t>
        <a:bodyPr/>
        <a:lstStyle/>
        <a:p>
          <a:endParaRPr lang="en-US"/>
        </a:p>
      </dgm:t>
    </dgm:pt>
    <dgm:pt modelId="{D2858358-628C-48E1-8FCE-AF02619D8266}" type="sibTrans" cxnId="{FCCA3413-CF72-46B7-A1B0-3E2286E3839E}">
      <dgm:prSet/>
      <dgm:spPr/>
      <dgm:t>
        <a:bodyPr/>
        <a:lstStyle/>
        <a:p>
          <a:endParaRPr lang="en-US"/>
        </a:p>
      </dgm:t>
    </dgm:pt>
    <dgm:pt modelId="{2E03492B-C908-4E98-8F9F-EB9F45FE3AE9}">
      <dgm:prSet custT="1"/>
      <dgm:spPr/>
      <dgm:t>
        <a:bodyPr/>
        <a:lstStyle/>
        <a:p>
          <a:pPr rtl="0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Program 4 –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Parteneriate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domeniile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prioritare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perioada de derulare: 20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07-2010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EC4B2A-7D61-43C1-95A4-023CD72043EA}" type="parTrans" cxnId="{436163DF-70E3-40AD-BECE-56A0D5227D13}">
      <dgm:prSet/>
      <dgm:spPr/>
      <dgm:t>
        <a:bodyPr/>
        <a:lstStyle/>
        <a:p>
          <a:endParaRPr lang="en-US"/>
        </a:p>
      </dgm:t>
    </dgm:pt>
    <dgm:pt modelId="{8FBB668C-FDFD-4B66-BDFC-59E40AA45392}" type="sibTrans" cxnId="{436163DF-70E3-40AD-BECE-56A0D5227D13}">
      <dgm:prSet/>
      <dgm:spPr/>
      <dgm:t>
        <a:bodyPr/>
        <a:lstStyle/>
        <a:p>
          <a:endParaRPr lang="en-US"/>
        </a:p>
      </dgm:t>
    </dgm:pt>
    <dgm:pt modelId="{3E32FCDC-1701-4C36-8472-BB31DF90813A}">
      <dgm:prSet custT="1"/>
      <dgm:spPr/>
      <dgm:t>
        <a:bodyPr/>
        <a:lstStyle/>
        <a:p>
          <a:pPr rtl="0"/>
          <a:r>
            <a:rPr lang="en-US" sz="16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Titlul</a:t>
          </a:r>
          <a:r>
            <a:rPr lang="en-US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“</a:t>
          </a:r>
          <a:r>
            <a:rPr lang="ro-RO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Tehnologie de valorificare energetică sub formă de biogaz a deșeurilor și/sau subproduselor vegetale din agricultură”</a:t>
          </a:r>
          <a:r>
            <a:rPr lang="en-US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4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Acronim</a:t>
          </a:r>
          <a:r>
            <a:rPr lang="en-US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VALDEG</a:t>
          </a:r>
          <a:endParaRPr lang="en-US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94EE17-ECBE-46B7-9318-10630AD7338D}" type="parTrans" cxnId="{9BED5A4A-1272-4CA2-9859-2AB0E3CA6E85}">
      <dgm:prSet/>
      <dgm:spPr/>
      <dgm:t>
        <a:bodyPr/>
        <a:lstStyle/>
        <a:p>
          <a:endParaRPr lang="en-US"/>
        </a:p>
      </dgm:t>
    </dgm:pt>
    <dgm:pt modelId="{2E8D36DE-D06B-473A-A733-109D69295547}" type="sibTrans" cxnId="{9BED5A4A-1272-4CA2-9859-2AB0E3CA6E85}">
      <dgm:prSet/>
      <dgm:spPr/>
      <dgm:t>
        <a:bodyPr/>
        <a:lstStyle/>
        <a:p>
          <a:endParaRPr lang="en-US"/>
        </a:p>
      </dgm:t>
    </dgm:pt>
    <dgm:pt modelId="{87CC9909-AFE7-4D14-A190-1A400BAB9FC7}" type="pres">
      <dgm:prSet presAssocID="{88E4EEE5-B885-4655-9F93-6CDE9EF089D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B17CDD-933E-4BEB-BD50-B71D04757295}" type="pres">
      <dgm:prSet presAssocID="{D42FFF0D-A8F6-4DB8-A306-BC328096D7FC}" presName="circle1" presStyleLbl="node1" presStyleIdx="0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D2964699-69B5-4B14-BA8E-3A205DD821A3}" type="pres">
      <dgm:prSet presAssocID="{D42FFF0D-A8F6-4DB8-A306-BC328096D7FC}" presName="space" presStyleCnt="0"/>
      <dgm:spPr/>
    </dgm:pt>
    <dgm:pt modelId="{E57B70D5-33B1-44B2-8E2C-45D1B35CD742}" type="pres">
      <dgm:prSet presAssocID="{D42FFF0D-A8F6-4DB8-A306-BC328096D7FC}" presName="rect1" presStyleLbl="alignAcc1" presStyleIdx="0" presStyleCnt="3" custLinFactNeighborX="14855" custLinFactNeighborY="1246"/>
      <dgm:spPr/>
      <dgm:t>
        <a:bodyPr/>
        <a:lstStyle/>
        <a:p>
          <a:endParaRPr lang="en-US"/>
        </a:p>
      </dgm:t>
    </dgm:pt>
    <dgm:pt modelId="{AF55C8D2-5980-416E-B991-0CF041081F87}" type="pres">
      <dgm:prSet presAssocID="{2E03492B-C908-4E98-8F9F-EB9F45FE3AE9}" presName="vertSpace2" presStyleLbl="node1" presStyleIdx="0" presStyleCnt="3"/>
      <dgm:spPr/>
    </dgm:pt>
    <dgm:pt modelId="{E1A8E582-C593-428D-BF01-76FD0A7CE200}" type="pres">
      <dgm:prSet presAssocID="{2E03492B-C908-4E98-8F9F-EB9F45FE3AE9}" presName="circle2" presStyleLbl="node1" presStyleIdx="1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5D552A61-8CC7-4A81-8BC8-7786B7B3F1D0}" type="pres">
      <dgm:prSet presAssocID="{2E03492B-C908-4E98-8F9F-EB9F45FE3AE9}" presName="rect2" presStyleLbl="alignAcc1" presStyleIdx="1" presStyleCnt="3"/>
      <dgm:spPr/>
      <dgm:t>
        <a:bodyPr/>
        <a:lstStyle/>
        <a:p>
          <a:endParaRPr lang="en-US"/>
        </a:p>
      </dgm:t>
    </dgm:pt>
    <dgm:pt modelId="{7763781A-FF9D-4202-8D41-1E290F6D9CCC}" type="pres">
      <dgm:prSet presAssocID="{3E32FCDC-1701-4C36-8472-BB31DF90813A}" presName="vertSpace3" presStyleLbl="node1" presStyleIdx="1" presStyleCnt="3"/>
      <dgm:spPr/>
    </dgm:pt>
    <dgm:pt modelId="{7E71F1DE-2AFD-4384-863B-6646C29D44B8}" type="pres">
      <dgm:prSet presAssocID="{3E32FCDC-1701-4C36-8472-BB31DF90813A}" presName="circle3" presStyleLbl="node1" presStyleIdx="2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9BAC545D-5590-4D93-BD6F-BFC0DE298DE1}" type="pres">
      <dgm:prSet presAssocID="{3E32FCDC-1701-4C36-8472-BB31DF90813A}" presName="rect3" presStyleLbl="alignAcc1" presStyleIdx="2" presStyleCnt="3" custScaleY="105645"/>
      <dgm:spPr/>
      <dgm:t>
        <a:bodyPr/>
        <a:lstStyle/>
        <a:p>
          <a:endParaRPr lang="en-US"/>
        </a:p>
      </dgm:t>
    </dgm:pt>
    <dgm:pt modelId="{FB4CF6A2-1372-40DB-A7A0-E63727776E37}" type="pres">
      <dgm:prSet presAssocID="{D42FFF0D-A8F6-4DB8-A306-BC328096D7FC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60F2E-98A6-4D1D-B912-25D467232351}" type="pres">
      <dgm:prSet presAssocID="{2E03492B-C908-4E98-8F9F-EB9F45FE3AE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4D3786-1FF2-43CB-A421-5084B3A1DEF7}" type="pres">
      <dgm:prSet presAssocID="{3E32FCDC-1701-4C36-8472-BB31DF90813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6163DF-70E3-40AD-BECE-56A0D5227D13}" srcId="{88E4EEE5-B885-4655-9F93-6CDE9EF089D3}" destId="{2E03492B-C908-4E98-8F9F-EB9F45FE3AE9}" srcOrd="1" destOrd="0" parTransId="{B3EC4B2A-7D61-43C1-95A4-023CD72043EA}" sibTransId="{8FBB668C-FDFD-4B66-BDFC-59E40AA45392}"/>
    <dgm:cxn modelId="{21C605B8-3253-4C09-84E4-D60F362A6F1D}" type="presOf" srcId="{2E03492B-C908-4E98-8F9F-EB9F45FE3AE9}" destId="{5D552A61-8CC7-4A81-8BC8-7786B7B3F1D0}" srcOrd="0" destOrd="0" presId="urn:microsoft.com/office/officeart/2005/8/layout/target3"/>
    <dgm:cxn modelId="{4D67FC4E-E479-4FE6-9C69-39F69A14732A}" type="presOf" srcId="{2E03492B-C908-4E98-8F9F-EB9F45FE3AE9}" destId="{E1660F2E-98A6-4D1D-B912-25D467232351}" srcOrd="1" destOrd="0" presId="urn:microsoft.com/office/officeart/2005/8/layout/target3"/>
    <dgm:cxn modelId="{72AEB806-FBF7-49BE-B66E-A22A171323ED}" type="presOf" srcId="{D42FFF0D-A8F6-4DB8-A306-BC328096D7FC}" destId="{E57B70D5-33B1-44B2-8E2C-45D1B35CD742}" srcOrd="0" destOrd="0" presId="urn:microsoft.com/office/officeart/2005/8/layout/target3"/>
    <dgm:cxn modelId="{71EF8EAA-0441-412C-8E98-032470EAEF10}" type="presOf" srcId="{88E4EEE5-B885-4655-9F93-6CDE9EF089D3}" destId="{87CC9909-AFE7-4D14-A190-1A400BAB9FC7}" srcOrd="0" destOrd="0" presId="urn:microsoft.com/office/officeart/2005/8/layout/target3"/>
    <dgm:cxn modelId="{A3981853-16A2-4610-A3B8-16455390CE3A}" type="presOf" srcId="{D42FFF0D-A8F6-4DB8-A306-BC328096D7FC}" destId="{FB4CF6A2-1372-40DB-A7A0-E63727776E37}" srcOrd="1" destOrd="0" presId="urn:microsoft.com/office/officeart/2005/8/layout/target3"/>
    <dgm:cxn modelId="{9BED5A4A-1272-4CA2-9859-2AB0E3CA6E85}" srcId="{88E4EEE5-B885-4655-9F93-6CDE9EF089D3}" destId="{3E32FCDC-1701-4C36-8472-BB31DF90813A}" srcOrd="2" destOrd="0" parTransId="{FD94EE17-ECBE-46B7-9318-10630AD7338D}" sibTransId="{2E8D36DE-D06B-473A-A733-109D69295547}"/>
    <dgm:cxn modelId="{EF1E37D9-4341-4DF3-9429-2D555D82FE0C}" type="presOf" srcId="{3E32FCDC-1701-4C36-8472-BB31DF90813A}" destId="{1B4D3786-1FF2-43CB-A421-5084B3A1DEF7}" srcOrd="1" destOrd="0" presId="urn:microsoft.com/office/officeart/2005/8/layout/target3"/>
    <dgm:cxn modelId="{FCCA3413-CF72-46B7-A1B0-3E2286E3839E}" srcId="{88E4EEE5-B885-4655-9F93-6CDE9EF089D3}" destId="{D42FFF0D-A8F6-4DB8-A306-BC328096D7FC}" srcOrd="0" destOrd="0" parTransId="{8129DBAF-BCEA-476D-9E9E-F51B493810E1}" sibTransId="{D2858358-628C-48E1-8FCE-AF02619D8266}"/>
    <dgm:cxn modelId="{92C5BF9E-E1E7-46D5-91A1-3731FF57A34F}" type="presOf" srcId="{3E32FCDC-1701-4C36-8472-BB31DF90813A}" destId="{9BAC545D-5590-4D93-BD6F-BFC0DE298DE1}" srcOrd="0" destOrd="0" presId="urn:microsoft.com/office/officeart/2005/8/layout/target3"/>
    <dgm:cxn modelId="{09718925-C69F-45A4-92AD-E082FD67A05A}" type="presParOf" srcId="{87CC9909-AFE7-4D14-A190-1A400BAB9FC7}" destId="{21B17CDD-933E-4BEB-BD50-B71D04757295}" srcOrd="0" destOrd="0" presId="urn:microsoft.com/office/officeart/2005/8/layout/target3"/>
    <dgm:cxn modelId="{A0B38B3D-4C5D-4214-A936-43E8EC55E1F8}" type="presParOf" srcId="{87CC9909-AFE7-4D14-A190-1A400BAB9FC7}" destId="{D2964699-69B5-4B14-BA8E-3A205DD821A3}" srcOrd="1" destOrd="0" presId="urn:microsoft.com/office/officeart/2005/8/layout/target3"/>
    <dgm:cxn modelId="{A7CBE9BE-7AA8-4139-9FA9-ECA2AF0AB7B3}" type="presParOf" srcId="{87CC9909-AFE7-4D14-A190-1A400BAB9FC7}" destId="{E57B70D5-33B1-44B2-8E2C-45D1B35CD742}" srcOrd="2" destOrd="0" presId="urn:microsoft.com/office/officeart/2005/8/layout/target3"/>
    <dgm:cxn modelId="{8FA0FCFB-D7C3-41C3-A00A-36308ED65C22}" type="presParOf" srcId="{87CC9909-AFE7-4D14-A190-1A400BAB9FC7}" destId="{AF55C8D2-5980-416E-B991-0CF041081F87}" srcOrd="3" destOrd="0" presId="urn:microsoft.com/office/officeart/2005/8/layout/target3"/>
    <dgm:cxn modelId="{7E5AFF1E-A6F4-48C2-825A-854AE2F8F488}" type="presParOf" srcId="{87CC9909-AFE7-4D14-A190-1A400BAB9FC7}" destId="{E1A8E582-C593-428D-BF01-76FD0A7CE200}" srcOrd="4" destOrd="0" presId="urn:microsoft.com/office/officeart/2005/8/layout/target3"/>
    <dgm:cxn modelId="{5908141C-2585-498A-BD36-A2FF0DBE7BF1}" type="presParOf" srcId="{87CC9909-AFE7-4D14-A190-1A400BAB9FC7}" destId="{5D552A61-8CC7-4A81-8BC8-7786B7B3F1D0}" srcOrd="5" destOrd="0" presId="urn:microsoft.com/office/officeart/2005/8/layout/target3"/>
    <dgm:cxn modelId="{FC0210B4-BA15-4DA7-92E3-F017BEB8E0F0}" type="presParOf" srcId="{87CC9909-AFE7-4D14-A190-1A400BAB9FC7}" destId="{7763781A-FF9D-4202-8D41-1E290F6D9CCC}" srcOrd="6" destOrd="0" presId="urn:microsoft.com/office/officeart/2005/8/layout/target3"/>
    <dgm:cxn modelId="{9BB73BB2-4029-4406-A835-B3B79A9E5722}" type="presParOf" srcId="{87CC9909-AFE7-4D14-A190-1A400BAB9FC7}" destId="{7E71F1DE-2AFD-4384-863B-6646C29D44B8}" srcOrd="7" destOrd="0" presId="urn:microsoft.com/office/officeart/2005/8/layout/target3"/>
    <dgm:cxn modelId="{B975AACF-B391-47E7-B2F4-4F032863A5BC}" type="presParOf" srcId="{87CC9909-AFE7-4D14-A190-1A400BAB9FC7}" destId="{9BAC545D-5590-4D93-BD6F-BFC0DE298DE1}" srcOrd="8" destOrd="0" presId="urn:microsoft.com/office/officeart/2005/8/layout/target3"/>
    <dgm:cxn modelId="{C95947E7-5D21-4C5A-A2F8-58ABDCF54A4E}" type="presParOf" srcId="{87CC9909-AFE7-4D14-A190-1A400BAB9FC7}" destId="{FB4CF6A2-1372-40DB-A7A0-E63727776E37}" srcOrd="9" destOrd="0" presId="urn:microsoft.com/office/officeart/2005/8/layout/target3"/>
    <dgm:cxn modelId="{0081B9E4-BA65-4C5A-B6E9-6FA367726A62}" type="presParOf" srcId="{87CC9909-AFE7-4D14-A190-1A400BAB9FC7}" destId="{E1660F2E-98A6-4D1D-B912-25D467232351}" srcOrd="10" destOrd="0" presId="urn:microsoft.com/office/officeart/2005/8/layout/target3"/>
    <dgm:cxn modelId="{19D20678-257D-4A14-9536-32A5DCC1EFDB}" type="presParOf" srcId="{87CC9909-AFE7-4D14-A190-1A400BAB9FC7}" destId="{1B4D3786-1FF2-43CB-A421-5084B3A1DEF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E4EEE5-B885-4655-9F93-6CDE9EF089D3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FFF0D-A8F6-4DB8-A306-BC328096D7FC}">
      <dgm:prSet custT="1"/>
      <dgm:spPr/>
      <dgm:t>
        <a:bodyPr/>
        <a:lstStyle/>
        <a:p>
          <a:pPr rtl="0"/>
          <a:r>
            <a:rPr lang="en-GB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Proiect</a:t>
          </a:r>
          <a:r>
            <a:rPr lang="en-GB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PN II</a:t>
          </a:r>
          <a:endParaRPr lang="en-US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29DBAF-BCEA-476D-9E9E-F51B493810E1}" type="parTrans" cxnId="{FCCA3413-CF72-46B7-A1B0-3E2286E3839E}">
      <dgm:prSet/>
      <dgm:spPr/>
      <dgm:t>
        <a:bodyPr/>
        <a:lstStyle/>
        <a:p>
          <a:endParaRPr lang="en-US"/>
        </a:p>
      </dgm:t>
    </dgm:pt>
    <dgm:pt modelId="{D2858358-628C-48E1-8FCE-AF02619D8266}" type="sibTrans" cxnId="{FCCA3413-CF72-46B7-A1B0-3E2286E3839E}">
      <dgm:prSet/>
      <dgm:spPr/>
      <dgm:t>
        <a:bodyPr/>
        <a:lstStyle/>
        <a:p>
          <a:endParaRPr lang="en-US"/>
        </a:p>
      </dgm:t>
    </dgm:pt>
    <dgm:pt modelId="{2E03492B-C908-4E98-8F9F-EB9F45FE3AE9}">
      <dgm:prSet custT="1"/>
      <dgm:spPr/>
      <dgm:t>
        <a:bodyPr/>
        <a:lstStyle/>
        <a:p>
          <a:pPr rtl="0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Program 4 –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Parteneriate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domeniile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prioritare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perioada de derulare: 20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07-2010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EC4B2A-7D61-43C1-95A4-023CD72043EA}" type="parTrans" cxnId="{436163DF-70E3-40AD-BECE-56A0D5227D13}">
      <dgm:prSet/>
      <dgm:spPr/>
      <dgm:t>
        <a:bodyPr/>
        <a:lstStyle/>
        <a:p>
          <a:endParaRPr lang="en-US"/>
        </a:p>
      </dgm:t>
    </dgm:pt>
    <dgm:pt modelId="{8FBB668C-FDFD-4B66-BDFC-59E40AA45392}" type="sibTrans" cxnId="{436163DF-70E3-40AD-BECE-56A0D5227D13}">
      <dgm:prSet/>
      <dgm:spPr/>
      <dgm:t>
        <a:bodyPr/>
        <a:lstStyle/>
        <a:p>
          <a:endParaRPr lang="en-US"/>
        </a:p>
      </dgm:t>
    </dgm:pt>
    <dgm:pt modelId="{3E32FCDC-1701-4C36-8472-BB31DF90813A}">
      <dgm:prSet custT="1"/>
      <dgm:spPr/>
      <dgm:t>
        <a:bodyPr/>
        <a:lstStyle/>
        <a:p>
          <a:pPr rtl="0"/>
          <a:r>
            <a:rPr lang="en-US" sz="16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Titlul</a:t>
          </a:r>
          <a:r>
            <a:rPr lang="en-US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GB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ro-RO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Valorificarea energetică a emisiilor din depozitele de deșeuri municipale”</a:t>
          </a:r>
          <a:r>
            <a:rPr lang="en-US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, </a:t>
          </a:r>
          <a:r>
            <a:rPr lang="en-US" sz="14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Acronim</a:t>
          </a:r>
          <a:r>
            <a:rPr lang="en-US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VALENDEM</a:t>
          </a:r>
          <a:endParaRPr lang="en-US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94EE17-ECBE-46B7-9318-10630AD7338D}" type="parTrans" cxnId="{9BED5A4A-1272-4CA2-9859-2AB0E3CA6E85}">
      <dgm:prSet/>
      <dgm:spPr/>
      <dgm:t>
        <a:bodyPr/>
        <a:lstStyle/>
        <a:p>
          <a:endParaRPr lang="en-US"/>
        </a:p>
      </dgm:t>
    </dgm:pt>
    <dgm:pt modelId="{2E8D36DE-D06B-473A-A733-109D69295547}" type="sibTrans" cxnId="{9BED5A4A-1272-4CA2-9859-2AB0E3CA6E85}">
      <dgm:prSet/>
      <dgm:spPr/>
      <dgm:t>
        <a:bodyPr/>
        <a:lstStyle/>
        <a:p>
          <a:endParaRPr lang="en-US"/>
        </a:p>
      </dgm:t>
    </dgm:pt>
    <dgm:pt modelId="{87CC9909-AFE7-4D14-A190-1A400BAB9FC7}" type="pres">
      <dgm:prSet presAssocID="{88E4EEE5-B885-4655-9F93-6CDE9EF089D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B17CDD-933E-4BEB-BD50-B71D04757295}" type="pres">
      <dgm:prSet presAssocID="{D42FFF0D-A8F6-4DB8-A306-BC328096D7FC}" presName="circle1" presStyleLbl="node1" presStyleIdx="0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D2964699-69B5-4B14-BA8E-3A205DD821A3}" type="pres">
      <dgm:prSet presAssocID="{D42FFF0D-A8F6-4DB8-A306-BC328096D7FC}" presName="space" presStyleCnt="0"/>
      <dgm:spPr/>
    </dgm:pt>
    <dgm:pt modelId="{E57B70D5-33B1-44B2-8E2C-45D1B35CD742}" type="pres">
      <dgm:prSet presAssocID="{D42FFF0D-A8F6-4DB8-A306-BC328096D7FC}" presName="rect1" presStyleLbl="alignAcc1" presStyleIdx="0" presStyleCnt="3" custLinFactNeighborX="14855" custLinFactNeighborY="1246"/>
      <dgm:spPr/>
      <dgm:t>
        <a:bodyPr/>
        <a:lstStyle/>
        <a:p>
          <a:endParaRPr lang="en-US"/>
        </a:p>
      </dgm:t>
    </dgm:pt>
    <dgm:pt modelId="{AF55C8D2-5980-416E-B991-0CF041081F87}" type="pres">
      <dgm:prSet presAssocID="{2E03492B-C908-4E98-8F9F-EB9F45FE3AE9}" presName="vertSpace2" presStyleLbl="node1" presStyleIdx="0" presStyleCnt="3"/>
      <dgm:spPr/>
    </dgm:pt>
    <dgm:pt modelId="{E1A8E582-C593-428D-BF01-76FD0A7CE200}" type="pres">
      <dgm:prSet presAssocID="{2E03492B-C908-4E98-8F9F-EB9F45FE3AE9}" presName="circle2" presStyleLbl="node1" presStyleIdx="1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5D552A61-8CC7-4A81-8BC8-7786B7B3F1D0}" type="pres">
      <dgm:prSet presAssocID="{2E03492B-C908-4E98-8F9F-EB9F45FE3AE9}" presName="rect2" presStyleLbl="alignAcc1" presStyleIdx="1" presStyleCnt="3"/>
      <dgm:spPr/>
      <dgm:t>
        <a:bodyPr/>
        <a:lstStyle/>
        <a:p>
          <a:endParaRPr lang="en-US"/>
        </a:p>
      </dgm:t>
    </dgm:pt>
    <dgm:pt modelId="{7763781A-FF9D-4202-8D41-1E290F6D9CCC}" type="pres">
      <dgm:prSet presAssocID="{3E32FCDC-1701-4C36-8472-BB31DF90813A}" presName="vertSpace3" presStyleLbl="node1" presStyleIdx="1" presStyleCnt="3"/>
      <dgm:spPr/>
    </dgm:pt>
    <dgm:pt modelId="{7E71F1DE-2AFD-4384-863B-6646C29D44B8}" type="pres">
      <dgm:prSet presAssocID="{3E32FCDC-1701-4C36-8472-BB31DF90813A}" presName="circle3" presStyleLbl="node1" presStyleIdx="2" presStyleCnt="3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</dgm:pt>
    <dgm:pt modelId="{9BAC545D-5590-4D93-BD6F-BFC0DE298DE1}" type="pres">
      <dgm:prSet presAssocID="{3E32FCDC-1701-4C36-8472-BB31DF90813A}" presName="rect3" presStyleLbl="alignAcc1" presStyleIdx="2" presStyleCnt="3" custScaleY="105645"/>
      <dgm:spPr/>
      <dgm:t>
        <a:bodyPr/>
        <a:lstStyle/>
        <a:p>
          <a:endParaRPr lang="en-US"/>
        </a:p>
      </dgm:t>
    </dgm:pt>
    <dgm:pt modelId="{FB4CF6A2-1372-40DB-A7A0-E63727776E37}" type="pres">
      <dgm:prSet presAssocID="{D42FFF0D-A8F6-4DB8-A306-BC328096D7FC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60F2E-98A6-4D1D-B912-25D467232351}" type="pres">
      <dgm:prSet presAssocID="{2E03492B-C908-4E98-8F9F-EB9F45FE3AE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4D3786-1FF2-43CB-A421-5084B3A1DEF7}" type="pres">
      <dgm:prSet presAssocID="{3E32FCDC-1701-4C36-8472-BB31DF90813A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6163DF-70E3-40AD-BECE-56A0D5227D13}" srcId="{88E4EEE5-B885-4655-9F93-6CDE9EF089D3}" destId="{2E03492B-C908-4E98-8F9F-EB9F45FE3AE9}" srcOrd="1" destOrd="0" parTransId="{B3EC4B2A-7D61-43C1-95A4-023CD72043EA}" sibTransId="{8FBB668C-FDFD-4B66-BDFC-59E40AA45392}"/>
    <dgm:cxn modelId="{C18A5914-DFEB-4F14-8BD9-26F64ED01927}" type="presOf" srcId="{2E03492B-C908-4E98-8F9F-EB9F45FE3AE9}" destId="{E1660F2E-98A6-4D1D-B912-25D467232351}" srcOrd="1" destOrd="0" presId="urn:microsoft.com/office/officeart/2005/8/layout/target3"/>
    <dgm:cxn modelId="{C7A1FD31-2CD8-4BA8-8AE6-6E1FF1EDFE65}" type="presOf" srcId="{D42FFF0D-A8F6-4DB8-A306-BC328096D7FC}" destId="{E57B70D5-33B1-44B2-8E2C-45D1B35CD742}" srcOrd="0" destOrd="0" presId="urn:microsoft.com/office/officeart/2005/8/layout/target3"/>
    <dgm:cxn modelId="{2FC1EF36-0BAE-43B7-9AE9-67CC96661721}" type="presOf" srcId="{D42FFF0D-A8F6-4DB8-A306-BC328096D7FC}" destId="{FB4CF6A2-1372-40DB-A7A0-E63727776E37}" srcOrd="1" destOrd="0" presId="urn:microsoft.com/office/officeart/2005/8/layout/target3"/>
    <dgm:cxn modelId="{9A60F81C-308B-4F5F-967C-E2F46E242890}" type="presOf" srcId="{3E32FCDC-1701-4C36-8472-BB31DF90813A}" destId="{1B4D3786-1FF2-43CB-A421-5084B3A1DEF7}" srcOrd="1" destOrd="0" presId="urn:microsoft.com/office/officeart/2005/8/layout/target3"/>
    <dgm:cxn modelId="{447D6B69-7EB8-4A54-9252-5BD71B01BC3F}" type="presOf" srcId="{3E32FCDC-1701-4C36-8472-BB31DF90813A}" destId="{9BAC545D-5590-4D93-BD6F-BFC0DE298DE1}" srcOrd="0" destOrd="0" presId="urn:microsoft.com/office/officeart/2005/8/layout/target3"/>
    <dgm:cxn modelId="{9BED5A4A-1272-4CA2-9859-2AB0E3CA6E85}" srcId="{88E4EEE5-B885-4655-9F93-6CDE9EF089D3}" destId="{3E32FCDC-1701-4C36-8472-BB31DF90813A}" srcOrd="2" destOrd="0" parTransId="{FD94EE17-ECBE-46B7-9318-10630AD7338D}" sibTransId="{2E8D36DE-D06B-473A-A733-109D69295547}"/>
    <dgm:cxn modelId="{45464185-6CCA-4E97-A7FC-FBC269D38647}" type="presOf" srcId="{2E03492B-C908-4E98-8F9F-EB9F45FE3AE9}" destId="{5D552A61-8CC7-4A81-8BC8-7786B7B3F1D0}" srcOrd="0" destOrd="0" presId="urn:microsoft.com/office/officeart/2005/8/layout/target3"/>
    <dgm:cxn modelId="{D6067ACC-E4AF-48AA-AE5C-CD755007CCDF}" type="presOf" srcId="{88E4EEE5-B885-4655-9F93-6CDE9EF089D3}" destId="{87CC9909-AFE7-4D14-A190-1A400BAB9FC7}" srcOrd="0" destOrd="0" presId="urn:microsoft.com/office/officeart/2005/8/layout/target3"/>
    <dgm:cxn modelId="{FCCA3413-CF72-46B7-A1B0-3E2286E3839E}" srcId="{88E4EEE5-B885-4655-9F93-6CDE9EF089D3}" destId="{D42FFF0D-A8F6-4DB8-A306-BC328096D7FC}" srcOrd="0" destOrd="0" parTransId="{8129DBAF-BCEA-476D-9E9E-F51B493810E1}" sibTransId="{D2858358-628C-48E1-8FCE-AF02619D8266}"/>
    <dgm:cxn modelId="{F587E0AB-DCD4-4CE3-91E0-A92BD1A3DE44}" type="presParOf" srcId="{87CC9909-AFE7-4D14-A190-1A400BAB9FC7}" destId="{21B17CDD-933E-4BEB-BD50-B71D04757295}" srcOrd="0" destOrd="0" presId="urn:microsoft.com/office/officeart/2005/8/layout/target3"/>
    <dgm:cxn modelId="{7840200D-5A1D-48B8-94A7-1ED9AA1FA7AB}" type="presParOf" srcId="{87CC9909-AFE7-4D14-A190-1A400BAB9FC7}" destId="{D2964699-69B5-4B14-BA8E-3A205DD821A3}" srcOrd="1" destOrd="0" presId="urn:microsoft.com/office/officeart/2005/8/layout/target3"/>
    <dgm:cxn modelId="{E60CB3D7-8444-4E3B-8EAF-5BFDCB3E8EF8}" type="presParOf" srcId="{87CC9909-AFE7-4D14-A190-1A400BAB9FC7}" destId="{E57B70D5-33B1-44B2-8E2C-45D1B35CD742}" srcOrd="2" destOrd="0" presId="urn:microsoft.com/office/officeart/2005/8/layout/target3"/>
    <dgm:cxn modelId="{B1E1E084-9484-429A-99FE-945519B01DE2}" type="presParOf" srcId="{87CC9909-AFE7-4D14-A190-1A400BAB9FC7}" destId="{AF55C8D2-5980-416E-B991-0CF041081F87}" srcOrd="3" destOrd="0" presId="urn:microsoft.com/office/officeart/2005/8/layout/target3"/>
    <dgm:cxn modelId="{9E1D36EF-CEED-43FE-A95E-6591D421A06A}" type="presParOf" srcId="{87CC9909-AFE7-4D14-A190-1A400BAB9FC7}" destId="{E1A8E582-C593-428D-BF01-76FD0A7CE200}" srcOrd="4" destOrd="0" presId="urn:microsoft.com/office/officeart/2005/8/layout/target3"/>
    <dgm:cxn modelId="{F10E1F74-BB57-47DE-8B52-EA5A3CA2010A}" type="presParOf" srcId="{87CC9909-AFE7-4D14-A190-1A400BAB9FC7}" destId="{5D552A61-8CC7-4A81-8BC8-7786B7B3F1D0}" srcOrd="5" destOrd="0" presId="urn:microsoft.com/office/officeart/2005/8/layout/target3"/>
    <dgm:cxn modelId="{B8905022-836E-4E48-A78F-1AA4CC8B5FC9}" type="presParOf" srcId="{87CC9909-AFE7-4D14-A190-1A400BAB9FC7}" destId="{7763781A-FF9D-4202-8D41-1E290F6D9CCC}" srcOrd="6" destOrd="0" presId="urn:microsoft.com/office/officeart/2005/8/layout/target3"/>
    <dgm:cxn modelId="{AEE7A9B6-D420-4A5B-8D14-8C9BBAA28117}" type="presParOf" srcId="{87CC9909-AFE7-4D14-A190-1A400BAB9FC7}" destId="{7E71F1DE-2AFD-4384-863B-6646C29D44B8}" srcOrd="7" destOrd="0" presId="urn:microsoft.com/office/officeart/2005/8/layout/target3"/>
    <dgm:cxn modelId="{38417437-3D9F-4080-A1F6-8CE3A08E74E2}" type="presParOf" srcId="{87CC9909-AFE7-4D14-A190-1A400BAB9FC7}" destId="{9BAC545D-5590-4D93-BD6F-BFC0DE298DE1}" srcOrd="8" destOrd="0" presId="urn:microsoft.com/office/officeart/2005/8/layout/target3"/>
    <dgm:cxn modelId="{EBBDA5EE-A7F5-4D03-8741-C221768CF9F3}" type="presParOf" srcId="{87CC9909-AFE7-4D14-A190-1A400BAB9FC7}" destId="{FB4CF6A2-1372-40DB-A7A0-E63727776E37}" srcOrd="9" destOrd="0" presId="urn:microsoft.com/office/officeart/2005/8/layout/target3"/>
    <dgm:cxn modelId="{0ACADBBC-F46A-4243-8948-E61968CF5858}" type="presParOf" srcId="{87CC9909-AFE7-4D14-A190-1A400BAB9FC7}" destId="{E1660F2E-98A6-4D1D-B912-25D467232351}" srcOrd="10" destOrd="0" presId="urn:microsoft.com/office/officeart/2005/8/layout/target3"/>
    <dgm:cxn modelId="{651CA849-0DA9-4F55-8C5A-88C092B10A63}" type="presParOf" srcId="{87CC9909-AFE7-4D14-A190-1A400BAB9FC7}" destId="{1B4D3786-1FF2-43CB-A421-5084B3A1DEF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17CDD-933E-4BEB-BD50-B71D04757295}">
      <dsp:nvSpPr>
        <dsp:cNvPr id="0" name=""/>
        <dsp:cNvSpPr/>
      </dsp:nvSpPr>
      <dsp:spPr>
        <a:xfrm>
          <a:off x="0" y="0"/>
          <a:ext cx="1631015" cy="163101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7B70D5-33B1-44B2-8E2C-45D1B35CD742}">
      <dsp:nvSpPr>
        <dsp:cNvPr id="0" name=""/>
        <dsp:cNvSpPr/>
      </dsp:nvSpPr>
      <dsp:spPr>
        <a:xfrm>
          <a:off x="815507" y="0"/>
          <a:ext cx="6563274" cy="16310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Proiect</a:t>
          </a:r>
          <a:r>
            <a:rPr lang="en-GB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PN II</a:t>
          </a:r>
          <a:endParaRPr lang="en-US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0"/>
        <a:ext cx="6563274" cy="489305"/>
      </dsp:txXfrm>
    </dsp:sp>
    <dsp:sp modelId="{E1A8E582-C593-428D-BF01-76FD0A7CE200}">
      <dsp:nvSpPr>
        <dsp:cNvPr id="0" name=""/>
        <dsp:cNvSpPr/>
      </dsp:nvSpPr>
      <dsp:spPr>
        <a:xfrm>
          <a:off x="285428" y="489305"/>
          <a:ext cx="1060158" cy="106015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552A61-8CC7-4A81-8BC8-7786B7B3F1D0}">
      <dsp:nvSpPr>
        <dsp:cNvPr id="0" name=""/>
        <dsp:cNvSpPr/>
      </dsp:nvSpPr>
      <dsp:spPr>
        <a:xfrm>
          <a:off x="815507" y="489305"/>
          <a:ext cx="6563274" cy="1060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Program 4 –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Parteneriate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RO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domeniile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prioritare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o-RO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perioada de derulare: 20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07-2010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489305"/>
        <a:ext cx="6563274" cy="489303"/>
      </dsp:txXfrm>
    </dsp:sp>
    <dsp:sp modelId="{7E71F1DE-2AFD-4384-863B-6646C29D44B8}">
      <dsp:nvSpPr>
        <dsp:cNvPr id="0" name=""/>
        <dsp:cNvSpPr/>
      </dsp:nvSpPr>
      <dsp:spPr>
        <a:xfrm>
          <a:off x="570855" y="978609"/>
          <a:ext cx="489304" cy="48930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C545D-5590-4D93-BD6F-BFC0DE298DE1}">
      <dsp:nvSpPr>
        <dsp:cNvPr id="0" name=""/>
        <dsp:cNvSpPr/>
      </dsp:nvSpPr>
      <dsp:spPr>
        <a:xfrm>
          <a:off x="815507" y="964798"/>
          <a:ext cx="6563274" cy="516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Titlul</a:t>
          </a:r>
          <a:r>
            <a:rPr lang="en-US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“</a:t>
          </a:r>
          <a:r>
            <a:rPr lang="ro-RO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Tehnologie de valorificare energetică sub formă de biogaz a deșeurilor și/sau subproduselor vegetale din agricultură”</a:t>
          </a:r>
          <a:r>
            <a:rPr lang="en-US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4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Acronim</a:t>
          </a:r>
          <a:r>
            <a:rPr lang="en-US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VALDEG</a:t>
          </a:r>
          <a:endParaRPr lang="en-US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964798"/>
        <a:ext cx="6563274" cy="516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17CDD-933E-4BEB-BD50-B71D04757295}">
      <dsp:nvSpPr>
        <dsp:cNvPr id="0" name=""/>
        <dsp:cNvSpPr/>
      </dsp:nvSpPr>
      <dsp:spPr>
        <a:xfrm>
          <a:off x="0" y="0"/>
          <a:ext cx="1631015" cy="163101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7B70D5-33B1-44B2-8E2C-45D1B35CD742}">
      <dsp:nvSpPr>
        <dsp:cNvPr id="0" name=""/>
        <dsp:cNvSpPr/>
      </dsp:nvSpPr>
      <dsp:spPr>
        <a:xfrm>
          <a:off x="815507" y="0"/>
          <a:ext cx="6157431" cy="16310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Proiect</a:t>
          </a:r>
          <a:r>
            <a:rPr lang="en-GB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PN II</a:t>
          </a:r>
          <a:endParaRPr lang="en-US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0"/>
        <a:ext cx="6157431" cy="489305"/>
      </dsp:txXfrm>
    </dsp:sp>
    <dsp:sp modelId="{E1A8E582-C593-428D-BF01-76FD0A7CE200}">
      <dsp:nvSpPr>
        <dsp:cNvPr id="0" name=""/>
        <dsp:cNvSpPr/>
      </dsp:nvSpPr>
      <dsp:spPr>
        <a:xfrm>
          <a:off x="285428" y="489305"/>
          <a:ext cx="1060158" cy="106015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552A61-8CC7-4A81-8BC8-7786B7B3F1D0}">
      <dsp:nvSpPr>
        <dsp:cNvPr id="0" name=""/>
        <dsp:cNvSpPr/>
      </dsp:nvSpPr>
      <dsp:spPr>
        <a:xfrm>
          <a:off x="815507" y="489305"/>
          <a:ext cx="6157431" cy="1060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Program 4 –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Parteneriate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RO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î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domeniile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prioritare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o-RO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perioada de derulare: 20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07-2010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489305"/>
        <a:ext cx="6157431" cy="489303"/>
      </dsp:txXfrm>
    </dsp:sp>
    <dsp:sp modelId="{7E71F1DE-2AFD-4384-863B-6646C29D44B8}">
      <dsp:nvSpPr>
        <dsp:cNvPr id="0" name=""/>
        <dsp:cNvSpPr/>
      </dsp:nvSpPr>
      <dsp:spPr>
        <a:xfrm>
          <a:off x="570855" y="978609"/>
          <a:ext cx="489304" cy="48930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008E40"/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AC545D-5590-4D93-BD6F-BFC0DE298DE1}">
      <dsp:nvSpPr>
        <dsp:cNvPr id="0" name=""/>
        <dsp:cNvSpPr/>
      </dsp:nvSpPr>
      <dsp:spPr>
        <a:xfrm>
          <a:off x="815507" y="964798"/>
          <a:ext cx="6157431" cy="516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Titlul</a:t>
          </a:r>
          <a:r>
            <a:rPr lang="en-US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GB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r>
            <a:rPr lang="ro-RO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Valorificarea energetică a emisiilor din depozitele de deșeuri municipale”</a:t>
          </a:r>
          <a:r>
            <a:rPr lang="en-US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, </a:t>
          </a:r>
          <a:r>
            <a:rPr lang="en-US" sz="14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Acronim</a:t>
          </a:r>
          <a:r>
            <a:rPr lang="en-US" sz="1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VALENDEM</a:t>
          </a:r>
          <a:endParaRPr lang="en-US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5507" y="964798"/>
        <a:ext cx="6157431" cy="516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69411-FB5C-4C0A-9DDD-8250CEDFEC68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BC8BB-2192-40C0-90E0-D29AA527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44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 smtClean="0"/>
              <a:t>Clic pentru a edita stilul de subtitlu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3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77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4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05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4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0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7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1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2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1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B5DD8-3DD7-41EC-9FA8-57E488473AB2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E1C74-F972-4368-AB51-0057D00FD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0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4.jpeg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4.jpe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990" y="2907699"/>
            <a:ext cx="1153933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ABORDAREA INTEGRAT</a:t>
            </a:r>
            <a:r>
              <a:rPr lang="ro-RO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 A PROBLEMATICII DEȘEURILOR –</a:t>
            </a:r>
            <a:r>
              <a:rPr lang="en-GB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EXPERTIZĂ ȘI SOLUȚII PE TERMEN SCURT SI LUNG</a:t>
            </a:r>
            <a:endParaRPr lang="en-GB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3995" y="4446849"/>
            <a:ext cx="11867319" cy="44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o-RO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Lidia </a:t>
            </a:r>
            <a:r>
              <a:rPr lang="ro-RO" sz="1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KIM, </a:t>
            </a:r>
            <a:r>
              <a:rPr lang="ro-RO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Gheorghe </a:t>
            </a:r>
            <a:r>
              <a:rPr lang="ro-RO" sz="1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BATRÎNESCU, Agnes </a:t>
            </a:r>
            <a:r>
              <a:rPr lang="ro-RO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Șerbănescu,</a:t>
            </a:r>
            <a:r>
              <a:rPr lang="en-GB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Mădălina </a:t>
            </a:r>
            <a:r>
              <a:rPr lang="ro-RO" sz="1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ARAMĂ, Bogdan STĂNESCU, </a:t>
            </a:r>
            <a:r>
              <a:rPr lang="ro-RO" sz="17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Mihai </a:t>
            </a:r>
            <a:r>
              <a:rPr lang="ro-RO" sz="17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NIȚĂ-LAZĂR</a:t>
            </a:r>
            <a:endParaRPr lang="en-GB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24596"/>
            <a:ext cx="12192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AȚ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IONAL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CERCETARE-DEZVOLTARE PENTRU ECOLOGIE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ECOIND</a:t>
            </a:r>
            <a:endParaRPr lang="en-GB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ector drept 16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21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Nomogramă 15"/>
          <p:cNvGraphicFramePr/>
          <p:nvPr>
            <p:extLst>
              <p:ext uri="{D42A27DB-BD31-4B8C-83A1-F6EECF244321}">
                <p14:modId xmlns:p14="http://schemas.microsoft.com/office/powerpoint/2010/main" val="2099484459"/>
              </p:ext>
            </p:extLst>
          </p:nvPr>
        </p:nvGraphicFramePr>
        <p:xfrm>
          <a:off x="180364" y="982455"/>
          <a:ext cx="6972939" cy="1631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65172" y="2949755"/>
            <a:ext cx="9475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Obiectiv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tehnici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valorificare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emisiilor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depozitele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9280" y="3676597"/>
            <a:ext cx="4304774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tudiul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ional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depozitelor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municipal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ialul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energetic </a:t>
            </a:r>
          </a:p>
          <a:p>
            <a:pPr algn="ctr"/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Cluj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Napoca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Suceava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o-RO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5008" y="4410095"/>
            <a:ext cx="1340071" cy="553998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 SPECIFICE</a:t>
            </a:r>
            <a:endParaRPr lang="en-GB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82728" y="3614674"/>
            <a:ext cx="3409388" cy="55399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modalit</a:t>
            </a:r>
            <a:r>
              <a:rPr lang="ro-RO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ilor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valorificare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energetic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emisiilor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gazoase</a:t>
            </a:r>
            <a:endParaRPr lang="en-GB" sz="15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67327" y="4636772"/>
            <a:ext cx="3224789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tudiu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impactului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emisiile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generate de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depozitul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municipale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Cluj</a:t>
            </a:r>
            <a:r>
              <a:rPr lang="en-US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Napoca</a:t>
            </a:r>
            <a:endParaRPr lang="en-GB" sz="15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0373" y="5046654"/>
            <a:ext cx="4424639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Proiectarea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experimentarea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ionale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captare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caracterizare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gazelor</a:t>
            </a:r>
            <a:r>
              <a:rPr lang="en-GB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depozit</a:t>
            </a:r>
            <a:endParaRPr lang="en-GB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Conector drept cu săgeată 31"/>
          <p:cNvCxnSpPr>
            <a:stCxn id="14" idx="3"/>
            <a:endCxn id="15" idx="1"/>
          </p:cNvCxnSpPr>
          <p:nvPr/>
        </p:nvCxnSpPr>
        <p:spPr>
          <a:xfrm flipV="1">
            <a:off x="7135079" y="3891673"/>
            <a:ext cx="747649" cy="7954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rept cu săgeată 33"/>
          <p:cNvCxnSpPr>
            <a:stCxn id="14" idx="3"/>
            <a:endCxn id="17" idx="1"/>
          </p:cNvCxnSpPr>
          <p:nvPr/>
        </p:nvCxnSpPr>
        <p:spPr>
          <a:xfrm>
            <a:off x="7135079" y="4687094"/>
            <a:ext cx="932248" cy="4575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rept cu săgeată 49"/>
          <p:cNvCxnSpPr>
            <a:stCxn id="14" idx="1"/>
            <a:endCxn id="13" idx="3"/>
          </p:cNvCxnSpPr>
          <p:nvPr/>
        </p:nvCxnSpPr>
        <p:spPr>
          <a:xfrm flipH="1" flipV="1">
            <a:off x="4734054" y="4069012"/>
            <a:ext cx="1060954" cy="61808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rept cu săgeată 51"/>
          <p:cNvCxnSpPr>
            <a:stCxn id="14" idx="1"/>
            <a:endCxn id="27" idx="3"/>
          </p:cNvCxnSpPr>
          <p:nvPr/>
        </p:nvCxnSpPr>
        <p:spPr>
          <a:xfrm flipH="1">
            <a:off x="4975012" y="4687094"/>
            <a:ext cx="819996" cy="75197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Dreptunghi 59"/>
          <p:cNvSpPr/>
          <p:nvPr/>
        </p:nvSpPr>
        <p:spPr>
          <a:xfrm>
            <a:off x="7304817" y="926125"/>
            <a:ext cx="4592319" cy="1754326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b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Consortiu</a:t>
            </a:r>
            <a:r>
              <a:rPr lang="en-US" sz="1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en-US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oordonator</a:t>
            </a:r>
            <a:r>
              <a:rPr lang="ro-RO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proiect: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NSTITUTUL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ATIONAL DE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ERCETARE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EZVOLTARE PENTRU ECOLOGIE INDUSTRIALA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INCD ECOIND BUCURESTI</a:t>
            </a:r>
            <a:endParaRPr lang="en-US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Partener</a:t>
            </a:r>
            <a:r>
              <a:rPr lang="en-US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UNIVERSITATEA POLITEHNICA DIN BUCURESTI, FACULTATEA DE ENERGETICA </a:t>
            </a:r>
            <a:endParaRPr lang="en-US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Partener</a:t>
            </a:r>
            <a:r>
              <a:rPr lang="en-US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UNIVERSITATEA TEHNICA DIN CLUJ NAPOCA, FACULTATEA DE STIINTA SI INGINERIA MATERIALELOR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8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76207" y="943066"/>
            <a:ext cx="8046720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en-GB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tudii </a:t>
            </a:r>
            <a:r>
              <a:rPr lang="en-GB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 2 depozite 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neconforme </a:t>
            </a:r>
            <a:endParaRPr lang="en-GB" sz="16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en-GB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epozitul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municipale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Rădăuți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GB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epozitul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municipale Cluj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Napoca</a:t>
            </a:r>
            <a:r>
              <a:rPr lang="en-GB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16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5942" y="2086250"/>
            <a:ext cx="1675812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aracteristici gaze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depozit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(2010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2011)</a:t>
            </a:r>
            <a:endParaRPr lang="en-GB" sz="16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91119" y="1645570"/>
            <a:ext cx="7074984" cy="33855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Concentrația </a:t>
            </a:r>
            <a:r>
              <a:rPr lang="ro-RO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metanului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variază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timp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descrescător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GB" sz="16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5728" y="2086250"/>
            <a:ext cx="7060375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o-RO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ebitul </a:t>
            </a:r>
            <a:r>
              <a:rPr lang="it-IT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gazului de depozit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o valoare relativ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 parcursul celor 2 ani de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monitorizare; procesul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fermenta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 lent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ajuns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it-IT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t-IT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faza de epuizare a materialelor biodegradabile; </a:t>
            </a:r>
            <a:endParaRPr lang="en-GB" sz="16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5728" y="3050151"/>
            <a:ext cx="7060375" cy="33855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Variația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caracteristicilor gazului de depozit este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concordanță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ro-RO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vârsta </a:t>
            </a:r>
            <a:r>
              <a:rPr lang="ro-RO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acestuia;</a:t>
            </a:r>
            <a:endParaRPr lang="en-GB" sz="16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Arrow Connector 29"/>
          <p:cNvCxnSpPr>
            <a:stCxn id="7" idx="3"/>
            <a:endCxn id="8" idx="1"/>
          </p:cNvCxnSpPr>
          <p:nvPr/>
        </p:nvCxnSpPr>
        <p:spPr>
          <a:xfrm flipV="1">
            <a:off x="4611754" y="1814847"/>
            <a:ext cx="379365" cy="6869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4611754" y="2501749"/>
            <a:ext cx="39397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7" idx="3"/>
            <a:endCxn id="12" idx="1"/>
          </p:cNvCxnSpPr>
          <p:nvPr/>
        </p:nvCxnSpPr>
        <p:spPr>
          <a:xfrm>
            <a:off x="4611754" y="2501749"/>
            <a:ext cx="393974" cy="71767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12" y="2035575"/>
            <a:ext cx="2489344" cy="42543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/>
          <a:srcRect t="3857"/>
          <a:stretch/>
        </p:blipFill>
        <p:spPr>
          <a:xfrm>
            <a:off x="2935942" y="3841606"/>
            <a:ext cx="4578228" cy="2428479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41737" y="1692488"/>
            <a:ext cx="3173133" cy="30777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Distributie CH4 - Depozitul Cluj Napoca</a:t>
            </a:r>
            <a:endParaRPr lang="en-GB" sz="14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606130" y="3604149"/>
            <a:ext cx="2958625" cy="30777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Distribu</a:t>
            </a:r>
            <a:r>
              <a:rPr lang="ro-RO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it-IT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 CH4 – Depozitul Rad</a:t>
            </a:r>
            <a:r>
              <a:rPr lang="ro-RO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it-IT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o-RO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it-IT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4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Dreptunghi 17"/>
          <p:cNvSpPr/>
          <p:nvPr/>
        </p:nvSpPr>
        <p:spPr>
          <a:xfrm>
            <a:off x="8775592" y="3726580"/>
            <a:ext cx="2112908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7" name="Dreptunghi 18"/>
          <p:cNvSpPr/>
          <p:nvPr/>
        </p:nvSpPr>
        <p:spPr>
          <a:xfrm>
            <a:off x="7766956" y="4220798"/>
            <a:ext cx="4130180" cy="1905923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studii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interes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ional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privind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valorificarea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energetic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emisiilor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gaze din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depozite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euri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municipale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GB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rticol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publicat î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revist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ISI</a:t>
            </a:r>
            <a:endParaRPr lang="en-GB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- 2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lucr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prezentate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conferin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interna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ionale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6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5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5244839" y="1441654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8" name="Dreptunghi 17"/>
          <p:cNvSpPr/>
          <p:nvPr/>
        </p:nvSpPr>
        <p:spPr>
          <a:xfrm>
            <a:off x="8536850" y="3986242"/>
            <a:ext cx="211020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DISEMINARE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7815871" y="4544764"/>
            <a:ext cx="3552168" cy="1505705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experimental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fitoremediere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in-situ a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solurilor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poluate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produse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petroliere</a:t>
            </a:r>
            <a:endParaRPr lang="ro-RO" sz="13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- 1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lucrar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publicat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î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revista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ISI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lucr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prezentate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manifest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en-US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tiin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US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ifice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645" y="1001322"/>
            <a:ext cx="4752044" cy="1538883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lvl="0"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Reciclarea cenușilor de termocentrală în procese de fitoremediere a solurilor contaminate cu produse 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petroliere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16 25 03 11</a:t>
            </a: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2016-201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877157" y="1529198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Dreptunghi 1"/>
          <p:cNvSpPr/>
          <p:nvPr/>
        </p:nvSpPr>
        <p:spPr>
          <a:xfrm>
            <a:off x="7648106" y="1295141"/>
            <a:ext cx="3887695" cy="523220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Modele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experimentale  privind fitoremedierea 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n-situ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solurilor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poluate cu produse petroliere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reptunghi 3"/>
          <p:cNvSpPr/>
          <p:nvPr/>
        </p:nvSpPr>
        <p:spPr>
          <a:xfrm>
            <a:off x="2647565" y="2746039"/>
            <a:ext cx="4790958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720" algn="ctr">
              <a:spcAft>
                <a:spcPts val="0"/>
              </a:spcAft>
              <a:tabLst>
                <a:tab pos="6172200" algn="l"/>
              </a:tabLst>
            </a:pP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t-IT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tudiu comparativ privind reciclarea cenușilor de termocentrală în procese de fitoremediere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it-IT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n-situ</a:t>
            </a:r>
            <a:r>
              <a:rPr lang="it-IT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 solurilor poluate cu produse </a:t>
            </a:r>
            <a:r>
              <a:rPr lang="it-IT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petroliere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(70 – 120 g/kg)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Dreptunghi 5"/>
          <p:cNvSpPr/>
          <p:nvPr/>
        </p:nvSpPr>
        <p:spPr>
          <a:xfrm>
            <a:off x="2450154" y="3733824"/>
            <a:ext cx="5038253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Elaborarea unor modele de fitoremediere, a solurilor poluate cu produse petroliere, pe baza datelor experimentale, prin culturi de plante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anuale</a:t>
            </a:r>
            <a:endParaRPr lang="en-US" sz="1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Dreptunghi 9"/>
          <p:cNvSpPr/>
          <p:nvPr/>
        </p:nvSpPr>
        <p:spPr>
          <a:xfrm>
            <a:off x="2735439" y="4703774"/>
            <a:ext cx="4752967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Validarea modelelor de fitoremediere elaborate pentru procese de fitoremediere cu plante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anuale</a:t>
            </a:r>
            <a:endParaRPr lang="en-US" sz="1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Dreptunghi 10"/>
          <p:cNvSpPr/>
          <p:nvPr/>
        </p:nvSpPr>
        <p:spPr>
          <a:xfrm>
            <a:off x="2493297" y="5399125"/>
            <a:ext cx="4995109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Elaborarea tehnologiei de </a:t>
            </a:r>
            <a:r>
              <a:rPr lang="ro-RO" sz="1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fitoremediere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pentru soluri puternic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încărcate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 produse petroliere amendate cu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cenușă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termocentrală</a:t>
            </a:r>
            <a:endParaRPr lang="en-US" sz="1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Rectangle 26"/>
          <p:cNvSpPr/>
          <p:nvPr/>
        </p:nvSpPr>
        <p:spPr>
          <a:xfrm>
            <a:off x="276578" y="4103156"/>
            <a:ext cx="1345240" cy="338554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Conector drept cu săgeată 12"/>
          <p:cNvCxnSpPr>
            <a:stCxn id="26" idx="3"/>
            <a:endCxn id="4" idx="1"/>
          </p:cNvCxnSpPr>
          <p:nvPr/>
        </p:nvCxnSpPr>
        <p:spPr>
          <a:xfrm flipV="1">
            <a:off x="1621818" y="3115371"/>
            <a:ext cx="1025747" cy="11570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rept cu săgeată 16"/>
          <p:cNvCxnSpPr>
            <a:stCxn id="26" idx="3"/>
            <a:endCxn id="6" idx="1"/>
          </p:cNvCxnSpPr>
          <p:nvPr/>
        </p:nvCxnSpPr>
        <p:spPr>
          <a:xfrm flipV="1">
            <a:off x="1621818" y="4103156"/>
            <a:ext cx="828336" cy="1692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rept cu săgeată 26"/>
          <p:cNvCxnSpPr>
            <a:stCxn id="26" idx="3"/>
            <a:endCxn id="10" idx="1"/>
          </p:cNvCxnSpPr>
          <p:nvPr/>
        </p:nvCxnSpPr>
        <p:spPr>
          <a:xfrm>
            <a:off x="1621818" y="4272433"/>
            <a:ext cx="1113621" cy="69295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rept cu săgeată 28"/>
          <p:cNvCxnSpPr>
            <a:stCxn id="26" idx="3"/>
            <a:endCxn id="11" idx="1"/>
          </p:cNvCxnSpPr>
          <p:nvPr/>
        </p:nvCxnSpPr>
        <p:spPr>
          <a:xfrm>
            <a:off x="1621818" y="4272433"/>
            <a:ext cx="871479" cy="149602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Dreptunghi 3"/>
          <p:cNvSpPr/>
          <p:nvPr/>
        </p:nvSpPr>
        <p:spPr>
          <a:xfrm>
            <a:off x="7922738" y="2773055"/>
            <a:ext cx="3613063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720" algn="ctr">
              <a:spcAft>
                <a:spcPts val="0"/>
              </a:spcAft>
              <a:tabLst>
                <a:tab pos="6172200" algn="l"/>
              </a:tabLst>
            </a:pPr>
            <a:r>
              <a:rPr lang="en-GB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Eficacitate</a:t>
            </a:r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reducere</a:t>
            </a:r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con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ț</a:t>
            </a:r>
            <a:r>
              <a:rPr lang="en-GB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inut</a:t>
            </a:r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THP:</a:t>
            </a:r>
          </a:p>
          <a:p>
            <a:pPr indent="45720" algn="ctr">
              <a:spcAft>
                <a:spcPts val="0"/>
              </a:spcAft>
              <a:tabLst>
                <a:tab pos="6172200" algn="l"/>
              </a:tabLst>
            </a:pPr>
            <a:r>
              <a:rPr lang="en-GB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48,7% -</a:t>
            </a:r>
            <a:r>
              <a:rPr lang="en-GB" sz="16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soluri</a:t>
            </a:r>
            <a:r>
              <a:rPr lang="en-GB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6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tratate</a:t>
            </a:r>
            <a:r>
              <a:rPr lang="en-GB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cu </a:t>
            </a:r>
            <a:r>
              <a:rPr lang="en-GB" sz="16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cenu</a:t>
            </a:r>
            <a:r>
              <a:rPr lang="ro-RO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șă</a:t>
            </a:r>
            <a:r>
              <a:rPr lang="en-GB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5720" algn="ctr">
              <a:spcAft>
                <a:spcPts val="0"/>
              </a:spcAft>
              <a:tabLst>
                <a:tab pos="6172200" algn="l"/>
              </a:tabLst>
            </a:pPr>
            <a:r>
              <a:rPr lang="en-GB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54,8% - tartare cu </a:t>
            </a:r>
            <a:r>
              <a:rPr lang="en-GB" sz="16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tuf</a:t>
            </a:r>
            <a:r>
              <a:rPr lang="en-GB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6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vulcanic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4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5073402" y="1583519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7" name="Rectangle 6"/>
          <p:cNvSpPr/>
          <p:nvPr/>
        </p:nvSpPr>
        <p:spPr>
          <a:xfrm>
            <a:off x="233156" y="930841"/>
            <a:ext cx="4752044" cy="1538883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 de tehnologii de tratare a deșeurilor în vederea diminuării potențialului de poluare al 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16 25 03 01</a:t>
            </a: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2016-201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584339" y="169899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373640" y="1329931"/>
            <a:ext cx="4267098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Elaborarea </a:t>
            </a:r>
            <a:r>
              <a:rPr lang="ro-RO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 de tehnologii de tratare a 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 </a:t>
            </a:r>
            <a:r>
              <a:rPr lang="ro-RO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vederea reducerii 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</a:t>
            </a:r>
            <a:r>
              <a:rPr lang="ro-RO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pt-BR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ialului </a:t>
            </a:r>
            <a:r>
              <a:rPr lang="pt-BR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poluare al acestora</a:t>
            </a:r>
            <a:endParaRPr lang="en-GB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6549" y="2598516"/>
            <a:ext cx="3498320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Tehnologie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diminuare a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potențialului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poluant al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cenușilor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la incinerarea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medicale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periculoase prin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spălare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soluție ac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en-GB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8122" y="3819075"/>
            <a:ext cx="3215174" cy="10926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Extracția poluanților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tipul clorurilor,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sulfaților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metale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grele din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componența cenușilor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la incinerarea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periculoase (inclusiv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medicale) prin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spălare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 o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soluție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slab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acidă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H</a:t>
            </a:r>
            <a:r>
              <a:rPr lang="ro-RO" sz="13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o-RO" sz="13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stCxn id="4" idx="2"/>
            <a:endCxn id="6" idx="0"/>
          </p:cNvCxnSpPr>
          <p:nvPr/>
        </p:nvCxnSpPr>
        <p:spPr>
          <a:xfrm>
            <a:off x="2215709" y="3552623"/>
            <a:ext cx="0" cy="26645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602312" y="2598516"/>
            <a:ext cx="3787649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Tehnologie de diminuare a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potențialului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poluant al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cenușilor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la incinerarea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medicale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periculoase prin î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nglobarea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matrici de tip „beton”</a:t>
            </a:r>
            <a:endParaRPr lang="en-GB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52505" y="3782694"/>
            <a:ext cx="4087261" cy="129266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nglobarea </a:t>
            </a:r>
            <a:r>
              <a:rPr lang="ro-RO" sz="13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plouanților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tipul clorurilor,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sulfaților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metalelor grele din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componența cenușilor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la incinerarea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periculoase î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structuri solide realizate prin amestecarea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 alte materiale de </a:t>
            </a:r>
            <a:r>
              <a:rPr lang="ro-RO" sz="13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construcți</a:t>
            </a:r>
            <a:r>
              <a:rPr lang="en-GB" sz="13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alături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fracția solidă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unui alt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periculos cum este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șlamul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carbid.</a:t>
            </a:r>
            <a:endParaRPr lang="en-GB" sz="13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Arrow Connector 25"/>
          <p:cNvCxnSpPr>
            <a:stCxn id="17" idx="2"/>
            <a:endCxn id="20" idx="0"/>
          </p:cNvCxnSpPr>
          <p:nvPr/>
        </p:nvCxnSpPr>
        <p:spPr>
          <a:xfrm flipH="1">
            <a:off x="6496136" y="3552623"/>
            <a:ext cx="1" cy="23007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949335" y="2406908"/>
            <a:ext cx="2987964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Procedeu integrat de diminuare a potentialului poluant al cenusilor rezultate din procese de incinerare a deseurilor periculoase si al slamului de carbid</a:t>
            </a:r>
            <a:endParaRPr lang="en-GB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005455" y="3830840"/>
            <a:ext cx="2875724" cy="10926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Cele 2 variante tehnologice pot fi utilizate concomitent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într-un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procedeu i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ntegrat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tratare a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din diverse procese de incinerare a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periculoase</a:t>
            </a:r>
            <a:endParaRPr lang="en-GB" sz="13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/>
          <p:cNvCxnSpPr>
            <a:stCxn id="30" idx="2"/>
            <a:endCxn id="35" idx="0"/>
          </p:cNvCxnSpPr>
          <p:nvPr/>
        </p:nvCxnSpPr>
        <p:spPr>
          <a:xfrm>
            <a:off x="10443317" y="3576459"/>
            <a:ext cx="0" cy="25438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reptunghi 17"/>
          <p:cNvSpPr/>
          <p:nvPr/>
        </p:nvSpPr>
        <p:spPr>
          <a:xfrm>
            <a:off x="3073525" y="5498940"/>
            <a:ext cx="1999877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6" name="Dreptunghi 18"/>
          <p:cNvSpPr/>
          <p:nvPr/>
        </p:nvSpPr>
        <p:spPr>
          <a:xfrm>
            <a:off x="5369852" y="5185612"/>
            <a:ext cx="6270886" cy="1031383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Cerere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brevet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Soluții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tratare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cenu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transferate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agenti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economici</a:t>
            </a:r>
            <a:endParaRPr lang="en-GB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Articol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revist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specialitate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ISI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7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491004" y="973846"/>
            <a:ext cx="280431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CERCET</a:t>
            </a:r>
            <a:r>
              <a:rPr lang="ro-RO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GB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privind</a:t>
            </a:r>
          </a:p>
          <a:p>
            <a:pPr algn="ctr"/>
            <a:endParaRPr lang="ro-RO" sz="15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0137" y="1912713"/>
            <a:ext cx="117033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determinare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unor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contaminan</a:t>
            </a:r>
            <a:r>
              <a:rPr lang="ro-RO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emergen</a:t>
            </a:r>
            <a:r>
              <a:rPr lang="ro-RO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2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de</a:t>
            </a:r>
            <a:r>
              <a:rPr lang="ro-RO" sz="2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</a:t>
            </a:r>
            <a:r>
              <a:rPr lang="en-GB" sz="25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euri</a:t>
            </a:r>
            <a:endParaRPr lang="en-GB" sz="25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Imagini pentru logo recicl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37" y="3108244"/>
            <a:ext cx="2232936" cy="22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tăText 7"/>
          <p:cNvSpPr txBox="1"/>
          <p:nvPr/>
        </p:nvSpPr>
        <p:spPr>
          <a:xfrm rot="19373897">
            <a:off x="476455" y="3469940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96254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6A3D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Reducere</a:t>
            </a:r>
            <a:endParaRPr lang="en-US" sz="1400" b="1" dirty="0">
              <a:ln w="0"/>
              <a:solidFill>
                <a:srgbClr val="6A3D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tăText 7"/>
          <p:cNvSpPr txBox="1"/>
          <p:nvPr/>
        </p:nvSpPr>
        <p:spPr>
          <a:xfrm rot="4848856">
            <a:off x="1447308" y="3882572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330462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Reutilizare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tăText 7"/>
          <p:cNvSpPr txBox="1"/>
          <p:nvPr/>
        </p:nvSpPr>
        <p:spPr>
          <a:xfrm rot="20713440">
            <a:off x="996374" y="4577476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61275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Reciclare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Conceput in Roman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logo-mc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2" descr="LOGO-complet-OS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ector drept 22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42457" y="2990814"/>
            <a:ext cx="881670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metale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grele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de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uleiuri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uzate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sulfului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combustibili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4914378" y="1583519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8" name="Dreptunghi 17"/>
          <p:cNvSpPr/>
          <p:nvPr/>
        </p:nvSpPr>
        <p:spPr>
          <a:xfrm>
            <a:off x="9213354" y="2867746"/>
            <a:ext cx="2792896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REZULTATE/DISEMINARE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9223513" y="3349465"/>
            <a:ext cx="2792896" cy="2504683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experimentale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caracterizare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de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șeurilor industriale;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metode optime de analiza a unor deșeuri industriale și uleiuri uzate</a:t>
            </a:r>
            <a:endParaRPr lang="ro-RO" sz="13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articole ISI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2" y="930841"/>
            <a:ext cx="4752044" cy="1538883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lvl="0"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 si implementarea unor metode de analiză și caracterizare a deșeurilor 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-201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425315" y="169899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7074883" y="1274430"/>
            <a:ext cx="4822253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GB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optime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 caracterizarea si analiza unor deseuri industriale provenite de la tratarea si finisarea suprafetelor si acoperirea metalelor si a altor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GB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unor deseuri de tipul uleiuri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uzate</a:t>
            </a:r>
            <a:endParaRPr lang="en-GB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Imagin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1" y="2859646"/>
            <a:ext cx="4132639" cy="330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in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86" y="2867746"/>
            <a:ext cx="3896496" cy="286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icture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526" y="3055487"/>
            <a:ext cx="2630531" cy="279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4914378" y="1583519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8" name="Dreptunghi 17"/>
          <p:cNvSpPr/>
          <p:nvPr/>
        </p:nvSpPr>
        <p:spPr>
          <a:xfrm>
            <a:off x="5628869" y="5352342"/>
            <a:ext cx="1592891" cy="291540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7406284" y="5053052"/>
            <a:ext cx="4420491" cy="967012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metode optime 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analiza a sulfului din combustibili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ro-RO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lucrari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indexate ISI, prezentate la </a:t>
            </a:r>
            <a:r>
              <a:rPr lang="ro-RO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manifestari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stiintifice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internatioanle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132" y="930841"/>
            <a:ext cx="4752044" cy="1261884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lvl="0"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Cercetari</a:t>
            </a:r>
            <a:r>
              <a:rPr lang="ro-RO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privind metode noi de determinare a sulfului din combustibili solizi si lichizi</a:t>
            </a:r>
            <a:r>
              <a:rPr lang="ro-RO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-201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425315" y="169899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7074883" y="1295782"/>
            <a:ext cx="4822253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 de metode rapide pentru determinarea 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conținutului 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sulf din combustibili, bazate pe tehnici performante 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precum 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ion-cromatografia 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spectrofotometria </a:t>
            </a:r>
            <a:endParaRPr lang="en-GB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reptunghi 1"/>
          <p:cNvSpPr/>
          <p:nvPr/>
        </p:nvSpPr>
        <p:spPr>
          <a:xfrm>
            <a:off x="1805441" y="2421595"/>
            <a:ext cx="3609839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65735" lvl="0" algn="just">
              <a:spcAft>
                <a:spcPts val="0"/>
              </a:spcAft>
            </a:pP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Validarea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completă a metodelor 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dezvoltate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 pentru determinarea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conținutului 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sulf din combustibili (parametrii de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performanță, incertitudine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comparare cu rezultatele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obținute </a:t>
            </a:r>
            <a:r>
              <a:rPr lang="ro-R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 metoda </a:t>
            </a:r>
            <a:r>
              <a:rPr lang="ro-R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gravimetrică standardizată)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26"/>
          <p:cNvSpPr/>
          <p:nvPr/>
        </p:nvSpPr>
        <p:spPr>
          <a:xfrm>
            <a:off x="153172" y="4040519"/>
            <a:ext cx="1204176" cy="307777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</a:t>
            </a:r>
            <a:r>
              <a:rPr lang="ro-RO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reptunghi 2"/>
          <p:cNvSpPr/>
          <p:nvPr/>
        </p:nvSpPr>
        <p:spPr>
          <a:xfrm>
            <a:off x="1782779" y="5334861"/>
            <a:ext cx="3632501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65735" lvl="0" algn="just">
              <a:spcAft>
                <a:spcPts val="0"/>
              </a:spcAft>
            </a:pP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eterminarea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formelor chimice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formelor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tehnologice de sulf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vederea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estimării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emisiilor gazoase cu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conținut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SO</a:t>
            </a:r>
            <a:r>
              <a:rPr lang="ro-RO" sz="12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factorilor de coroziune (2Cl/S) la incineratoare.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1805441" y="3612591"/>
            <a:ext cx="3609839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65735" lvl="0" algn="just">
              <a:spcAft>
                <a:spcPts val="0"/>
              </a:spcAft>
            </a:pP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Determinarea conținutului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sulf din probe de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cărbune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biocombustibil solid, </a:t>
            </a:r>
            <a:r>
              <a:rPr lang="ro-RO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pacură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și biomasă;</a:t>
            </a:r>
            <a:endParaRPr lang="ro-RO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reptunghi 5"/>
          <p:cNvSpPr/>
          <p:nvPr/>
        </p:nvSpPr>
        <p:spPr>
          <a:xfrm>
            <a:off x="1782779" y="4295187"/>
            <a:ext cx="3632501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65735" lvl="0" algn="just">
              <a:spcAft>
                <a:spcPts val="0"/>
              </a:spcAft>
            </a:pP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Extinderea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metodelor ion-cromatografice si turbidimetrice pe materiale de tip RDF (</a:t>
            </a:r>
            <a:r>
              <a:rPr lang="ro-RO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refused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fuels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nămol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stații </a:t>
            </a:r>
            <a:r>
              <a:rPr lang="ro-RO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epurare </a:t>
            </a:r>
            <a:r>
              <a:rPr lang="ro-RO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biologică și nămol petrolier; </a:t>
            </a:r>
            <a:endParaRPr lang="ro-RO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Conector drept cu săgeată 9"/>
          <p:cNvCxnSpPr>
            <a:stCxn id="20" idx="3"/>
            <a:endCxn id="2" idx="1"/>
          </p:cNvCxnSpPr>
          <p:nvPr/>
        </p:nvCxnSpPr>
        <p:spPr>
          <a:xfrm flipV="1">
            <a:off x="1357348" y="2929427"/>
            <a:ext cx="448093" cy="1264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rept cu săgeată 11"/>
          <p:cNvCxnSpPr>
            <a:stCxn id="20" idx="3"/>
            <a:endCxn id="5" idx="1"/>
          </p:cNvCxnSpPr>
          <p:nvPr/>
        </p:nvCxnSpPr>
        <p:spPr>
          <a:xfrm flipV="1">
            <a:off x="1357348" y="3843424"/>
            <a:ext cx="448093" cy="350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rept cu săgeată 14"/>
          <p:cNvCxnSpPr>
            <a:stCxn id="20" idx="3"/>
            <a:endCxn id="6" idx="1"/>
          </p:cNvCxnSpPr>
          <p:nvPr/>
        </p:nvCxnSpPr>
        <p:spPr>
          <a:xfrm>
            <a:off x="1357348" y="4194408"/>
            <a:ext cx="425431" cy="516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rept cu săgeată 25"/>
          <p:cNvCxnSpPr>
            <a:stCxn id="20" idx="3"/>
            <a:endCxn id="3" idx="1"/>
          </p:cNvCxnSpPr>
          <p:nvPr/>
        </p:nvCxnSpPr>
        <p:spPr>
          <a:xfrm>
            <a:off x="1357348" y="4194408"/>
            <a:ext cx="425431" cy="1555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Chart 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94" y="2569218"/>
            <a:ext cx="2991380" cy="137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Chart 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945" y="2569217"/>
            <a:ext cx="2904857" cy="137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2" name="Dreptunghi 1041"/>
          <p:cNvSpPr/>
          <p:nvPr/>
        </p:nvSpPr>
        <p:spPr>
          <a:xfrm>
            <a:off x="5863373" y="2266291"/>
            <a:ext cx="614574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5735" indent="173355" algn="ctr">
              <a:spcAft>
                <a:spcPts val="0"/>
              </a:spcAft>
            </a:pPr>
            <a:r>
              <a:rPr lang="ro-RO" sz="13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 de sulf combustibil: Sulf </a:t>
            </a:r>
            <a:r>
              <a:rPr lang="ro-RO" sz="13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sulfură </a:t>
            </a:r>
            <a:r>
              <a:rPr lang="ro-RO" sz="13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Sulf </a:t>
            </a:r>
            <a:r>
              <a:rPr lang="ro-RO" sz="13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organic in </a:t>
            </a:r>
            <a:r>
              <a:rPr lang="ro-RO" sz="13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namol</a:t>
            </a:r>
            <a:r>
              <a:rPr lang="ro-RO" sz="13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deshidratat</a:t>
            </a:r>
            <a:endParaRPr lang="en-US" sz="13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3" name="Dreptunghi 1042"/>
          <p:cNvSpPr/>
          <p:nvPr/>
        </p:nvSpPr>
        <p:spPr>
          <a:xfrm>
            <a:off x="5816802" y="4113951"/>
            <a:ext cx="6096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Conlcuzie</a:t>
            </a:r>
            <a:r>
              <a:rPr lang="ro-RO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determinarea formelor chimice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a formelor tehnologice de sulf din combustibili solizi alternativi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(ex. nămol 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deshidratat) pot fi utilizate pentru dimensionarea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instalației 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reducere a emisiilor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gazoase.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4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4978386" y="1775543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233" y="1416214"/>
            <a:ext cx="4752044" cy="1292662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lvl="0" algn="ctr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„Cercetări inovative în sprijinul atingerii țintelor naționale aliniate la politica UE, privind managementul deșeurilor în contextul conceptului de economie circulară</a:t>
            </a:r>
            <a:r>
              <a:rPr lang="ro-RO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400" dirty="0" smtClean="0"/>
              <a:t>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461891" y="1891015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7074883" y="1495182"/>
            <a:ext cx="4822253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ercetări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domeniul managementului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</a:t>
            </a:r>
            <a:r>
              <a:rPr lang="ro-RO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generate din diferite sectoare de activitate, </a:t>
            </a:r>
            <a:r>
              <a:rPr lang="ro-RO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RO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scopul </a:t>
            </a:r>
            <a:r>
              <a:rPr lang="ro-RO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identificării </a:t>
            </a:r>
            <a:r>
              <a:rPr lang="ro-RO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unor </a:t>
            </a:r>
            <a:r>
              <a:rPr lang="ro-RO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soluții </a:t>
            </a:r>
            <a:r>
              <a:rPr lang="ro-RO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inovative de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caracterizare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valorificare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ro-RO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contextul conceptului de economie </a:t>
            </a:r>
            <a:r>
              <a:rPr lang="ro-RO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circulară</a:t>
            </a:r>
            <a:r>
              <a:rPr lang="en-GB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5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68935" y="877700"/>
            <a:ext cx="2238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o-RO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roiect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derulare</a:t>
            </a:r>
            <a:endParaRPr lang="ro-RO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5643" y="3464779"/>
            <a:ext cx="4016837" cy="30777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odel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conceptual privind managementul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97334" y="3096222"/>
            <a:ext cx="1345240" cy="338554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</a:t>
            </a:r>
            <a:r>
              <a:rPr lang="ro-RO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5589" y="4049705"/>
            <a:ext cx="3248949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Studii privind importanța valorificării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energetice a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municipale</a:t>
            </a:r>
            <a:endParaRPr lang="en-GB" sz="1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6641" y="4778838"/>
            <a:ext cx="4045839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Stabilire caracteristici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chimice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energetice ale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municipale/nămoluri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rezultate din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stații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epurare 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3709" y="5658450"/>
            <a:ext cx="4424677" cy="30777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riterii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tip “end of waste” pentru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deșeurile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ulei uzat </a:t>
            </a:r>
            <a:endParaRPr lang="en-GB" sz="1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46595" y="3426454"/>
            <a:ext cx="4217507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Influența compoziției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oxidice a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cenușilor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asupra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tendinței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zgurificare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formare topituri</a:t>
            </a:r>
            <a:endParaRPr lang="en-GB" sz="1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84657" y="4237620"/>
            <a:ext cx="3874805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omportamentul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speciilor metalice din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cenuși ușoare/grele </a:t>
            </a:r>
            <a:endParaRPr lang="en-GB" sz="1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51658" y="5130698"/>
            <a:ext cx="4299889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estabilizarea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sistemelor emulsionate din diverse categorii de </a:t>
            </a:r>
            <a:r>
              <a:rPr lang="ro-RO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 </a:t>
            </a:r>
            <a:r>
              <a:rPr lang="ro-RO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ulei uzat</a:t>
            </a:r>
            <a:endParaRPr lang="en-GB" sz="1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27" idx="2"/>
            <a:endCxn id="20" idx="3"/>
          </p:cNvCxnSpPr>
          <p:nvPr/>
        </p:nvCxnSpPr>
        <p:spPr>
          <a:xfrm flipH="1">
            <a:off x="4732480" y="3434776"/>
            <a:ext cx="1337474" cy="18389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7" idx="2"/>
            <a:endCxn id="9" idx="1"/>
          </p:cNvCxnSpPr>
          <p:nvPr/>
        </p:nvCxnSpPr>
        <p:spPr>
          <a:xfrm>
            <a:off x="6069954" y="3434776"/>
            <a:ext cx="1376641" cy="2532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7" idx="2"/>
            <a:endCxn id="3" idx="3"/>
          </p:cNvCxnSpPr>
          <p:nvPr/>
        </p:nvCxnSpPr>
        <p:spPr>
          <a:xfrm flipH="1">
            <a:off x="4334538" y="3434776"/>
            <a:ext cx="1735416" cy="87653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7" idx="2"/>
            <a:endCxn id="10" idx="1"/>
          </p:cNvCxnSpPr>
          <p:nvPr/>
        </p:nvCxnSpPr>
        <p:spPr>
          <a:xfrm>
            <a:off x="6069954" y="3434776"/>
            <a:ext cx="1514703" cy="106445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2"/>
            <a:endCxn id="5" idx="3"/>
          </p:cNvCxnSpPr>
          <p:nvPr/>
        </p:nvCxnSpPr>
        <p:spPr>
          <a:xfrm flipH="1">
            <a:off x="4732480" y="3434776"/>
            <a:ext cx="1337474" cy="17133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2"/>
            <a:endCxn id="11" idx="1"/>
          </p:cNvCxnSpPr>
          <p:nvPr/>
        </p:nvCxnSpPr>
        <p:spPr>
          <a:xfrm>
            <a:off x="6069954" y="3434776"/>
            <a:ext cx="1381704" cy="19575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2"/>
            <a:endCxn id="6" idx="3"/>
          </p:cNvCxnSpPr>
          <p:nvPr/>
        </p:nvCxnSpPr>
        <p:spPr>
          <a:xfrm flipH="1">
            <a:off x="4978386" y="3434776"/>
            <a:ext cx="1091568" cy="23775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844358" y="977091"/>
            <a:ext cx="9132291" cy="1938131"/>
          </a:xfrm>
          <a:solidFill>
            <a:srgbClr val="92FC92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PROGRAMUL OPERAȚIONAL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COMPETITIVITATE</a:t>
            </a:r>
            <a:b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ro-R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identificarea și realizarea de parteneriate în domeniul ecologiei </a:t>
            </a:r>
            <a:r>
              <a:rPr lang="ro-RO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en-US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</a:t>
            </a:r>
            <a:r>
              <a:rPr lang="ro-RO" sz="16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SMIS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2014+ 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P_40_300/105581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Titlul proiectului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„Reciclarea avansată integrată a deșeurilor combinate inseparabile de mase plastice și hârtie, nereciclabile prin tehnologiile actuale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tip D, 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derulare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partener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ALL GREEN SRL</a:t>
            </a:r>
            <a:endParaRPr lang="ro-R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3812" y="1746102"/>
            <a:ext cx="2238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o-RO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roiect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derulare</a:t>
            </a:r>
            <a:endParaRPr lang="ro-RO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Dreptunghi 13"/>
          <p:cNvSpPr/>
          <p:nvPr/>
        </p:nvSpPr>
        <p:spPr>
          <a:xfrm>
            <a:off x="3121268" y="3454294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863727" y="355655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615609" y="3059010"/>
            <a:ext cx="6361040" cy="107721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propune</a:t>
            </a:r>
            <a:r>
              <a:rPr lang="en-GB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rea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un</a:t>
            </a:r>
            <a:r>
              <a:rPr lang="en-GB" sz="16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ui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o-RO" sz="1600" b="1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concept nou </a:t>
            </a:r>
            <a:r>
              <a:rPr lang="ro-RO" sz="16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de materiale compozite 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obținute </a:t>
            </a:r>
            <a:r>
              <a:rPr lang="ro-RO" sz="16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prin reciclarea 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avansată integrată </a:t>
            </a:r>
            <a:r>
              <a:rPr lang="ro-RO" sz="16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a 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deșeurilor </a:t>
            </a:r>
            <a:r>
              <a:rPr lang="ro-RO" sz="16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combinate inseparabile de mase plastice ș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i hârtie</a:t>
            </a:r>
            <a:r>
              <a:rPr lang="ro-RO" sz="16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, un segment de ambalaje speciale nereciclabile prin tehnologiile </a:t>
            </a:r>
            <a:r>
              <a:rPr lang="ro-RO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actuale</a:t>
            </a:r>
            <a:r>
              <a:rPr lang="en-GB" sz="16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445" y="5337642"/>
            <a:ext cx="3116080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500" dirty="0" err="1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15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tabilirea</a:t>
            </a:r>
            <a:r>
              <a:rPr lang="en-GB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o-RO" sz="15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condi</a:t>
            </a:r>
            <a:r>
              <a:rPr lang="ro-RO" sz="1500" dirty="0" err="1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ț</a:t>
            </a:r>
            <a:r>
              <a:rPr lang="en-US" sz="15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iilor</a:t>
            </a:r>
            <a:r>
              <a:rPr lang="en-US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tehnice</a:t>
            </a:r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de </a:t>
            </a:r>
            <a:r>
              <a:rPr lang="en-US" sz="1500" dirty="0" err="1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utilizare</a:t>
            </a:r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ca </a:t>
            </a:r>
            <a:r>
              <a:rPr lang="en-US" sz="1500" dirty="0" err="1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materie</a:t>
            </a:r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prim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ă</a:t>
            </a:r>
            <a:r>
              <a:rPr lang="en-US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a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deșeurilor 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combinate de plastic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și hârtie</a:t>
            </a:r>
            <a:endParaRPr lang="en-GB" sz="1500" dirty="0">
              <a:latin typeface="Times New Roman" panose="02020603050405020304" pitchFamily="18" charset="0"/>
              <a:ea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3066" y="5327294"/>
            <a:ext cx="1785546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r</a:t>
            </a:r>
            <a:r>
              <a:rPr lang="ro-RO" sz="15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ecomandări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tehnice de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obținere 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de produse noi</a:t>
            </a:r>
            <a:endParaRPr lang="en-GB" sz="1500" dirty="0">
              <a:latin typeface="Times New Roman" panose="02020603050405020304" pitchFamily="18" charset="0"/>
              <a:ea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7015" y="5327294"/>
            <a:ext cx="3201281" cy="78483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p</a:t>
            </a:r>
            <a:r>
              <a:rPr lang="ro-RO" sz="1500" dirty="0" err="1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roiectare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, realizarea, optimizarea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și 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validarea unui model experimental de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uscător/sterilizator </a:t>
            </a:r>
            <a:r>
              <a:rPr lang="ro-RO" sz="1500" dirty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cu </a:t>
            </a:r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microunde</a:t>
            </a:r>
            <a:endParaRPr lang="en-GB" sz="1500" dirty="0">
              <a:latin typeface="Times New Roman" panose="02020603050405020304" pitchFamily="18" charset="0"/>
              <a:ea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96651" y="5356600"/>
            <a:ext cx="2097441" cy="55399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500" dirty="0" smtClean="0">
                <a:latin typeface="Times New Roman" panose="02020603050405020304" pitchFamily="18" charset="0"/>
                <a:ea typeface="Trebuchet MS" panose="020B0603020202020204" pitchFamily="34" charset="0"/>
                <a:cs typeface="Times New Roman" panose="02020603050405020304" pitchFamily="18" charset="0"/>
              </a:rPr>
              <a:t>optimizarea și validarea conceptului tehnologic</a:t>
            </a:r>
            <a:endParaRPr lang="en-GB" sz="1500" dirty="0">
              <a:latin typeface="Times New Roman" panose="02020603050405020304" pitchFamily="18" charset="0"/>
              <a:ea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78774" y="4319869"/>
            <a:ext cx="1274708" cy="323165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</a:t>
            </a:r>
            <a:r>
              <a:rPr lang="ro-RO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5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>
            <a:stCxn id="27" idx="2"/>
            <a:endCxn id="3" idx="0"/>
          </p:cNvCxnSpPr>
          <p:nvPr/>
        </p:nvCxnSpPr>
        <p:spPr>
          <a:xfrm flipH="1">
            <a:off x="2169485" y="4643034"/>
            <a:ext cx="4146643" cy="6946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7" idx="2"/>
            <a:endCxn id="7" idx="0"/>
          </p:cNvCxnSpPr>
          <p:nvPr/>
        </p:nvCxnSpPr>
        <p:spPr>
          <a:xfrm>
            <a:off x="6316128" y="4643034"/>
            <a:ext cx="4229244" cy="7135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7" idx="2"/>
            <a:endCxn id="6" idx="0"/>
          </p:cNvCxnSpPr>
          <p:nvPr/>
        </p:nvCxnSpPr>
        <p:spPr>
          <a:xfrm>
            <a:off x="6316128" y="4643034"/>
            <a:ext cx="1381528" cy="6842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7" idx="2"/>
            <a:endCxn id="4" idx="0"/>
          </p:cNvCxnSpPr>
          <p:nvPr/>
        </p:nvCxnSpPr>
        <p:spPr>
          <a:xfrm flipH="1">
            <a:off x="4855839" y="4643034"/>
            <a:ext cx="1460289" cy="6842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933642" y="933815"/>
            <a:ext cx="46394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SERVICII </a:t>
            </a:r>
          </a:p>
          <a:p>
            <a:pPr algn="ctr"/>
            <a:r>
              <a:rPr lang="en-GB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LABORATOR ANALIZE DE</a:t>
            </a:r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GB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EURI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INCD ECOIND</a:t>
            </a:r>
            <a:endParaRPr lang="en-GB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5" name="Picture 2" descr="Imagini pentru logo recicl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2" y="837181"/>
            <a:ext cx="2232936" cy="22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tăText 7"/>
          <p:cNvSpPr txBox="1"/>
          <p:nvPr/>
        </p:nvSpPr>
        <p:spPr>
          <a:xfrm rot="19373897">
            <a:off x="288530" y="1198877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96254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6A3D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Reducere</a:t>
            </a:r>
            <a:endParaRPr lang="en-US" sz="1400" b="1" dirty="0">
              <a:ln w="0"/>
              <a:solidFill>
                <a:srgbClr val="6A3D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tăText 7"/>
          <p:cNvSpPr txBox="1"/>
          <p:nvPr/>
        </p:nvSpPr>
        <p:spPr>
          <a:xfrm rot="4848856">
            <a:off x="1259383" y="1611509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330462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Reutilizare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tăText 7"/>
          <p:cNvSpPr txBox="1"/>
          <p:nvPr/>
        </p:nvSpPr>
        <p:spPr>
          <a:xfrm rot="20713440">
            <a:off x="808449" y="2306413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61275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Reciclare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Conceput in Roman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logo-mc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2" descr="LOGO-complet-OS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ector drept 22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6"/>
          <p:cNvSpPr/>
          <p:nvPr/>
        </p:nvSpPr>
        <p:spPr>
          <a:xfrm>
            <a:off x="364793" y="3134263"/>
            <a:ext cx="3303757" cy="14428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CARACTERIZAREA DE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EURILOR </a:t>
            </a:r>
            <a:r>
              <a:rPr lang="ro-RO" sz="12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VEDEREA STABILIRII PERICULOZIT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ro-RO" sz="12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ACESTORA</a:t>
            </a:r>
          </a:p>
          <a:p>
            <a:pPr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Legea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211/2011, OUG 68/2016, </a:t>
            </a:r>
          </a:p>
          <a:p>
            <a:pPr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UE 1357/2014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17"/>
          <p:cNvSpPr/>
          <p:nvPr/>
        </p:nvSpPr>
        <p:spPr>
          <a:xfrm>
            <a:off x="242083" y="4741905"/>
            <a:ext cx="3549178" cy="14223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o-RO" sz="12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NCADRAREA D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EURILOR </a:t>
            </a:r>
            <a:r>
              <a:rPr lang="ro-RO" sz="12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LISTA DE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EURILOR  </a:t>
            </a:r>
          </a:p>
          <a:p>
            <a:pPr algn="ctr">
              <a:lnSpc>
                <a:spcPct val="150000"/>
              </a:lnSpc>
            </a:pPr>
            <a:r>
              <a:rPr lang="en-US" sz="1200" b="1" i="1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Catalogul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European de </a:t>
            </a:r>
            <a:r>
              <a:rPr lang="en-US" sz="1200" b="1" i="1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1200" b="1" i="1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ro-RO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inul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856/2002, </a:t>
            </a: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Decizia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Comisiei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UE 955/2014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in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600" y="5187481"/>
            <a:ext cx="4059404" cy="1061800"/>
          </a:xfrm>
          <a:prstGeom prst="rect">
            <a:avLst/>
          </a:prstGeom>
        </p:spPr>
      </p:pic>
      <p:sp>
        <p:nvSpPr>
          <p:cNvPr id="37" name="Rounded Rectangle 16"/>
          <p:cNvSpPr/>
          <p:nvPr/>
        </p:nvSpPr>
        <p:spPr>
          <a:xfrm>
            <a:off x="4103672" y="1983927"/>
            <a:ext cx="3654362" cy="13155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DE LEVIGARE </a:t>
            </a:r>
          </a:p>
          <a:p>
            <a:pPr algn="ctr">
              <a:lnSpc>
                <a:spcPct val="150000"/>
              </a:lnSpc>
            </a:pP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STABILIREA TIPULUI DE DEPOZIT</a:t>
            </a:r>
            <a:endParaRPr lang="en-US" sz="12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depozitarea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r>
              <a:rPr lang="ro-RO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eurilor</a:t>
            </a:r>
            <a:endParaRPr lang="en-US" sz="12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(INERTE/NEPERICULOASE/PERICULOASE)</a:t>
            </a: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Ordinul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95/2005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Imagin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32" y="3384588"/>
            <a:ext cx="3770036" cy="2431863"/>
          </a:xfrm>
          <a:prstGeom prst="rect">
            <a:avLst/>
          </a:prstGeom>
        </p:spPr>
      </p:pic>
      <p:sp>
        <p:nvSpPr>
          <p:cNvPr id="43" name="Rounded Rectangle 17"/>
          <p:cNvSpPr/>
          <p:nvPr/>
        </p:nvSpPr>
        <p:spPr>
          <a:xfrm>
            <a:off x="8666636" y="3306591"/>
            <a:ext cx="2692074" cy="1463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ANALIZE D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EURI – ULEIURI UZATE </a:t>
            </a:r>
          </a:p>
          <a:p>
            <a:pPr algn="ctr">
              <a:lnSpc>
                <a:spcPct val="150000"/>
              </a:lnSpc>
            </a:pPr>
            <a:r>
              <a:rPr lang="ro-RO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vederea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ntocmirii</a:t>
            </a:r>
            <a:endParaRPr lang="en-US" sz="1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ro-RO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 DE TRANSPORT</a:t>
            </a:r>
            <a:endParaRPr lang="en-US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1068/2008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Conector drept cu săgeată 43"/>
          <p:cNvCxnSpPr>
            <a:stCxn id="43" idx="2"/>
          </p:cNvCxnSpPr>
          <p:nvPr/>
        </p:nvCxnSpPr>
        <p:spPr>
          <a:xfrm flipH="1">
            <a:off x="9610579" y="4770469"/>
            <a:ext cx="402094" cy="33523"/>
          </a:xfrm>
          <a:prstGeom prst="straightConnector1">
            <a:avLst/>
          </a:prstGeom>
          <a:ln w="158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17"/>
          <p:cNvSpPr/>
          <p:nvPr/>
        </p:nvSpPr>
        <p:spPr>
          <a:xfrm>
            <a:off x="8661000" y="1530642"/>
            <a:ext cx="2688603" cy="1463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DE ECOTOXICITATE</a:t>
            </a:r>
          </a:p>
          <a:p>
            <a:pPr algn="ctr">
              <a:lnSpc>
                <a:spcPct val="150000"/>
              </a:lnSpc>
            </a:pPr>
            <a:r>
              <a:rPr lang="ro-RO" sz="1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vederea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EVALU</a:t>
            </a:r>
            <a:r>
              <a:rPr lang="ro-RO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RII IMPACTULUI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US" sz="1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mediului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43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ector drept 16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ăgeată stânga-dreapta 54"/>
          <p:cNvSpPr/>
          <p:nvPr/>
        </p:nvSpPr>
        <p:spPr>
          <a:xfrm>
            <a:off x="4403300" y="4690837"/>
            <a:ext cx="3048000" cy="877729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3"/>
          <p:cNvSpPr/>
          <p:nvPr/>
        </p:nvSpPr>
        <p:spPr>
          <a:xfrm>
            <a:off x="4962334" y="4967576"/>
            <a:ext cx="1945627" cy="31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3"/>
          <p:cNvSpPr/>
          <p:nvPr/>
        </p:nvSpPr>
        <p:spPr>
          <a:xfrm>
            <a:off x="1503270" y="4398159"/>
            <a:ext cx="2711698" cy="13960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</a:p>
          <a:p>
            <a:pPr algn="ctr"/>
            <a:r>
              <a:rPr lang="ro-RO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DOMENIUL MANAGEMENTULUI DE</a:t>
            </a:r>
            <a:r>
              <a:rPr lang="ro-RO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3"/>
          <p:cNvSpPr/>
          <p:nvPr/>
        </p:nvSpPr>
        <p:spPr>
          <a:xfrm>
            <a:off x="8204596" y="4280782"/>
            <a:ext cx="2776357" cy="13960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</a:p>
          <a:p>
            <a:pPr algn="ctr"/>
            <a:r>
              <a:rPr lang="ro-RO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DOMENIUL MANAGEMENTULUI DE</a:t>
            </a:r>
            <a:r>
              <a:rPr lang="ro-RO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31381" y="1064307"/>
            <a:ext cx="6523130" cy="923330"/>
          </a:xfrm>
          <a:prstGeom prst="rect">
            <a:avLst/>
          </a:prstGeom>
          <a:solidFill>
            <a:srgbClr val="92FC92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IONAL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CERCETARE-DEZVOLTARE PENTRU ECOLOGIE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ECOIND</a:t>
            </a:r>
            <a:endParaRPr lang="en-GB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3"/>
          <p:cNvSpPr/>
          <p:nvPr/>
        </p:nvSpPr>
        <p:spPr>
          <a:xfrm>
            <a:off x="108822" y="2993558"/>
            <a:ext cx="1188596" cy="6656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 și impact de mediu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>
            <a:stCxn id="18" idx="0"/>
            <a:endCxn id="21" idx="2"/>
          </p:cNvCxnSpPr>
          <p:nvPr/>
        </p:nvCxnSpPr>
        <p:spPr>
          <a:xfrm flipH="1" flipV="1">
            <a:off x="703120" y="3659247"/>
            <a:ext cx="2155999" cy="73891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13"/>
          <p:cNvSpPr/>
          <p:nvPr/>
        </p:nvSpPr>
        <p:spPr>
          <a:xfrm>
            <a:off x="3076875" y="3059033"/>
            <a:ext cx="1221980" cy="7533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Tratare/</a:t>
            </a:r>
          </a:p>
          <a:p>
            <a:pPr algn="ctr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valorificare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>
            <a:stCxn id="18" idx="0"/>
            <a:endCxn id="81" idx="2"/>
          </p:cNvCxnSpPr>
          <p:nvPr/>
        </p:nvCxnSpPr>
        <p:spPr>
          <a:xfrm flipH="1" flipV="1">
            <a:off x="2200993" y="3871783"/>
            <a:ext cx="658126" cy="52637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13"/>
          <p:cNvSpPr/>
          <p:nvPr/>
        </p:nvSpPr>
        <p:spPr>
          <a:xfrm>
            <a:off x="4437299" y="3089861"/>
            <a:ext cx="1381669" cy="6239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Dezvoltarea de metode noi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>
            <a:stCxn id="18" idx="0"/>
            <a:endCxn id="26" idx="2"/>
          </p:cNvCxnSpPr>
          <p:nvPr/>
        </p:nvCxnSpPr>
        <p:spPr>
          <a:xfrm flipV="1">
            <a:off x="2859119" y="3713835"/>
            <a:ext cx="2269015" cy="68432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13"/>
          <p:cNvSpPr/>
          <p:nvPr/>
        </p:nvSpPr>
        <p:spPr>
          <a:xfrm>
            <a:off x="6297359" y="2882863"/>
            <a:ext cx="1596296" cy="8413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poluan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de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Arrow Connector 32"/>
          <p:cNvCxnSpPr>
            <a:stCxn id="19" idx="0"/>
            <a:endCxn id="32" idx="2"/>
          </p:cNvCxnSpPr>
          <p:nvPr/>
        </p:nvCxnSpPr>
        <p:spPr>
          <a:xfrm flipH="1" flipV="1">
            <a:off x="7095507" y="3724206"/>
            <a:ext cx="2497268" cy="55657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13"/>
          <p:cNvSpPr/>
          <p:nvPr/>
        </p:nvSpPr>
        <p:spPr>
          <a:xfrm>
            <a:off x="9592775" y="2901392"/>
            <a:ext cx="1024781" cy="6239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ncadrare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>
            <a:stCxn id="19" idx="0"/>
            <a:endCxn id="34" idx="2"/>
          </p:cNvCxnSpPr>
          <p:nvPr/>
        </p:nvCxnSpPr>
        <p:spPr>
          <a:xfrm flipV="1">
            <a:off x="9592775" y="3525366"/>
            <a:ext cx="512391" cy="7554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13"/>
          <p:cNvSpPr/>
          <p:nvPr/>
        </p:nvSpPr>
        <p:spPr>
          <a:xfrm>
            <a:off x="10798834" y="2874565"/>
            <a:ext cx="1206035" cy="6239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Consultan</a:t>
            </a:r>
            <a:r>
              <a:rPr lang="ro-RO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ro-R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Arrow Connector 36"/>
          <p:cNvCxnSpPr>
            <a:stCxn id="19" idx="0"/>
            <a:endCxn id="36" idx="2"/>
          </p:cNvCxnSpPr>
          <p:nvPr/>
        </p:nvCxnSpPr>
        <p:spPr>
          <a:xfrm flipV="1">
            <a:off x="9592775" y="3498539"/>
            <a:ext cx="1809077" cy="78224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32" idx="0"/>
            <a:endCxn id="36" idx="0"/>
          </p:cNvCxnSpPr>
          <p:nvPr/>
        </p:nvCxnSpPr>
        <p:spPr>
          <a:xfrm rot="5400000" flipH="1" flipV="1">
            <a:off x="9244530" y="725542"/>
            <a:ext cx="8298" cy="4306345"/>
          </a:xfrm>
          <a:prstGeom prst="bentConnector3">
            <a:avLst>
              <a:gd name="adj1" fmla="val 285488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34" idx="0"/>
          </p:cNvCxnSpPr>
          <p:nvPr/>
        </p:nvCxnSpPr>
        <p:spPr>
          <a:xfrm>
            <a:off x="10105166" y="2641600"/>
            <a:ext cx="0" cy="259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26" idx="0"/>
          </p:cNvCxnSpPr>
          <p:nvPr/>
        </p:nvCxnSpPr>
        <p:spPr>
          <a:xfrm>
            <a:off x="5128133" y="2641600"/>
            <a:ext cx="1" cy="4482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2" idx="0"/>
          </p:cNvCxnSpPr>
          <p:nvPr/>
        </p:nvCxnSpPr>
        <p:spPr>
          <a:xfrm flipV="1">
            <a:off x="3687865" y="2641600"/>
            <a:ext cx="0" cy="4174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859119" y="2317877"/>
            <a:ext cx="619539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859118" y="2317877"/>
            <a:ext cx="0" cy="3321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9066622" y="2317877"/>
            <a:ext cx="0" cy="3321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ounded Rectangle 13"/>
          <p:cNvSpPr/>
          <p:nvPr/>
        </p:nvSpPr>
        <p:spPr>
          <a:xfrm>
            <a:off x="8071979" y="2929699"/>
            <a:ext cx="1311730" cy="6239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Teste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ecotoxicitate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Straight Arrow Connector 34"/>
          <p:cNvCxnSpPr>
            <a:stCxn id="19" idx="0"/>
            <a:endCxn id="45" idx="2"/>
          </p:cNvCxnSpPr>
          <p:nvPr/>
        </p:nvCxnSpPr>
        <p:spPr>
          <a:xfrm flipH="1" flipV="1">
            <a:off x="8727844" y="3553673"/>
            <a:ext cx="864931" cy="72710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13"/>
          <p:cNvSpPr/>
          <p:nvPr/>
        </p:nvSpPr>
        <p:spPr>
          <a:xfrm>
            <a:off x="1419357" y="2908794"/>
            <a:ext cx="1563272" cy="9629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ecotoxicit</a:t>
            </a:r>
            <a:r>
              <a:rPr lang="ro-RO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o-R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3" name="Straight Connector 51"/>
          <p:cNvCxnSpPr>
            <a:endCxn id="81" idx="0"/>
          </p:cNvCxnSpPr>
          <p:nvPr/>
        </p:nvCxnSpPr>
        <p:spPr>
          <a:xfrm>
            <a:off x="2200993" y="2648948"/>
            <a:ext cx="0" cy="2598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rept 100"/>
          <p:cNvCxnSpPr/>
          <p:nvPr/>
        </p:nvCxnSpPr>
        <p:spPr>
          <a:xfrm flipV="1">
            <a:off x="703120" y="2647903"/>
            <a:ext cx="4425013" cy="20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51"/>
          <p:cNvCxnSpPr>
            <a:endCxn id="21" idx="0"/>
          </p:cNvCxnSpPr>
          <p:nvPr/>
        </p:nvCxnSpPr>
        <p:spPr>
          <a:xfrm>
            <a:off x="703119" y="2641600"/>
            <a:ext cx="1" cy="3519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9"/>
          <p:cNvCxnSpPr>
            <a:stCxn id="18" idx="0"/>
            <a:endCxn id="22" idx="2"/>
          </p:cNvCxnSpPr>
          <p:nvPr/>
        </p:nvCxnSpPr>
        <p:spPr>
          <a:xfrm flipV="1">
            <a:off x="2859119" y="3812420"/>
            <a:ext cx="828746" cy="585739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3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2"/>
          <p:cNvSpPr/>
          <p:nvPr/>
        </p:nvSpPr>
        <p:spPr>
          <a:xfrm>
            <a:off x="3961845" y="1017075"/>
            <a:ext cx="2645140" cy="562630"/>
          </a:xfrm>
          <a:prstGeom prst="flowChartTerminator">
            <a:avLst/>
          </a:prstGeom>
          <a:solidFill>
            <a:srgbClr val="92FC92"/>
          </a:solidFill>
        </p:spPr>
        <p:txBody>
          <a:bodyPr wrap="square">
            <a:spAutoFit/>
          </a:bodyPr>
          <a:lstStyle/>
          <a:p>
            <a:pPr algn="ctr"/>
            <a:r>
              <a:rPr lang="ro-RO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PERSPECTIVE </a:t>
            </a:r>
            <a:endParaRPr lang="ro-RO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77216" y="2115686"/>
            <a:ext cx="6244120" cy="36933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o-R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COV-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urilor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/>
          <p:nvPr/>
        </p:nvSpPr>
        <p:spPr>
          <a:xfrm>
            <a:off x="494345" y="3332085"/>
            <a:ext cx="2899095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Alinierea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Legea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211/2011 </a:t>
            </a:r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actualizat</a:t>
            </a:r>
            <a:r>
              <a:rPr lang="ro-RO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en-GB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Conector drept cu săgeată 3"/>
          <p:cNvCxnSpPr>
            <a:stCxn id="11" idx="3"/>
            <a:endCxn id="2" idx="1"/>
          </p:cNvCxnSpPr>
          <p:nvPr/>
        </p:nvCxnSpPr>
        <p:spPr>
          <a:xfrm flipV="1">
            <a:off x="3393440" y="2300352"/>
            <a:ext cx="1583776" cy="13241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reptunghi 2"/>
          <p:cNvSpPr/>
          <p:nvPr/>
        </p:nvSpPr>
        <p:spPr>
          <a:xfrm>
            <a:off x="4977216" y="3439807"/>
            <a:ext cx="6605184" cy="36933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sulfului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clorului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de</a:t>
            </a: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4977216" y="4842263"/>
            <a:ext cx="6514809" cy="36933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o-R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metale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rare din de</a:t>
            </a: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Conector drept cu săgeată 25"/>
          <p:cNvCxnSpPr>
            <a:stCxn id="11" idx="3"/>
            <a:endCxn id="3" idx="1"/>
          </p:cNvCxnSpPr>
          <p:nvPr/>
        </p:nvCxnSpPr>
        <p:spPr>
          <a:xfrm>
            <a:off x="3393440" y="3624473"/>
            <a:ext cx="1583776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rept cu săgeată 26"/>
          <p:cNvCxnSpPr>
            <a:stCxn id="11" idx="3"/>
            <a:endCxn id="5" idx="1"/>
          </p:cNvCxnSpPr>
          <p:nvPr/>
        </p:nvCxnSpPr>
        <p:spPr>
          <a:xfrm>
            <a:off x="3393440" y="3624473"/>
            <a:ext cx="1583776" cy="14024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6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2"/>
          <p:cNvSpPr/>
          <p:nvPr/>
        </p:nvSpPr>
        <p:spPr>
          <a:xfrm>
            <a:off x="74132" y="957348"/>
            <a:ext cx="2507535" cy="562630"/>
          </a:xfrm>
          <a:prstGeom prst="flowChartTerminator">
            <a:avLst/>
          </a:prstGeom>
          <a:solidFill>
            <a:srgbClr val="92FC92"/>
          </a:solidFill>
        </p:spPr>
        <p:txBody>
          <a:bodyPr wrap="square">
            <a:spAutoFit/>
          </a:bodyPr>
          <a:lstStyle/>
          <a:p>
            <a:pPr algn="ctr"/>
            <a:r>
              <a:rPr lang="ro-RO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PERSPECTIVE </a:t>
            </a:r>
            <a:endParaRPr lang="ro-RO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9"/>
          <p:cNvSpPr/>
          <p:nvPr/>
        </p:nvSpPr>
        <p:spPr>
          <a:xfrm>
            <a:off x="3743958" y="4288923"/>
            <a:ext cx="7736842" cy="124649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identificare a substanțelor chimice </a:t>
            </a:r>
            <a:r>
              <a:rPr lang="ro-RO" sz="15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fluxurile de deșeuri plastice ce urmează a fi reciclate cu scopul de a simplifica prelucrarea sau eliminarea acestor substanțe în timpul reciclării.</a:t>
            </a:r>
            <a:endParaRPr lang="en-US" sz="15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5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Teste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ecotoxicitate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deșeurilor din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plastice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evaluarea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ro-RO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5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endParaRPr lang="en-US" sz="15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"/>
          <p:cNvSpPr/>
          <p:nvPr/>
        </p:nvSpPr>
        <p:spPr>
          <a:xfrm>
            <a:off x="193812" y="4435116"/>
            <a:ext cx="2702516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Strategia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European</a:t>
            </a:r>
            <a:r>
              <a:rPr lang="ro-RO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plastice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conomia</a:t>
            </a:r>
            <a:r>
              <a:rPr lang="en-GB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Circular</a:t>
            </a:r>
            <a:r>
              <a:rPr lang="ro-RO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en-GB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Brussel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16.01.2018</a:t>
            </a:r>
          </a:p>
          <a:p>
            <a:pPr algn="ctr"/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 (2018) 28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final</a:t>
            </a:r>
            <a:endParaRPr lang="en-GB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in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943" y="1732166"/>
            <a:ext cx="2586656" cy="21261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Imagin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6328" y="1377400"/>
            <a:ext cx="1752570" cy="2460526"/>
          </a:xfrm>
          <a:prstGeom prst="rect">
            <a:avLst/>
          </a:prstGeom>
        </p:spPr>
      </p:pic>
      <p:sp>
        <p:nvSpPr>
          <p:cNvPr id="6" name="CasetăText 5"/>
          <p:cNvSpPr txBox="1"/>
          <p:nvPr/>
        </p:nvSpPr>
        <p:spPr>
          <a:xfrm>
            <a:off x="4637848" y="863576"/>
            <a:ext cx="4063141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Viziune pentru noua economie a plasticelor în Europa</a:t>
            </a:r>
          </a:p>
          <a:p>
            <a:pPr marL="285750" indent="-285750" algn="just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Industrie inteligentă 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inovatoare pentru materiale plastice care să respecte cerințele de reutilizare, recuperare si reciclare;</a:t>
            </a:r>
          </a:p>
          <a:p>
            <a:pPr marL="285750" indent="-285750">
              <a:buFontTx/>
              <a:buChar char="-"/>
            </a:pP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Reducerea emisiilor de gaze cu efect de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seră;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Creșterea locurilor de munca in Europa in domeniul reciclării plasticelor.</a:t>
            </a:r>
          </a:p>
        </p:txBody>
      </p:sp>
      <p:sp>
        <p:nvSpPr>
          <p:cNvPr id="19" name="CasetăText 18"/>
          <p:cNvSpPr txBox="1"/>
          <p:nvPr/>
        </p:nvSpPr>
        <p:spPr>
          <a:xfrm>
            <a:off x="8773329" y="931381"/>
            <a:ext cx="3285320" cy="20928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Inovarea pentru o reciclare mai ușoară a plasticelor;</a:t>
            </a:r>
          </a:p>
          <a:p>
            <a:pPr marL="285750" indent="-285750" algn="just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Colectarea separată a deșeurilor din plastic pentru a asigura o reciclare de calitate;</a:t>
            </a:r>
          </a:p>
          <a:p>
            <a:pPr marL="285750" indent="-285750" algn="just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Extinderea si modernizarea capacității UE în sortarea </a:t>
            </a:r>
            <a:r>
              <a:rPr lang="ro-RO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reciclarea plasticelor;</a:t>
            </a:r>
          </a:p>
          <a:p>
            <a:pPr marL="285750" indent="-285750" algn="just">
              <a:buFontTx/>
              <a:buChar char="-"/>
            </a:pP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Crearea de piețe de desfacere viabile pentru materiale plastice reciclate și regenerabile</a:t>
            </a:r>
          </a:p>
        </p:txBody>
      </p:sp>
      <p:sp>
        <p:nvSpPr>
          <p:cNvPr id="26" name="CasetăText 25"/>
          <p:cNvSpPr txBox="1"/>
          <p:nvPr/>
        </p:nvSpPr>
        <p:spPr>
          <a:xfrm>
            <a:off x="4868642" y="2423989"/>
            <a:ext cx="360155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Obiectivul: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până în anul 2030, toate ambalajele plastice introduse pe piața UE să fie reutilizabile și ușor de reciclat.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tăText 6"/>
          <p:cNvSpPr txBox="1"/>
          <p:nvPr/>
        </p:nvSpPr>
        <p:spPr>
          <a:xfrm>
            <a:off x="5510008" y="5861764"/>
            <a:ext cx="4204741" cy="3231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o-RO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Nivel ridicat </a:t>
            </a:r>
            <a:r>
              <a:rPr lang="ro-RO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protecție </a:t>
            </a:r>
            <a:r>
              <a:rPr lang="ro-RO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sănătății </a:t>
            </a:r>
            <a:r>
              <a:rPr lang="ro-RO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ro-RO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o-RO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mediului</a:t>
            </a:r>
            <a:endParaRPr lang="en-US" sz="15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drept cu săgeată 8"/>
          <p:cNvCxnSpPr>
            <a:stCxn id="13" idx="2"/>
            <a:endCxn id="7" idx="0"/>
          </p:cNvCxnSpPr>
          <p:nvPr/>
        </p:nvCxnSpPr>
        <p:spPr>
          <a:xfrm>
            <a:off x="7612379" y="5535418"/>
            <a:ext cx="0" cy="32634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rept cu săgeată 29"/>
          <p:cNvCxnSpPr>
            <a:stCxn id="14" idx="3"/>
            <a:endCxn id="13" idx="1"/>
          </p:cNvCxnSpPr>
          <p:nvPr/>
        </p:nvCxnSpPr>
        <p:spPr>
          <a:xfrm>
            <a:off x="2896328" y="4912170"/>
            <a:ext cx="847630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tăText 31"/>
          <p:cNvSpPr txBox="1"/>
          <p:nvPr/>
        </p:nvSpPr>
        <p:spPr>
          <a:xfrm>
            <a:off x="4868642" y="3174677"/>
            <a:ext cx="65381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13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Microplastice</a:t>
            </a:r>
            <a:r>
              <a:rPr lang="ro-RO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provin din fragmentarea unor materiale alternative plasticelor precum 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plastice </a:t>
            </a:r>
            <a:r>
              <a:rPr lang="ro-RO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oxo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-degradabile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13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Viziune</a:t>
            </a:r>
            <a:r>
              <a:rPr lang="en-US" sz="1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cercetare pentru îmbunătățirea înțelegerii surselor de </a:t>
            </a:r>
            <a:r>
              <a:rPr lang="ro-RO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microplastice</a:t>
            </a:r>
            <a:r>
              <a:rPr lang="ro-RO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și impactului indus de efectele acestora asupra mediului și sănătății.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35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"/>
          <p:cNvSpPr/>
          <p:nvPr/>
        </p:nvSpPr>
        <p:spPr>
          <a:xfrm>
            <a:off x="3787543" y="5234937"/>
            <a:ext cx="8056656" cy="71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o-RO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 </a:t>
            </a:r>
            <a:r>
              <a:rPr lang="en-US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</a:t>
            </a:r>
            <a:r>
              <a:rPr lang="ro-RO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UMESC PENTRU ATEN</a:t>
            </a:r>
            <a:r>
              <a:rPr lang="ro-RO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 !</a:t>
            </a:r>
            <a:endParaRPr lang="en-GB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tinycupsofwater.files.wordpress.com/2011/08/p7190033.jpg?w=300&amp;h=2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920" y="1487010"/>
            <a:ext cx="4411408" cy="330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ini pentru envelope for drinking wa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95" y="1108108"/>
            <a:ext cx="2314332" cy="231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ini pentru envelope for drinking wat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16" y="3715812"/>
            <a:ext cx="2342711" cy="22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ini pentru cup of envelope for wate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6614" r="15707" b="3645"/>
          <a:stretch/>
        </p:blipFill>
        <p:spPr bwMode="auto">
          <a:xfrm>
            <a:off x="3766977" y="1313403"/>
            <a:ext cx="2636931" cy="371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81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ector drept 16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35783" y="1070658"/>
            <a:ext cx="11310730" cy="507831"/>
          </a:xfrm>
          <a:prstGeom prst="rect">
            <a:avLst/>
          </a:prstGeom>
          <a:solidFill>
            <a:srgbClr val="92FC92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IONAL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CERCETARE-DEZVOLTARE PENTRU ECOLOGIE 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</a:t>
            </a:r>
            <a:r>
              <a:rPr lang="ro-RO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ECOIND</a:t>
            </a:r>
            <a:endParaRPr lang="en-GB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ounded Rectangle 13"/>
          <p:cNvSpPr/>
          <p:nvPr/>
        </p:nvSpPr>
        <p:spPr>
          <a:xfrm>
            <a:off x="216607" y="3533454"/>
            <a:ext cx="1697130" cy="6509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 LEGISLATIV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2067119" y="1726283"/>
            <a:ext cx="9452113" cy="450892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LEGEA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211/2011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actualizat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en-US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ORDONAN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 URGENTA nr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68/2016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completarea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nr. 211/2011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REGULAMENTUL (UE) NR. 1357/2014 AL COMISIEI din 18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decembrie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înlocuire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 la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Directiva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2008/98/CE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Parlamentului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European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Consiliului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deșeurile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abrogare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directive; </a:t>
            </a:r>
          </a:p>
          <a:p>
            <a:pPr algn="just"/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HOTĂRÂRE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856 din 16 august 2002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evidenţa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gestiunii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aprobarea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cuprinzând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deşeurile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periculoase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HOTĂRÂRE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1061 din 10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septembrie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periculoase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nepericuloase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teritoriul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României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95 din 12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februarie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2005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preliminare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deşeurilor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depozitare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lista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naţională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acceptate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depozit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deşeuri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3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71591" y="1257045"/>
            <a:ext cx="74477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CERCET</a:t>
            </a:r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GB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privind</a:t>
            </a:r>
          </a:p>
          <a:p>
            <a:pPr algn="ctr"/>
            <a:endParaRPr lang="ro-RO" sz="15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71591" y="1855200"/>
            <a:ext cx="775573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50000"/>
              </a:lnSpc>
              <a:spcAft>
                <a:spcPts val="0"/>
              </a:spcAft>
            </a:pPr>
            <a:r>
              <a:rPr lang="ro-RO" sz="3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Evaluarea </a:t>
            </a:r>
            <a:r>
              <a:rPr lang="ro-RO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</a:t>
            </a:r>
            <a:r>
              <a:rPr lang="ro-RO" sz="3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impactul indus </a:t>
            </a:r>
            <a:r>
              <a:rPr lang="ro-RO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asupra mediului</a:t>
            </a:r>
            <a:endParaRPr lang="en-GB" sz="3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Imagini pentru logo recicl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37" y="2668012"/>
            <a:ext cx="2232936" cy="22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tăText 7"/>
          <p:cNvSpPr txBox="1"/>
          <p:nvPr/>
        </p:nvSpPr>
        <p:spPr>
          <a:xfrm rot="19373897">
            <a:off x="562055" y="3029708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96254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6A3D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Reducere</a:t>
            </a:r>
            <a:endParaRPr lang="en-US" sz="1400" b="1" dirty="0">
              <a:ln w="0"/>
              <a:solidFill>
                <a:srgbClr val="6A3D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tăText 7"/>
          <p:cNvSpPr txBox="1"/>
          <p:nvPr/>
        </p:nvSpPr>
        <p:spPr>
          <a:xfrm rot="4848856">
            <a:off x="1532908" y="3442340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330462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Reutilizare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tăText 7"/>
          <p:cNvSpPr txBox="1"/>
          <p:nvPr/>
        </p:nvSpPr>
        <p:spPr>
          <a:xfrm rot="20713440">
            <a:off x="1081974" y="4137244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61275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Reciclare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Conceput in Roman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logo-mc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2" descr="LOGO-complet-OS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ector drept 22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029210" y="3518489"/>
            <a:ext cx="823277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periculozit</a:t>
            </a:r>
            <a:r>
              <a:rPr lang="ro-RO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toxicit</a:t>
            </a:r>
            <a:r>
              <a:rPr lang="ro-RO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de</a:t>
            </a:r>
            <a:r>
              <a:rPr lang="ro-RO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șeurilor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riscului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ecologic 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 impactul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asupra mediului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o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gestionare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necorespunz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toare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depozitelor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8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4914378" y="1583519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5" name="Dreptunghi 14"/>
          <p:cNvSpPr/>
          <p:nvPr/>
        </p:nvSpPr>
        <p:spPr>
          <a:xfrm>
            <a:off x="7074883" y="1184604"/>
            <a:ext cx="4822253" cy="123328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5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o-RO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Stabilirea unor metode de determinare a periculozității deșeurilor</a:t>
            </a:r>
            <a:endParaRPr lang="ro-RO" sz="15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5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Legea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211/2011</a:t>
            </a:r>
            <a:r>
              <a:rPr lang="ro-RO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actualizata</a:t>
            </a:r>
            <a:r>
              <a:rPr lang="en-GB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OUG 68/2016;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Regulamentul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(UE)</a:t>
            </a:r>
            <a:r>
              <a:rPr lang="ro-RO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1357/2014;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HG 856/2002;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HG 1061/2008;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Ordinul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95/2005</a:t>
            </a:r>
          </a:p>
          <a:p>
            <a:pPr algn="ctr"/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Dreptunghi 17"/>
          <p:cNvSpPr/>
          <p:nvPr/>
        </p:nvSpPr>
        <p:spPr>
          <a:xfrm>
            <a:off x="8090435" y="2805412"/>
            <a:ext cx="3427174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REZULTATE/ DISEMINARE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8090434" y="3291683"/>
            <a:ext cx="3427174" cy="130019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lucrări publicate și prezentate în cadrul unor manifestări științifice  </a:t>
            </a:r>
          </a:p>
          <a:p>
            <a:pPr algn="just"/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metodologie de determinare a periculozității deșeurilor 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acord cu legislația </a:t>
            </a: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vigoare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" y="2635976"/>
            <a:ext cx="7644957" cy="36347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91253" y="5092074"/>
            <a:ext cx="3190461" cy="1107996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 Lukoil Energy &amp; GAS  Romania SRL</a:t>
            </a:r>
            <a:endParaRPr lang="ro-RO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ALUMIL Rom Industry S.A</a:t>
            </a:r>
            <a:endParaRPr lang="ro-RO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 PIM SA</a:t>
            </a:r>
            <a:endParaRPr lang="en-US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 AMBRO SA</a:t>
            </a:r>
            <a:endParaRPr lang="ro-RO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HENKEL Romania SRL</a:t>
            </a:r>
            <a:endParaRPr lang="ro-RO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o-RO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-TMK Resita</a:t>
            </a:r>
            <a:r>
              <a:rPr lang="it-IT" sz="11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132" y="930841"/>
            <a:ext cx="4752044" cy="1538883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  <a:r>
              <a:rPr lang="pt-B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determinare a periculozității deșeurilor bazată pe identificarea caracteristicilor compușilor componenți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o-RO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201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425315" y="169899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9804021" y="4689003"/>
            <a:ext cx="164927" cy="310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4914378" y="1583519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18" name="Dreptunghi 17"/>
          <p:cNvSpPr/>
          <p:nvPr/>
        </p:nvSpPr>
        <p:spPr>
          <a:xfrm>
            <a:off x="7716789" y="3095479"/>
            <a:ext cx="3427174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7716788" y="3581750"/>
            <a:ext cx="3427174" cy="130019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conceptual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predic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riscului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mediu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tip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multicriterial</a:t>
            </a:r>
            <a:endParaRPr lang="en-GB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GB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etodologie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predic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riscului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ecologic la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depozitare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nivelul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organiza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iilor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 </a:t>
            </a:r>
            <a:r>
              <a:rPr lang="ro-RO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opereaz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depozite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deseuri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industrial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63647" y="5371935"/>
            <a:ext cx="2498382" cy="26161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1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it-IT" sz="11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RULMENTI BARLAD SA</a:t>
            </a:r>
            <a:endParaRPr lang="ro-RO" sz="11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132" y="930841"/>
            <a:ext cx="4752044" cy="1538883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lvl="0"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Predicția riscului ecologic în legătură cu consecințele potențiale la depozitare a diferitelor tipuri  de deșeuri 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16 25 02 09</a:t>
            </a: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2009-2010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425315" y="1698991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9430375" y="4979070"/>
            <a:ext cx="164927" cy="310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875" y="3015479"/>
            <a:ext cx="6749806" cy="32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tăText 1"/>
          <p:cNvSpPr txBox="1"/>
          <p:nvPr/>
        </p:nvSpPr>
        <p:spPr>
          <a:xfrm>
            <a:off x="7074884" y="1256956"/>
            <a:ext cx="482225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de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predic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riscului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tip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multicriterial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gestionarii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induse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depozitele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setăText 19"/>
          <p:cNvSpPr txBox="1"/>
          <p:nvPr/>
        </p:nvSpPr>
        <p:spPr>
          <a:xfrm>
            <a:off x="1762506" y="2689364"/>
            <a:ext cx="3698544" cy="2769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GRILA EVALUARE RISC - PROBABILITATE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ptunghi 13"/>
          <p:cNvSpPr/>
          <p:nvPr/>
        </p:nvSpPr>
        <p:spPr>
          <a:xfrm>
            <a:off x="5085443" y="1076038"/>
            <a:ext cx="1422735" cy="409025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</a:t>
            </a:r>
          </a:p>
        </p:txBody>
      </p:sp>
      <p:sp>
        <p:nvSpPr>
          <p:cNvPr id="7" name="Rectangle 6"/>
          <p:cNvSpPr/>
          <p:nvPr/>
        </p:nvSpPr>
        <p:spPr>
          <a:xfrm>
            <a:off x="143514" y="921449"/>
            <a:ext cx="4836429" cy="1323439"/>
          </a:xfrm>
          <a:prstGeom prst="rect">
            <a:avLst/>
          </a:prstGeom>
          <a:solidFill>
            <a:srgbClr val="F9FBFD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NUCLEU</a:t>
            </a:r>
          </a:p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Titlul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Studiu privind evaluarea riscurilor induse de emisiile de gaze din sol/subsol în zone poluate </a:t>
            </a: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antropic</a:t>
            </a:r>
            <a:r>
              <a:rPr lang="pt-B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o-RO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-cod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proiect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09 13 02 05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perioada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derulare: </a:t>
            </a:r>
            <a:r>
              <a:rPr lang="ro-RO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2016-201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612584" y="1178294"/>
            <a:ext cx="561366" cy="204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343236" y="977097"/>
            <a:ext cx="4553900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1104900" algn="l"/>
              </a:tabLst>
            </a:pPr>
            <a:r>
              <a:rPr lang="ro-RO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Evidențierea </a:t>
            </a:r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criteriilor de evaluare a riscului indus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emisiile de gaze din sol/subsol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Chart 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7"/>
          <a:stretch>
            <a:fillRect/>
          </a:stretch>
        </p:blipFill>
        <p:spPr bwMode="auto">
          <a:xfrm>
            <a:off x="604047" y="2460679"/>
            <a:ext cx="5063026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wilson"/>
          <p:cNvPicPr>
            <a:picLocks noChangeAspect="1" noChangeArrowheads="1"/>
          </p:cNvPicPr>
          <p:nvPr/>
        </p:nvPicPr>
        <p:blipFill>
          <a:blip r:embed="rId7">
            <a:lum bright="-18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35" y="1738140"/>
            <a:ext cx="5071747" cy="325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1"/>
          <p:cNvSpPr/>
          <p:nvPr/>
        </p:nvSpPr>
        <p:spPr>
          <a:xfrm>
            <a:off x="114317" y="5008481"/>
            <a:ext cx="78158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marR="223520" algn="just">
              <a:spcAft>
                <a:spcPts val="0"/>
              </a:spcAft>
            </a:pPr>
            <a:r>
              <a:rPr lang="en-GB" sz="13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Concluzii</a:t>
            </a:r>
            <a:r>
              <a:rPr lang="en-GB" sz="13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180340" marR="223520" algn="just">
              <a:spcAft>
                <a:spcPts val="0"/>
              </a:spcAft>
            </a:pPr>
            <a:endParaRPr lang="en-GB" sz="13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223520" algn="just">
              <a:spcAft>
                <a:spcPts val="0"/>
              </a:spcAft>
            </a:pPr>
            <a:r>
              <a:rPr lang="en-GB" sz="13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o-RO" sz="13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o-RO" sz="13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plicarea </a:t>
            </a:r>
            <a:r>
              <a:rPr lang="ro-RO" sz="13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metodologiei de evaluare a riscului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pentru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forajul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F2 de la depozitul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Giulești Sârbi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unde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concentrațiile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metan au atins valorile maxime, respectiv 60,5%, Gas Screening Value GSV=(60,5/100) x 0,3 l/h =0,18 l/h respectiv,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corespunde </a:t>
            </a:r>
            <a:r>
              <a:rPr lang="ro-RO" sz="13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situatiei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caracteristice de nivel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o-RO" sz="13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RISC SCAZUT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dar care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necesită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masuri de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protecție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nivel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scăzut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în situația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ro-RO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care zona ar primi o dezvoltare </a:t>
            </a:r>
            <a:r>
              <a:rPr lang="ro-RO" sz="13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rezidențială.</a:t>
            </a:r>
            <a:endParaRPr lang="en-GB" sz="13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reptunghi 17"/>
          <p:cNvSpPr/>
          <p:nvPr/>
        </p:nvSpPr>
        <p:spPr>
          <a:xfrm>
            <a:off x="8779305" y="5193525"/>
            <a:ext cx="2031337" cy="257234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REZULTATE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Dreptunghi 18"/>
          <p:cNvSpPr/>
          <p:nvPr/>
        </p:nvSpPr>
        <p:spPr>
          <a:xfrm>
            <a:off x="8004740" y="5545973"/>
            <a:ext cx="3687417" cy="779131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ro-RO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metodologie de evaluarea riscurilor induse de emisiile gazoase din sol /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subsol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articol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publicat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revista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specialitate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ISI</a:t>
            </a:r>
            <a:endParaRPr lang="ro-RO" sz="13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9E767"/>
            </a:gs>
            <a:gs pos="0">
              <a:srgbClr val="00B050"/>
            </a:gs>
            <a:gs pos="1000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870925" y="1068697"/>
            <a:ext cx="74477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CERCET</a:t>
            </a:r>
            <a:r>
              <a:rPr lang="ro-RO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GB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o-R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privind</a:t>
            </a:r>
          </a:p>
          <a:p>
            <a:pPr algn="ctr"/>
            <a:endParaRPr lang="ro-RO" sz="15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61845" y="1924219"/>
            <a:ext cx="775573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50000"/>
              </a:lnSpc>
              <a:spcAft>
                <a:spcPts val="0"/>
              </a:spcAft>
            </a:pPr>
            <a:r>
              <a:rPr lang="en-GB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Tratarea</a:t>
            </a:r>
            <a:r>
              <a:rPr lang="en-GB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n-GB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Valorificarea</a:t>
            </a:r>
            <a:r>
              <a:rPr lang="en-GB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</a:t>
            </a:r>
            <a:r>
              <a:rPr lang="ro-RO" sz="3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</a:t>
            </a:r>
            <a:r>
              <a:rPr lang="en-GB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eurilor</a:t>
            </a:r>
            <a:endParaRPr lang="en-GB" sz="3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Imagini pentru logo recicl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54" y="2668012"/>
            <a:ext cx="2232936" cy="22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tăText 7"/>
          <p:cNvSpPr txBox="1"/>
          <p:nvPr/>
        </p:nvSpPr>
        <p:spPr>
          <a:xfrm rot="19373897">
            <a:off x="591872" y="3029708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96254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6A3D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Reducere</a:t>
            </a:r>
            <a:endParaRPr lang="en-US" sz="1400" b="1" dirty="0">
              <a:ln w="0"/>
              <a:solidFill>
                <a:srgbClr val="6A3D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tăText 7"/>
          <p:cNvSpPr txBox="1"/>
          <p:nvPr/>
        </p:nvSpPr>
        <p:spPr>
          <a:xfrm rot="4848856">
            <a:off x="1562725" y="3442340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330462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Reutilizare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tăText 7"/>
          <p:cNvSpPr txBox="1"/>
          <p:nvPr/>
        </p:nvSpPr>
        <p:spPr>
          <a:xfrm rot="20713440">
            <a:off x="1111791" y="4137244"/>
            <a:ext cx="1172889" cy="547594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61275"/>
              </a:avLst>
            </a:prstTxWarp>
            <a:spAutoFit/>
          </a:bodyPr>
          <a:lstStyle/>
          <a:p>
            <a:r>
              <a:rPr lang="en-US" sz="1400" b="1" dirty="0" err="1" smtClean="0">
                <a:ln w="0"/>
                <a:solidFill>
                  <a:srgbClr val="7E490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Reciclare</a:t>
            </a:r>
            <a:endParaRPr lang="en-US" sz="1400" b="1" dirty="0">
              <a:ln w="0"/>
              <a:solidFill>
                <a:srgbClr val="7E490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Conceput in Roman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logo-mc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2" descr="LOGO-complet-OSI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ector drept 22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48611" y="3380930"/>
            <a:ext cx="823277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valorificare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de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energetice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eciclarea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inseparabile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rtie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Reciclarea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cenu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ilor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agricole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tratare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diminu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</a:t>
            </a:r>
            <a:r>
              <a:rPr lang="ro-RO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ialului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poluare</a:t>
            </a:r>
            <a:endParaRPr lang="en-GB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2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FC92"/>
            </a:gs>
            <a:gs pos="0">
              <a:schemeClr val="bg1"/>
            </a:gs>
            <a:gs pos="10000">
              <a:schemeClr val="bg1"/>
            </a:gs>
            <a:gs pos="16000">
              <a:schemeClr val="bg1"/>
            </a:gs>
            <a:gs pos="66237">
              <a:schemeClr val="bg1"/>
            </a:gs>
            <a:gs pos="57794">
              <a:schemeClr val="bg1"/>
            </a:gs>
            <a:gs pos="74000">
              <a:schemeClr val="bg1"/>
            </a:gs>
            <a:gs pos="94000">
              <a:schemeClr val="accent6">
                <a:lumMod val="60000"/>
                <a:lumOff val="40000"/>
              </a:schemeClr>
            </a:gs>
            <a:gs pos="92000">
              <a:schemeClr val="bg1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871" y="66956"/>
            <a:ext cx="1192074" cy="6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onceput in Roma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989" y="66956"/>
            <a:ext cx="687707" cy="6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logo-mc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19527"/>
          <a:stretch>
            <a:fillRect/>
          </a:stretch>
        </p:blipFill>
        <p:spPr bwMode="auto">
          <a:xfrm>
            <a:off x="3961845" y="56796"/>
            <a:ext cx="2247197" cy="69735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4" name="Picture 2" descr="LOGO-complet-O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5" t="15517" r="9422" b="16667"/>
          <a:stretch>
            <a:fillRect/>
          </a:stretch>
        </p:blipFill>
        <p:spPr bwMode="auto">
          <a:xfrm>
            <a:off x="1065172" y="65341"/>
            <a:ext cx="1516495" cy="67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Conector drept 24"/>
          <p:cNvCxnSpPr/>
          <p:nvPr/>
        </p:nvCxnSpPr>
        <p:spPr>
          <a:xfrm>
            <a:off x="-9703" y="822960"/>
            <a:ext cx="12201703" cy="0"/>
          </a:xfrm>
          <a:prstGeom prst="line">
            <a:avLst/>
          </a:prstGeom>
          <a:ln w="50800">
            <a:solidFill>
              <a:srgbClr val="05A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Nomogramă 15"/>
          <p:cNvGraphicFramePr/>
          <p:nvPr>
            <p:extLst>
              <p:ext uri="{D42A27DB-BD31-4B8C-83A1-F6EECF244321}">
                <p14:modId xmlns:p14="http://schemas.microsoft.com/office/powerpoint/2010/main" val="3145859709"/>
              </p:ext>
            </p:extLst>
          </p:nvPr>
        </p:nvGraphicFramePr>
        <p:xfrm>
          <a:off x="149778" y="982455"/>
          <a:ext cx="7378782" cy="1631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TextBox 9"/>
          <p:cNvSpPr txBox="1"/>
          <p:nvPr/>
        </p:nvSpPr>
        <p:spPr>
          <a:xfrm>
            <a:off x="511273" y="2764552"/>
            <a:ext cx="5935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Obiectiv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Elaborarea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biotehnologii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inovative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transformare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o-RO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eurilor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lignocelulozice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ko-K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biogaz</a:t>
            </a:r>
            <a:r>
              <a:rPr lang="en-US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Dreptunghi 17"/>
          <p:cNvSpPr/>
          <p:nvPr/>
        </p:nvSpPr>
        <p:spPr>
          <a:xfrm>
            <a:off x="9005309" y="4452627"/>
            <a:ext cx="1837697" cy="261812"/>
          </a:xfrm>
          <a:prstGeom prst="rect">
            <a:avLst/>
          </a:prstGeom>
          <a:solidFill>
            <a:srgbClr val="92F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DISEMINARE</a:t>
            </a:r>
            <a:endParaRPr lang="en-US" sz="15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Dreptunghi 18"/>
          <p:cNvSpPr/>
          <p:nvPr/>
        </p:nvSpPr>
        <p:spPr>
          <a:xfrm>
            <a:off x="8067040" y="4871330"/>
            <a:ext cx="3714236" cy="1095112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o-RO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GB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GB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cerere</a:t>
            </a: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brevet</a:t>
            </a:r>
          </a:p>
          <a:p>
            <a:pPr algn="just">
              <a:lnSpc>
                <a:spcPct val="150000"/>
              </a:lnSpc>
            </a:pP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 3 </a:t>
            </a:r>
            <a:r>
              <a:rPr lang="en-GB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articole</a:t>
            </a: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publicate î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reviste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ISI</a:t>
            </a:r>
          </a:p>
          <a:p>
            <a:pPr algn="just">
              <a:lnSpc>
                <a:spcPct val="150000"/>
              </a:lnSpc>
            </a:pP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lucr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3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prezentate</a:t>
            </a:r>
            <a:r>
              <a:rPr lang="en-GB" sz="13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 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manifest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</a:t>
            </a:r>
            <a:r>
              <a:rPr lang="en-GB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ș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tiin</a:t>
            </a:r>
            <a:r>
              <a:rPr lang="ro-RO" sz="1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ț</a:t>
            </a:r>
            <a:r>
              <a:rPr lang="en-GB" sz="13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ifice</a:t>
            </a:r>
            <a:endParaRPr lang="ro-RO" sz="13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11273" y="3976581"/>
            <a:ext cx="6317893" cy="21501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-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Tehnologie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de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hidroliz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ă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enzimatic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ă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a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biomasei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lignocelulozice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;</a:t>
            </a:r>
            <a:endParaRPr lang="en-US" altLang="ko-KR" sz="1600" i="1" dirty="0" smtClean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-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Tehnologie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de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ob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ț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inere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a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biogazului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prin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fermenta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ț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ie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anaerob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ă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a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biomasei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vegetale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hidrolizat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ă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enzimatic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-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Materiale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permselective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cu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caracteristici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reproductibile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destinate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imobiliz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ă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rii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enzimelor</a:t>
            </a:r>
            <a:r>
              <a:rPr lang="en-US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celulozolitice</a:t>
            </a:r>
            <a:r>
              <a:rPr lang="ro-RO" altLang="ko-KR" sz="16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.</a:t>
            </a:r>
            <a:endParaRPr lang="en-US" altLang="ko-KR" sz="1600" dirty="0" smtClean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</p:txBody>
      </p:sp>
      <p:sp>
        <p:nvSpPr>
          <p:cNvPr id="17" name="Rectangle 13"/>
          <p:cNvSpPr/>
          <p:nvPr/>
        </p:nvSpPr>
        <p:spPr>
          <a:xfrm>
            <a:off x="842322" y="3556574"/>
            <a:ext cx="4721164" cy="323165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OBIECTIVE SPECIFICE </a:t>
            </a:r>
            <a:r>
              <a:rPr lang="en-GB" sz="15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abordate</a:t>
            </a:r>
            <a:r>
              <a:rPr lang="en-GB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15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GB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5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endParaRPr lang="en-GB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4"/>
          <p:cNvSpPr/>
          <p:nvPr/>
        </p:nvSpPr>
        <p:spPr>
          <a:xfrm>
            <a:off x="193812" y="6385145"/>
            <a:ext cx="11703324" cy="46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MATCHMAKING</a:t>
            </a:r>
            <a:r>
              <a:rPr lang="en-GB" sz="1100" b="1" spc="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“REALITĂȚI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 PERSPECTIVE PRIVIND UTILIZAREA POTENȚIALULUI </a:t>
            </a:r>
            <a:endParaRPr lang="en-GB" sz="11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ro-RO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CERCETARE-DEZVOLTARE-INOVARE AL INCD–urilor ÎN DOMENIUL GESTIONĂRII DEȘEURILOR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1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Bucure</a:t>
            </a:r>
            <a:r>
              <a:rPr lang="ro-RO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ști 23 mai 2018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reptunghi 3"/>
          <p:cNvSpPr/>
          <p:nvPr/>
        </p:nvSpPr>
        <p:spPr>
          <a:xfrm>
            <a:off x="7670800" y="1026194"/>
            <a:ext cx="4318000" cy="304698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CONSORTIUL:</a:t>
            </a:r>
          </a:p>
          <a:p>
            <a:pPr algn="just">
              <a:lnSpc>
                <a:spcPct val="80000"/>
              </a:lnSpc>
              <a:defRPr/>
            </a:pPr>
            <a:endParaRPr lang="en-US" altLang="ko-KR" sz="1200" b="1" i="1" dirty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1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oordonator</a:t>
            </a:r>
            <a:r>
              <a:rPr lang="ro-RO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en-US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12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NSTITUTUL </a:t>
            </a:r>
            <a:r>
              <a:rPr lang="en-US" altLang="ko-KR" sz="1200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NATIONAL DE CERCETARE – DEZVOLTARE </a:t>
            </a:r>
            <a:r>
              <a:rPr lang="en-US" altLang="ko-KR" sz="12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CHIMICO-FARMACEUTICA </a:t>
            </a:r>
            <a:endParaRPr lang="ro-RO" altLang="ko-KR" sz="1200" dirty="0" smtClean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endParaRPr lang="ro-RO" altLang="ko-KR" sz="1200" b="1" i="1" dirty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Partener</a:t>
            </a: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1:</a:t>
            </a:r>
            <a:r>
              <a:rPr lang="en-US" altLang="ko-KR" sz="12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UNIVERSITATEA </a:t>
            </a:r>
            <a:r>
              <a:rPr lang="en-US" altLang="ko-KR" sz="1200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DE STIINTE AGRONOMICE SI MEDICINA </a:t>
            </a:r>
            <a:r>
              <a:rPr lang="en-US" altLang="ko-KR" sz="1200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VETERINARA</a:t>
            </a:r>
          </a:p>
          <a:p>
            <a:pPr algn="just">
              <a:lnSpc>
                <a:spcPct val="80000"/>
              </a:lnSpc>
              <a:defRPr/>
            </a:pPr>
            <a:endParaRPr lang="en-US" altLang="ko-KR" sz="1200" dirty="0" smtClean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err="1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Partener</a:t>
            </a:r>
            <a:r>
              <a:rPr lang="en-US" altLang="ko-KR" sz="1200" b="1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2: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CENTRUL </a:t>
            </a:r>
            <a:r>
              <a:rPr lang="en-US" altLang="ko-KR" sz="1200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DE CHIMIE APLICATA SI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BIOTEHNOLOGIE</a:t>
            </a: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err="1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Partener</a:t>
            </a:r>
            <a:r>
              <a:rPr lang="en-US" altLang="ko-KR" sz="1200" b="1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3: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INSTITUTUL </a:t>
            </a:r>
            <a:r>
              <a:rPr lang="en-US" altLang="ko-KR" sz="1200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NATIONAL DE CERCETARE DEZVOLTARE PENTRU ECOLOGIE INDUSTRIALA (INCD ECOIND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Partener</a:t>
            </a: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4: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S.C</a:t>
            </a:r>
            <a:r>
              <a:rPr lang="en-US" altLang="ko-KR" sz="1200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. COMPRESERV 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SRL</a:t>
            </a:r>
          </a:p>
          <a:p>
            <a:pPr algn="just">
              <a:lnSpc>
                <a:spcPct val="80000"/>
              </a:lnSpc>
              <a:defRPr/>
            </a:pPr>
            <a:endParaRPr lang="en-US" altLang="ko-KR" sz="1200" i="1" dirty="0"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ko-KR" sz="1200" b="1" i="1" dirty="0" err="1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Partener</a:t>
            </a:r>
            <a:r>
              <a:rPr lang="en-US" altLang="ko-KR" sz="1200" b="1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5: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INSTITUTUL </a:t>
            </a:r>
            <a:r>
              <a:rPr lang="en-US" altLang="ko-KR" sz="1200" i="1" dirty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NATIONAL DE CERCETARE-DEZVOLTARE PENTRU MICROBIOLOGIE SI IMUNOLOGIE “I.CANTACUZINO</a:t>
            </a:r>
            <a:r>
              <a:rPr lang="en-US" altLang="ko-KR" sz="1200" i="1" dirty="0" smtClean="0"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”-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7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3392</Words>
  <Application>Microsoft Office PowerPoint</Application>
  <PresentationFormat>Widescreen</PresentationFormat>
  <Paragraphs>333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Malgun Gothic</vt:lpstr>
      <vt:lpstr>Arial</vt:lpstr>
      <vt:lpstr>Calibri</vt:lpstr>
      <vt:lpstr>Calibri Light</vt:lpstr>
      <vt:lpstr>굴림</vt:lpstr>
      <vt:lpstr>Times New Roman</vt:lpstr>
      <vt:lpstr>Trebuchet MS</vt:lpstr>
      <vt:lpstr>Wingdings</vt:lpstr>
      <vt:lpstr>Temă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PROGRAMUL OPERAȚIONAL COMPETITIVITATE  Promovarea, identificarea și realizarea de parteneriate în domeniul ecologiei industriale   ID SMIS 2014+ : P_40_300/105581  Titlul proiectului: „Reciclarea avansată integrată a deșeurilor combinate inseparabile de mase plastice și hârtie, nereciclabile prin tehnologiile actuale”  Proiect tip D, în derulare – partener: ALL GREEN SRL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Lidia K</dc:creator>
  <cp:lastModifiedBy>GABI AI-PC</cp:lastModifiedBy>
  <cp:revision>147</cp:revision>
  <cp:lastPrinted>2018-05-21T11:05:25Z</cp:lastPrinted>
  <dcterms:created xsi:type="dcterms:W3CDTF">2018-05-11T16:04:24Z</dcterms:created>
  <dcterms:modified xsi:type="dcterms:W3CDTF">2021-06-29T12:37:12Z</dcterms:modified>
</cp:coreProperties>
</file>