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4"/>
  </p:handoutMasterIdLst>
  <p:sldIdLst>
    <p:sldId id="257" r:id="rId2"/>
    <p:sldId id="294" r:id="rId3"/>
    <p:sldId id="300" r:id="rId4"/>
    <p:sldId id="262" r:id="rId5"/>
    <p:sldId id="298" r:id="rId6"/>
    <p:sldId id="282" r:id="rId7"/>
    <p:sldId id="283" r:id="rId8"/>
    <p:sldId id="299" r:id="rId9"/>
    <p:sldId id="270" r:id="rId10"/>
    <p:sldId id="271" r:id="rId11"/>
    <p:sldId id="304" r:id="rId12"/>
    <p:sldId id="285" r:id="rId13"/>
    <p:sldId id="286" r:id="rId14"/>
    <p:sldId id="301" r:id="rId15"/>
    <p:sldId id="281" r:id="rId16"/>
    <p:sldId id="306" r:id="rId17"/>
    <p:sldId id="303" r:id="rId18"/>
    <p:sldId id="277" r:id="rId19"/>
    <p:sldId id="302" r:id="rId20"/>
    <p:sldId id="289" r:id="rId21"/>
    <p:sldId id="308" r:id="rId22"/>
    <p:sldId id="305" r:id="rId23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hai Nita" initials="MN" lastIdx="2" clrIdx="0">
    <p:extLst>
      <p:ext uri="{19B8F6BF-5375-455C-9EA6-DF929625EA0E}">
        <p15:presenceInfo xmlns:p15="http://schemas.microsoft.com/office/powerpoint/2012/main" userId="ad20fda16c1f7df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FC92"/>
    <a:srgbClr val="F9FBFD"/>
    <a:srgbClr val="ECF1F8"/>
    <a:srgbClr val="F0F4FA"/>
    <a:srgbClr val="DDE6F3"/>
    <a:srgbClr val="39E767"/>
    <a:srgbClr val="00D661"/>
    <a:srgbClr val="05AB05"/>
    <a:srgbClr val="76EE95"/>
    <a:srgbClr val="00C8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E4EEE5-B885-4655-9F93-6CDE9EF089D3}" type="doc">
      <dgm:prSet loTypeId="urn:microsoft.com/office/officeart/2005/8/layout/target3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42FFF0D-A8F6-4DB8-A306-BC328096D7FC}">
      <dgm:prSet custT="1"/>
      <dgm:spPr/>
      <dgm:t>
        <a:bodyPr/>
        <a:lstStyle/>
        <a:p>
          <a:pPr rtl="0"/>
          <a:r>
            <a:rPr lang="en-GB" sz="18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Proiect</a:t>
          </a:r>
          <a:r>
            <a:rPr lang="en-GB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PN II</a:t>
          </a:r>
          <a:endParaRPr lang="en-US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129DBAF-BCEA-476D-9E9E-F51B493810E1}" type="parTrans" cxnId="{FCCA3413-CF72-46B7-A1B0-3E2286E3839E}">
      <dgm:prSet/>
      <dgm:spPr/>
      <dgm:t>
        <a:bodyPr/>
        <a:lstStyle/>
        <a:p>
          <a:endParaRPr lang="en-US"/>
        </a:p>
      </dgm:t>
    </dgm:pt>
    <dgm:pt modelId="{D2858358-628C-48E1-8FCE-AF02619D8266}" type="sibTrans" cxnId="{FCCA3413-CF72-46B7-A1B0-3E2286E3839E}">
      <dgm:prSet/>
      <dgm:spPr/>
      <dgm:t>
        <a:bodyPr/>
        <a:lstStyle/>
        <a:p>
          <a:endParaRPr lang="en-US"/>
        </a:p>
      </dgm:t>
    </dgm:pt>
    <dgm:pt modelId="{2E03492B-C908-4E98-8F9F-EB9F45FE3AE9}">
      <dgm:prSet custT="1"/>
      <dgm:spPr/>
      <dgm:t>
        <a:bodyPr/>
        <a:lstStyle/>
        <a:p>
          <a:pPr rtl="0"/>
          <a:r>
            <a: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Program 4 – </a:t>
          </a:r>
          <a:r>
            <a:rPr lang="en-GB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Parteneriate</a:t>
          </a:r>
          <a:r>
            <a: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o-RO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î</a:t>
          </a:r>
          <a:r>
            <a: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n </a:t>
          </a:r>
          <a:r>
            <a:rPr lang="en-GB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domeniile</a:t>
          </a:r>
          <a:r>
            <a: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GB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prioritare</a:t>
          </a:r>
          <a:r>
            <a: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o-RO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perioada de derulare: 20</a:t>
          </a:r>
          <a:r>
            <a: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07-2010</a:t>
          </a:r>
          <a:endParaRPr lang="en-US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3EC4B2A-7D61-43C1-95A4-023CD72043EA}" type="parTrans" cxnId="{436163DF-70E3-40AD-BECE-56A0D5227D13}">
      <dgm:prSet/>
      <dgm:spPr/>
      <dgm:t>
        <a:bodyPr/>
        <a:lstStyle/>
        <a:p>
          <a:endParaRPr lang="en-US"/>
        </a:p>
      </dgm:t>
    </dgm:pt>
    <dgm:pt modelId="{8FBB668C-FDFD-4B66-BDFC-59E40AA45392}" type="sibTrans" cxnId="{436163DF-70E3-40AD-BECE-56A0D5227D13}">
      <dgm:prSet/>
      <dgm:spPr/>
      <dgm:t>
        <a:bodyPr/>
        <a:lstStyle/>
        <a:p>
          <a:endParaRPr lang="en-US"/>
        </a:p>
      </dgm:t>
    </dgm:pt>
    <dgm:pt modelId="{3E32FCDC-1701-4C36-8472-BB31DF90813A}">
      <dgm:prSet custT="1"/>
      <dgm:spPr/>
      <dgm:t>
        <a:bodyPr/>
        <a:lstStyle/>
        <a:p>
          <a:pPr rtl="0"/>
          <a:r>
            <a:rPr lang="en-US" sz="1600" b="1" i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Titlul</a:t>
          </a:r>
          <a:r>
            <a:rPr lang="en-US" sz="16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: “</a:t>
          </a:r>
          <a:r>
            <a:rPr lang="ro-RO" sz="16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Tehnologie de valorificare energetică sub formă de biogaz a deșeurilor și/sau subproduselor vegetale din agricultură”</a:t>
          </a:r>
          <a:r>
            <a:rPr lang="en-US" sz="16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en-US" sz="1400" b="1" i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Acronim</a:t>
          </a:r>
          <a:r>
            <a:rPr lang="en-US" sz="1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VALDEG</a:t>
          </a:r>
          <a:endParaRPr lang="en-US" sz="1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D94EE17-ECBE-46B7-9318-10630AD7338D}" type="parTrans" cxnId="{9BED5A4A-1272-4CA2-9859-2AB0E3CA6E85}">
      <dgm:prSet/>
      <dgm:spPr/>
      <dgm:t>
        <a:bodyPr/>
        <a:lstStyle/>
        <a:p>
          <a:endParaRPr lang="en-US"/>
        </a:p>
      </dgm:t>
    </dgm:pt>
    <dgm:pt modelId="{2E8D36DE-D06B-473A-A733-109D69295547}" type="sibTrans" cxnId="{9BED5A4A-1272-4CA2-9859-2AB0E3CA6E85}">
      <dgm:prSet/>
      <dgm:spPr/>
      <dgm:t>
        <a:bodyPr/>
        <a:lstStyle/>
        <a:p>
          <a:endParaRPr lang="en-US"/>
        </a:p>
      </dgm:t>
    </dgm:pt>
    <dgm:pt modelId="{87CC9909-AFE7-4D14-A190-1A400BAB9FC7}" type="pres">
      <dgm:prSet presAssocID="{88E4EEE5-B885-4655-9F93-6CDE9EF089D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1B17CDD-933E-4BEB-BD50-B71D04757295}" type="pres">
      <dgm:prSet presAssocID="{D42FFF0D-A8F6-4DB8-A306-BC328096D7FC}" presName="circle1" presStyleLbl="node1" presStyleIdx="0" presStyleCnt="3"/>
      <dgm:spPr>
        <a:gradFill rotWithShape="0">
          <a:gsLst>
            <a:gs pos="0">
              <a:schemeClr val="accent6">
                <a:lumMod val="60000"/>
                <a:lumOff val="40000"/>
              </a:schemeClr>
            </a:gs>
            <a:gs pos="100000">
              <a:srgbClr val="008E40"/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</a:gradFill>
      </dgm:spPr>
    </dgm:pt>
    <dgm:pt modelId="{D2964699-69B5-4B14-BA8E-3A205DD821A3}" type="pres">
      <dgm:prSet presAssocID="{D42FFF0D-A8F6-4DB8-A306-BC328096D7FC}" presName="space" presStyleCnt="0"/>
      <dgm:spPr/>
    </dgm:pt>
    <dgm:pt modelId="{E57B70D5-33B1-44B2-8E2C-45D1B35CD742}" type="pres">
      <dgm:prSet presAssocID="{D42FFF0D-A8F6-4DB8-A306-BC328096D7FC}" presName="rect1" presStyleLbl="alignAcc1" presStyleIdx="0" presStyleCnt="3" custLinFactNeighborX="14855" custLinFactNeighborY="1246"/>
      <dgm:spPr/>
      <dgm:t>
        <a:bodyPr/>
        <a:lstStyle/>
        <a:p>
          <a:endParaRPr lang="en-US"/>
        </a:p>
      </dgm:t>
    </dgm:pt>
    <dgm:pt modelId="{AF55C8D2-5980-416E-B991-0CF041081F87}" type="pres">
      <dgm:prSet presAssocID="{2E03492B-C908-4E98-8F9F-EB9F45FE3AE9}" presName="vertSpace2" presStyleLbl="node1" presStyleIdx="0" presStyleCnt="3"/>
      <dgm:spPr/>
    </dgm:pt>
    <dgm:pt modelId="{E1A8E582-C593-428D-BF01-76FD0A7CE200}" type="pres">
      <dgm:prSet presAssocID="{2E03492B-C908-4E98-8F9F-EB9F45FE3AE9}" presName="circle2" presStyleLbl="node1" presStyleIdx="1" presStyleCnt="3"/>
      <dgm:spPr>
        <a:gradFill rotWithShape="0">
          <a:gsLst>
            <a:gs pos="0">
              <a:schemeClr val="accent6">
                <a:lumMod val="60000"/>
                <a:lumOff val="40000"/>
              </a:schemeClr>
            </a:gs>
            <a:gs pos="100000">
              <a:srgbClr val="008E40"/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</a:gradFill>
      </dgm:spPr>
    </dgm:pt>
    <dgm:pt modelId="{5D552A61-8CC7-4A81-8BC8-7786B7B3F1D0}" type="pres">
      <dgm:prSet presAssocID="{2E03492B-C908-4E98-8F9F-EB9F45FE3AE9}" presName="rect2" presStyleLbl="alignAcc1" presStyleIdx="1" presStyleCnt="3"/>
      <dgm:spPr/>
      <dgm:t>
        <a:bodyPr/>
        <a:lstStyle/>
        <a:p>
          <a:endParaRPr lang="en-US"/>
        </a:p>
      </dgm:t>
    </dgm:pt>
    <dgm:pt modelId="{7763781A-FF9D-4202-8D41-1E290F6D9CCC}" type="pres">
      <dgm:prSet presAssocID="{3E32FCDC-1701-4C36-8472-BB31DF90813A}" presName="vertSpace3" presStyleLbl="node1" presStyleIdx="1" presStyleCnt="3"/>
      <dgm:spPr/>
    </dgm:pt>
    <dgm:pt modelId="{7E71F1DE-2AFD-4384-863B-6646C29D44B8}" type="pres">
      <dgm:prSet presAssocID="{3E32FCDC-1701-4C36-8472-BB31DF90813A}" presName="circle3" presStyleLbl="node1" presStyleIdx="2" presStyleCnt="3"/>
      <dgm:spPr>
        <a:gradFill rotWithShape="0">
          <a:gsLst>
            <a:gs pos="0">
              <a:schemeClr val="accent6">
                <a:lumMod val="60000"/>
                <a:lumOff val="40000"/>
              </a:schemeClr>
            </a:gs>
            <a:gs pos="100000">
              <a:srgbClr val="008E40"/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</a:gradFill>
      </dgm:spPr>
    </dgm:pt>
    <dgm:pt modelId="{9BAC545D-5590-4D93-BD6F-BFC0DE298DE1}" type="pres">
      <dgm:prSet presAssocID="{3E32FCDC-1701-4C36-8472-BB31DF90813A}" presName="rect3" presStyleLbl="alignAcc1" presStyleIdx="2" presStyleCnt="3" custScaleY="105645"/>
      <dgm:spPr/>
      <dgm:t>
        <a:bodyPr/>
        <a:lstStyle/>
        <a:p>
          <a:endParaRPr lang="en-US"/>
        </a:p>
      </dgm:t>
    </dgm:pt>
    <dgm:pt modelId="{FB4CF6A2-1372-40DB-A7A0-E63727776E37}" type="pres">
      <dgm:prSet presAssocID="{D42FFF0D-A8F6-4DB8-A306-BC328096D7FC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660F2E-98A6-4D1D-B912-25D467232351}" type="pres">
      <dgm:prSet presAssocID="{2E03492B-C908-4E98-8F9F-EB9F45FE3AE9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4D3786-1FF2-43CB-A421-5084B3A1DEF7}" type="pres">
      <dgm:prSet presAssocID="{3E32FCDC-1701-4C36-8472-BB31DF90813A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36163DF-70E3-40AD-BECE-56A0D5227D13}" srcId="{88E4EEE5-B885-4655-9F93-6CDE9EF089D3}" destId="{2E03492B-C908-4E98-8F9F-EB9F45FE3AE9}" srcOrd="1" destOrd="0" parTransId="{B3EC4B2A-7D61-43C1-95A4-023CD72043EA}" sibTransId="{8FBB668C-FDFD-4B66-BDFC-59E40AA45392}"/>
    <dgm:cxn modelId="{21C605B8-3253-4C09-84E4-D60F362A6F1D}" type="presOf" srcId="{2E03492B-C908-4E98-8F9F-EB9F45FE3AE9}" destId="{5D552A61-8CC7-4A81-8BC8-7786B7B3F1D0}" srcOrd="0" destOrd="0" presId="urn:microsoft.com/office/officeart/2005/8/layout/target3"/>
    <dgm:cxn modelId="{4D67FC4E-E479-4FE6-9C69-39F69A14732A}" type="presOf" srcId="{2E03492B-C908-4E98-8F9F-EB9F45FE3AE9}" destId="{E1660F2E-98A6-4D1D-B912-25D467232351}" srcOrd="1" destOrd="0" presId="urn:microsoft.com/office/officeart/2005/8/layout/target3"/>
    <dgm:cxn modelId="{72AEB806-FBF7-49BE-B66E-A22A171323ED}" type="presOf" srcId="{D42FFF0D-A8F6-4DB8-A306-BC328096D7FC}" destId="{E57B70D5-33B1-44B2-8E2C-45D1B35CD742}" srcOrd="0" destOrd="0" presId="urn:microsoft.com/office/officeart/2005/8/layout/target3"/>
    <dgm:cxn modelId="{71EF8EAA-0441-412C-8E98-032470EAEF10}" type="presOf" srcId="{88E4EEE5-B885-4655-9F93-6CDE9EF089D3}" destId="{87CC9909-AFE7-4D14-A190-1A400BAB9FC7}" srcOrd="0" destOrd="0" presId="urn:microsoft.com/office/officeart/2005/8/layout/target3"/>
    <dgm:cxn modelId="{A3981853-16A2-4610-A3B8-16455390CE3A}" type="presOf" srcId="{D42FFF0D-A8F6-4DB8-A306-BC328096D7FC}" destId="{FB4CF6A2-1372-40DB-A7A0-E63727776E37}" srcOrd="1" destOrd="0" presId="urn:microsoft.com/office/officeart/2005/8/layout/target3"/>
    <dgm:cxn modelId="{9BED5A4A-1272-4CA2-9859-2AB0E3CA6E85}" srcId="{88E4EEE5-B885-4655-9F93-6CDE9EF089D3}" destId="{3E32FCDC-1701-4C36-8472-BB31DF90813A}" srcOrd="2" destOrd="0" parTransId="{FD94EE17-ECBE-46B7-9318-10630AD7338D}" sibTransId="{2E8D36DE-D06B-473A-A733-109D69295547}"/>
    <dgm:cxn modelId="{EF1E37D9-4341-4DF3-9429-2D555D82FE0C}" type="presOf" srcId="{3E32FCDC-1701-4C36-8472-BB31DF90813A}" destId="{1B4D3786-1FF2-43CB-A421-5084B3A1DEF7}" srcOrd="1" destOrd="0" presId="urn:microsoft.com/office/officeart/2005/8/layout/target3"/>
    <dgm:cxn modelId="{FCCA3413-CF72-46B7-A1B0-3E2286E3839E}" srcId="{88E4EEE5-B885-4655-9F93-6CDE9EF089D3}" destId="{D42FFF0D-A8F6-4DB8-A306-BC328096D7FC}" srcOrd="0" destOrd="0" parTransId="{8129DBAF-BCEA-476D-9E9E-F51B493810E1}" sibTransId="{D2858358-628C-48E1-8FCE-AF02619D8266}"/>
    <dgm:cxn modelId="{92C5BF9E-E1E7-46D5-91A1-3731FF57A34F}" type="presOf" srcId="{3E32FCDC-1701-4C36-8472-BB31DF90813A}" destId="{9BAC545D-5590-4D93-BD6F-BFC0DE298DE1}" srcOrd="0" destOrd="0" presId="urn:microsoft.com/office/officeart/2005/8/layout/target3"/>
    <dgm:cxn modelId="{09718925-C69F-45A4-92AD-E082FD67A05A}" type="presParOf" srcId="{87CC9909-AFE7-4D14-A190-1A400BAB9FC7}" destId="{21B17CDD-933E-4BEB-BD50-B71D04757295}" srcOrd="0" destOrd="0" presId="urn:microsoft.com/office/officeart/2005/8/layout/target3"/>
    <dgm:cxn modelId="{A0B38B3D-4C5D-4214-A936-43E8EC55E1F8}" type="presParOf" srcId="{87CC9909-AFE7-4D14-A190-1A400BAB9FC7}" destId="{D2964699-69B5-4B14-BA8E-3A205DD821A3}" srcOrd="1" destOrd="0" presId="urn:microsoft.com/office/officeart/2005/8/layout/target3"/>
    <dgm:cxn modelId="{A7CBE9BE-7AA8-4139-9FA9-ECA2AF0AB7B3}" type="presParOf" srcId="{87CC9909-AFE7-4D14-A190-1A400BAB9FC7}" destId="{E57B70D5-33B1-44B2-8E2C-45D1B35CD742}" srcOrd="2" destOrd="0" presId="urn:microsoft.com/office/officeart/2005/8/layout/target3"/>
    <dgm:cxn modelId="{8FA0FCFB-D7C3-41C3-A00A-36308ED65C22}" type="presParOf" srcId="{87CC9909-AFE7-4D14-A190-1A400BAB9FC7}" destId="{AF55C8D2-5980-416E-B991-0CF041081F87}" srcOrd="3" destOrd="0" presId="urn:microsoft.com/office/officeart/2005/8/layout/target3"/>
    <dgm:cxn modelId="{7E5AFF1E-A6F4-48C2-825A-854AE2F8F488}" type="presParOf" srcId="{87CC9909-AFE7-4D14-A190-1A400BAB9FC7}" destId="{E1A8E582-C593-428D-BF01-76FD0A7CE200}" srcOrd="4" destOrd="0" presId="urn:microsoft.com/office/officeart/2005/8/layout/target3"/>
    <dgm:cxn modelId="{5908141C-2585-498A-BD36-A2FF0DBE7BF1}" type="presParOf" srcId="{87CC9909-AFE7-4D14-A190-1A400BAB9FC7}" destId="{5D552A61-8CC7-4A81-8BC8-7786B7B3F1D0}" srcOrd="5" destOrd="0" presId="urn:microsoft.com/office/officeart/2005/8/layout/target3"/>
    <dgm:cxn modelId="{FC0210B4-BA15-4DA7-92E3-F017BEB8E0F0}" type="presParOf" srcId="{87CC9909-AFE7-4D14-A190-1A400BAB9FC7}" destId="{7763781A-FF9D-4202-8D41-1E290F6D9CCC}" srcOrd="6" destOrd="0" presId="urn:microsoft.com/office/officeart/2005/8/layout/target3"/>
    <dgm:cxn modelId="{9BB73BB2-4029-4406-A835-B3B79A9E5722}" type="presParOf" srcId="{87CC9909-AFE7-4D14-A190-1A400BAB9FC7}" destId="{7E71F1DE-2AFD-4384-863B-6646C29D44B8}" srcOrd="7" destOrd="0" presId="urn:microsoft.com/office/officeart/2005/8/layout/target3"/>
    <dgm:cxn modelId="{B975AACF-B391-47E7-B2F4-4F032863A5BC}" type="presParOf" srcId="{87CC9909-AFE7-4D14-A190-1A400BAB9FC7}" destId="{9BAC545D-5590-4D93-BD6F-BFC0DE298DE1}" srcOrd="8" destOrd="0" presId="urn:microsoft.com/office/officeart/2005/8/layout/target3"/>
    <dgm:cxn modelId="{C95947E7-5D21-4C5A-A2F8-58ABDCF54A4E}" type="presParOf" srcId="{87CC9909-AFE7-4D14-A190-1A400BAB9FC7}" destId="{FB4CF6A2-1372-40DB-A7A0-E63727776E37}" srcOrd="9" destOrd="0" presId="urn:microsoft.com/office/officeart/2005/8/layout/target3"/>
    <dgm:cxn modelId="{0081B9E4-BA65-4C5A-B6E9-6FA367726A62}" type="presParOf" srcId="{87CC9909-AFE7-4D14-A190-1A400BAB9FC7}" destId="{E1660F2E-98A6-4D1D-B912-25D467232351}" srcOrd="10" destOrd="0" presId="urn:microsoft.com/office/officeart/2005/8/layout/target3"/>
    <dgm:cxn modelId="{19D20678-257D-4A14-9536-32A5DCC1EFDB}" type="presParOf" srcId="{87CC9909-AFE7-4D14-A190-1A400BAB9FC7}" destId="{1B4D3786-1FF2-43CB-A421-5084B3A1DEF7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E4EEE5-B885-4655-9F93-6CDE9EF089D3}" type="doc">
      <dgm:prSet loTypeId="urn:microsoft.com/office/officeart/2005/8/layout/target3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42FFF0D-A8F6-4DB8-A306-BC328096D7FC}">
      <dgm:prSet custT="1"/>
      <dgm:spPr/>
      <dgm:t>
        <a:bodyPr/>
        <a:lstStyle/>
        <a:p>
          <a:pPr rtl="0"/>
          <a:r>
            <a:rPr lang="en-GB" sz="18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Proiect</a:t>
          </a:r>
          <a:r>
            <a:rPr lang="en-GB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PN II</a:t>
          </a:r>
          <a:endParaRPr lang="en-US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129DBAF-BCEA-476D-9E9E-F51B493810E1}" type="parTrans" cxnId="{FCCA3413-CF72-46B7-A1B0-3E2286E3839E}">
      <dgm:prSet/>
      <dgm:spPr/>
      <dgm:t>
        <a:bodyPr/>
        <a:lstStyle/>
        <a:p>
          <a:endParaRPr lang="en-US"/>
        </a:p>
      </dgm:t>
    </dgm:pt>
    <dgm:pt modelId="{D2858358-628C-48E1-8FCE-AF02619D8266}" type="sibTrans" cxnId="{FCCA3413-CF72-46B7-A1B0-3E2286E3839E}">
      <dgm:prSet/>
      <dgm:spPr/>
      <dgm:t>
        <a:bodyPr/>
        <a:lstStyle/>
        <a:p>
          <a:endParaRPr lang="en-US"/>
        </a:p>
      </dgm:t>
    </dgm:pt>
    <dgm:pt modelId="{2E03492B-C908-4E98-8F9F-EB9F45FE3AE9}">
      <dgm:prSet custT="1"/>
      <dgm:spPr/>
      <dgm:t>
        <a:bodyPr/>
        <a:lstStyle/>
        <a:p>
          <a:pPr rtl="0"/>
          <a:r>
            <a: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Program 4 – </a:t>
          </a:r>
          <a:r>
            <a:rPr lang="en-GB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Parteneriate</a:t>
          </a:r>
          <a:r>
            <a: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o-RO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î</a:t>
          </a:r>
          <a:r>
            <a: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n </a:t>
          </a:r>
          <a:r>
            <a:rPr lang="en-GB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domeniile</a:t>
          </a:r>
          <a:r>
            <a: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GB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prioritare</a:t>
          </a:r>
          <a:r>
            <a: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o-RO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perioada de derulare: 20</a:t>
          </a:r>
          <a:r>
            <a: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07-2010</a:t>
          </a:r>
          <a:endParaRPr lang="en-US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3EC4B2A-7D61-43C1-95A4-023CD72043EA}" type="parTrans" cxnId="{436163DF-70E3-40AD-BECE-56A0D5227D13}">
      <dgm:prSet/>
      <dgm:spPr/>
      <dgm:t>
        <a:bodyPr/>
        <a:lstStyle/>
        <a:p>
          <a:endParaRPr lang="en-US"/>
        </a:p>
      </dgm:t>
    </dgm:pt>
    <dgm:pt modelId="{8FBB668C-FDFD-4B66-BDFC-59E40AA45392}" type="sibTrans" cxnId="{436163DF-70E3-40AD-BECE-56A0D5227D13}">
      <dgm:prSet/>
      <dgm:spPr/>
      <dgm:t>
        <a:bodyPr/>
        <a:lstStyle/>
        <a:p>
          <a:endParaRPr lang="en-US"/>
        </a:p>
      </dgm:t>
    </dgm:pt>
    <dgm:pt modelId="{3E32FCDC-1701-4C36-8472-BB31DF90813A}">
      <dgm:prSet custT="1"/>
      <dgm:spPr/>
      <dgm:t>
        <a:bodyPr/>
        <a:lstStyle/>
        <a:p>
          <a:pPr rtl="0"/>
          <a:r>
            <a:rPr lang="en-US" sz="1600" b="1" i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Titlul</a:t>
          </a:r>
          <a:r>
            <a:rPr lang="en-US" sz="16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: </a:t>
          </a:r>
          <a:r>
            <a:rPr lang="en-GB" sz="16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”</a:t>
          </a:r>
          <a:r>
            <a:rPr lang="ro-RO" sz="16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Valorificarea energetică a emisiilor din depozitele de deșeuri municipale”</a:t>
          </a:r>
          <a:r>
            <a:rPr lang="en-US" sz="16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, </a:t>
          </a:r>
          <a:r>
            <a:rPr lang="en-US" sz="1400" b="1" i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Acronim</a:t>
          </a:r>
          <a:r>
            <a:rPr lang="en-US" sz="1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VALENDEM</a:t>
          </a:r>
          <a:endParaRPr lang="en-US" sz="1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D94EE17-ECBE-46B7-9318-10630AD7338D}" type="parTrans" cxnId="{9BED5A4A-1272-4CA2-9859-2AB0E3CA6E85}">
      <dgm:prSet/>
      <dgm:spPr/>
      <dgm:t>
        <a:bodyPr/>
        <a:lstStyle/>
        <a:p>
          <a:endParaRPr lang="en-US"/>
        </a:p>
      </dgm:t>
    </dgm:pt>
    <dgm:pt modelId="{2E8D36DE-D06B-473A-A733-109D69295547}" type="sibTrans" cxnId="{9BED5A4A-1272-4CA2-9859-2AB0E3CA6E85}">
      <dgm:prSet/>
      <dgm:spPr/>
      <dgm:t>
        <a:bodyPr/>
        <a:lstStyle/>
        <a:p>
          <a:endParaRPr lang="en-US"/>
        </a:p>
      </dgm:t>
    </dgm:pt>
    <dgm:pt modelId="{87CC9909-AFE7-4D14-A190-1A400BAB9FC7}" type="pres">
      <dgm:prSet presAssocID="{88E4EEE5-B885-4655-9F93-6CDE9EF089D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1B17CDD-933E-4BEB-BD50-B71D04757295}" type="pres">
      <dgm:prSet presAssocID="{D42FFF0D-A8F6-4DB8-A306-BC328096D7FC}" presName="circle1" presStyleLbl="node1" presStyleIdx="0" presStyleCnt="3"/>
      <dgm:spPr>
        <a:gradFill rotWithShape="0">
          <a:gsLst>
            <a:gs pos="0">
              <a:schemeClr val="accent6">
                <a:lumMod val="60000"/>
                <a:lumOff val="40000"/>
              </a:schemeClr>
            </a:gs>
            <a:gs pos="100000">
              <a:srgbClr val="008E40"/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</a:gradFill>
      </dgm:spPr>
    </dgm:pt>
    <dgm:pt modelId="{D2964699-69B5-4B14-BA8E-3A205DD821A3}" type="pres">
      <dgm:prSet presAssocID="{D42FFF0D-A8F6-4DB8-A306-BC328096D7FC}" presName="space" presStyleCnt="0"/>
      <dgm:spPr/>
    </dgm:pt>
    <dgm:pt modelId="{E57B70D5-33B1-44B2-8E2C-45D1B35CD742}" type="pres">
      <dgm:prSet presAssocID="{D42FFF0D-A8F6-4DB8-A306-BC328096D7FC}" presName="rect1" presStyleLbl="alignAcc1" presStyleIdx="0" presStyleCnt="3" custLinFactNeighborX="14855" custLinFactNeighborY="1246"/>
      <dgm:spPr/>
      <dgm:t>
        <a:bodyPr/>
        <a:lstStyle/>
        <a:p>
          <a:endParaRPr lang="en-US"/>
        </a:p>
      </dgm:t>
    </dgm:pt>
    <dgm:pt modelId="{AF55C8D2-5980-416E-B991-0CF041081F87}" type="pres">
      <dgm:prSet presAssocID="{2E03492B-C908-4E98-8F9F-EB9F45FE3AE9}" presName="vertSpace2" presStyleLbl="node1" presStyleIdx="0" presStyleCnt="3"/>
      <dgm:spPr/>
    </dgm:pt>
    <dgm:pt modelId="{E1A8E582-C593-428D-BF01-76FD0A7CE200}" type="pres">
      <dgm:prSet presAssocID="{2E03492B-C908-4E98-8F9F-EB9F45FE3AE9}" presName="circle2" presStyleLbl="node1" presStyleIdx="1" presStyleCnt="3"/>
      <dgm:spPr>
        <a:gradFill rotWithShape="0">
          <a:gsLst>
            <a:gs pos="0">
              <a:schemeClr val="accent6">
                <a:lumMod val="60000"/>
                <a:lumOff val="40000"/>
              </a:schemeClr>
            </a:gs>
            <a:gs pos="100000">
              <a:srgbClr val="008E40"/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</a:gradFill>
      </dgm:spPr>
    </dgm:pt>
    <dgm:pt modelId="{5D552A61-8CC7-4A81-8BC8-7786B7B3F1D0}" type="pres">
      <dgm:prSet presAssocID="{2E03492B-C908-4E98-8F9F-EB9F45FE3AE9}" presName="rect2" presStyleLbl="alignAcc1" presStyleIdx="1" presStyleCnt="3"/>
      <dgm:spPr/>
      <dgm:t>
        <a:bodyPr/>
        <a:lstStyle/>
        <a:p>
          <a:endParaRPr lang="en-US"/>
        </a:p>
      </dgm:t>
    </dgm:pt>
    <dgm:pt modelId="{7763781A-FF9D-4202-8D41-1E290F6D9CCC}" type="pres">
      <dgm:prSet presAssocID="{3E32FCDC-1701-4C36-8472-BB31DF90813A}" presName="vertSpace3" presStyleLbl="node1" presStyleIdx="1" presStyleCnt="3"/>
      <dgm:spPr/>
    </dgm:pt>
    <dgm:pt modelId="{7E71F1DE-2AFD-4384-863B-6646C29D44B8}" type="pres">
      <dgm:prSet presAssocID="{3E32FCDC-1701-4C36-8472-BB31DF90813A}" presName="circle3" presStyleLbl="node1" presStyleIdx="2" presStyleCnt="3"/>
      <dgm:spPr>
        <a:gradFill rotWithShape="0">
          <a:gsLst>
            <a:gs pos="0">
              <a:schemeClr val="accent6">
                <a:lumMod val="60000"/>
                <a:lumOff val="40000"/>
              </a:schemeClr>
            </a:gs>
            <a:gs pos="100000">
              <a:srgbClr val="008E40"/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</a:gradFill>
      </dgm:spPr>
    </dgm:pt>
    <dgm:pt modelId="{9BAC545D-5590-4D93-BD6F-BFC0DE298DE1}" type="pres">
      <dgm:prSet presAssocID="{3E32FCDC-1701-4C36-8472-BB31DF90813A}" presName="rect3" presStyleLbl="alignAcc1" presStyleIdx="2" presStyleCnt="3" custScaleY="105645"/>
      <dgm:spPr/>
      <dgm:t>
        <a:bodyPr/>
        <a:lstStyle/>
        <a:p>
          <a:endParaRPr lang="en-US"/>
        </a:p>
      </dgm:t>
    </dgm:pt>
    <dgm:pt modelId="{FB4CF6A2-1372-40DB-A7A0-E63727776E37}" type="pres">
      <dgm:prSet presAssocID="{D42FFF0D-A8F6-4DB8-A306-BC328096D7FC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660F2E-98A6-4D1D-B912-25D467232351}" type="pres">
      <dgm:prSet presAssocID="{2E03492B-C908-4E98-8F9F-EB9F45FE3AE9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4D3786-1FF2-43CB-A421-5084B3A1DEF7}" type="pres">
      <dgm:prSet presAssocID="{3E32FCDC-1701-4C36-8472-BB31DF90813A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36163DF-70E3-40AD-BECE-56A0D5227D13}" srcId="{88E4EEE5-B885-4655-9F93-6CDE9EF089D3}" destId="{2E03492B-C908-4E98-8F9F-EB9F45FE3AE9}" srcOrd="1" destOrd="0" parTransId="{B3EC4B2A-7D61-43C1-95A4-023CD72043EA}" sibTransId="{8FBB668C-FDFD-4B66-BDFC-59E40AA45392}"/>
    <dgm:cxn modelId="{C18A5914-DFEB-4F14-8BD9-26F64ED01927}" type="presOf" srcId="{2E03492B-C908-4E98-8F9F-EB9F45FE3AE9}" destId="{E1660F2E-98A6-4D1D-B912-25D467232351}" srcOrd="1" destOrd="0" presId="urn:microsoft.com/office/officeart/2005/8/layout/target3"/>
    <dgm:cxn modelId="{C7A1FD31-2CD8-4BA8-8AE6-6E1FF1EDFE65}" type="presOf" srcId="{D42FFF0D-A8F6-4DB8-A306-BC328096D7FC}" destId="{E57B70D5-33B1-44B2-8E2C-45D1B35CD742}" srcOrd="0" destOrd="0" presId="urn:microsoft.com/office/officeart/2005/8/layout/target3"/>
    <dgm:cxn modelId="{2FC1EF36-0BAE-43B7-9AE9-67CC96661721}" type="presOf" srcId="{D42FFF0D-A8F6-4DB8-A306-BC328096D7FC}" destId="{FB4CF6A2-1372-40DB-A7A0-E63727776E37}" srcOrd="1" destOrd="0" presId="urn:microsoft.com/office/officeart/2005/8/layout/target3"/>
    <dgm:cxn modelId="{9A60F81C-308B-4F5F-967C-E2F46E242890}" type="presOf" srcId="{3E32FCDC-1701-4C36-8472-BB31DF90813A}" destId="{1B4D3786-1FF2-43CB-A421-5084B3A1DEF7}" srcOrd="1" destOrd="0" presId="urn:microsoft.com/office/officeart/2005/8/layout/target3"/>
    <dgm:cxn modelId="{447D6B69-7EB8-4A54-9252-5BD71B01BC3F}" type="presOf" srcId="{3E32FCDC-1701-4C36-8472-BB31DF90813A}" destId="{9BAC545D-5590-4D93-BD6F-BFC0DE298DE1}" srcOrd="0" destOrd="0" presId="urn:microsoft.com/office/officeart/2005/8/layout/target3"/>
    <dgm:cxn modelId="{9BED5A4A-1272-4CA2-9859-2AB0E3CA6E85}" srcId="{88E4EEE5-B885-4655-9F93-6CDE9EF089D3}" destId="{3E32FCDC-1701-4C36-8472-BB31DF90813A}" srcOrd="2" destOrd="0" parTransId="{FD94EE17-ECBE-46B7-9318-10630AD7338D}" sibTransId="{2E8D36DE-D06B-473A-A733-109D69295547}"/>
    <dgm:cxn modelId="{45464185-6CCA-4E97-A7FC-FBC269D38647}" type="presOf" srcId="{2E03492B-C908-4E98-8F9F-EB9F45FE3AE9}" destId="{5D552A61-8CC7-4A81-8BC8-7786B7B3F1D0}" srcOrd="0" destOrd="0" presId="urn:microsoft.com/office/officeart/2005/8/layout/target3"/>
    <dgm:cxn modelId="{D6067ACC-E4AF-48AA-AE5C-CD755007CCDF}" type="presOf" srcId="{88E4EEE5-B885-4655-9F93-6CDE9EF089D3}" destId="{87CC9909-AFE7-4D14-A190-1A400BAB9FC7}" srcOrd="0" destOrd="0" presId="urn:microsoft.com/office/officeart/2005/8/layout/target3"/>
    <dgm:cxn modelId="{FCCA3413-CF72-46B7-A1B0-3E2286E3839E}" srcId="{88E4EEE5-B885-4655-9F93-6CDE9EF089D3}" destId="{D42FFF0D-A8F6-4DB8-A306-BC328096D7FC}" srcOrd="0" destOrd="0" parTransId="{8129DBAF-BCEA-476D-9E9E-F51B493810E1}" sibTransId="{D2858358-628C-48E1-8FCE-AF02619D8266}"/>
    <dgm:cxn modelId="{F587E0AB-DCD4-4CE3-91E0-A92BD1A3DE44}" type="presParOf" srcId="{87CC9909-AFE7-4D14-A190-1A400BAB9FC7}" destId="{21B17CDD-933E-4BEB-BD50-B71D04757295}" srcOrd="0" destOrd="0" presId="urn:microsoft.com/office/officeart/2005/8/layout/target3"/>
    <dgm:cxn modelId="{7840200D-5A1D-48B8-94A7-1ED9AA1FA7AB}" type="presParOf" srcId="{87CC9909-AFE7-4D14-A190-1A400BAB9FC7}" destId="{D2964699-69B5-4B14-BA8E-3A205DD821A3}" srcOrd="1" destOrd="0" presId="urn:microsoft.com/office/officeart/2005/8/layout/target3"/>
    <dgm:cxn modelId="{E60CB3D7-8444-4E3B-8EAF-5BFDCB3E8EF8}" type="presParOf" srcId="{87CC9909-AFE7-4D14-A190-1A400BAB9FC7}" destId="{E57B70D5-33B1-44B2-8E2C-45D1B35CD742}" srcOrd="2" destOrd="0" presId="urn:microsoft.com/office/officeart/2005/8/layout/target3"/>
    <dgm:cxn modelId="{B1E1E084-9484-429A-99FE-945519B01DE2}" type="presParOf" srcId="{87CC9909-AFE7-4D14-A190-1A400BAB9FC7}" destId="{AF55C8D2-5980-416E-B991-0CF041081F87}" srcOrd="3" destOrd="0" presId="urn:microsoft.com/office/officeart/2005/8/layout/target3"/>
    <dgm:cxn modelId="{9E1D36EF-CEED-43FE-A95E-6591D421A06A}" type="presParOf" srcId="{87CC9909-AFE7-4D14-A190-1A400BAB9FC7}" destId="{E1A8E582-C593-428D-BF01-76FD0A7CE200}" srcOrd="4" destOrd="0" presId="urn:microsoft.com/office/officeart/2005/8/layout/target3"/>
    <dgm:cxn modelId="{F10E1F74-BB57-47DE-8B52-EA5A3CA2010A}" type="presParOf" srcId="{87CC9909-AFE7-4D14-A190-1A400BAB9FC7}" destId="{5D552A61-8CC7-4A81-8BC8-7786B7B3F1D0}" srcOrd="5" destOrd="0" presId="urn:microsoft.com/office/officeart/2005/8/layout/target3"/>
    <dgm:cxn modelId="{B8905022-836E-4E48-A78F-1AA4CC8B5FC9}" type="presParOf" srcId="{87CC9909-AFE7-4D14-A190-1A400BAB9FC7}" destId="{7763781A-FF9D-4202-8D41-1E290F6D9CCC}" srcOrd="6" destOrd="0" presId="urn:microsoft.com/office/officeart/2005/8/layout/target3"/>
    <dgm:cxn modelId="{AEE7A9B6-D420-4A5B-8D14-8C9BBAA28117}" type="presParOf" srcId="{87CC9909-AFE7-4D14-A190-1A400BAB9FC7}" destId="{7E71F1DE-2AFD-4384-863B-6646C29D44B8}" srcOrd="7" destOrd="0" presId="urn:microsoft.com/office/officeart/2005/8/layout/target3"/>
    <dgm:cxn modelId="{38417437-3D9F-4080-A1F6-8CE3A08E74E2}" type="presParOf" srcId="{87CC9909-AFE7-4D14-A190-1A400BAB9FC7}" destId="{9BAC545D-5590-4D93-BD6F-BFC0DE298DE1}" srcOrd="8" destOrd="0" presId="urn:microsoft.com/office/officeart/2005/8/layout/target3"/>
    <dgm:cxn modelId="{EBBDA5EE-A7F5-4D03-8741-C221768CF9F3}" type="presParOf" srcId="{87CC9909-AFE7-4D14-A190-1A400BAB9FC7}" destId="{FB4CF6A2-1372-40DB-A7A0-E63727776E37}" srcOrd="9" destOrd="0" presId="urn:microsoft.com/office/officeart/2005/8/layout/target3"/>
    <dgm:cxn modelId="{0ACADBBC-F46A-4243-8948-E61968CF5858}" type="presParOf" srcId="{87CC9909-AFE7-4D14-A190-1A400BAB9FC7}" destId="{E1660F2E-98A6-4D1D-B912-25D467232351}" srcOrd="10" destOrd="0" presId="urn:microsoft.com/office/officeart/2005/8/layout/target3"/>
    <dgm:cxn modelId="{651CA849-0DA9-4F55-8C5A-88C092B10A63}" type="presParOf" srcId="{87CC9909-AFE7-4D14-A190-1A400BAB9FC7}" destId="{1B4D3786-1FF2-43CB-A421-5084B3A1DEF7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B17CDD-933E-4BEB-BD50-B71D04757295}">
      <dsp:nvSpPr>
        <dsp:cNvPr id="0" name=""/>
        <dsp:cNvSpPr/>
      </dsp:nvSpPr>
      <dsp:spPr>
        <a:xfrm>
          <a:off x="0" y="0"/>
          <a:ext cx="1631015" cy="1631015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6">
                <a:lumMod val="60000"/>
                <a:lumOff val="40000"/>
              </a:schemeClr>
            </a:gs>
            <a:gs pos="100000">
              <a:srgbClr val="008E40"/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57B70D5-33B1-44B2-8E2C-45D1B35CD742}">
      <dsp:nvSpPr>
        <dsp:cNvPr id="0" name=""/>
        <dsp:cNvSpPr/>
      </dsp:nvSpPr>
      <dsp:spPr>
        <a:xfrm>
          <a:off x="815507" y="0"/>
          <a:ext cx="6563274" cy="163101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Proiect</a:t>
          </a:r>
          <a:r>
            <a:rPr lang="en-GB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PN II</a:t>
          </a:r>
          <a:endParaRPr lang="en-US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15507" y="0"/>
        <a:ext cx="6563274" cy="489305"/>
      </dsp:txXfrm>
    </dsp:sp>
    <dsp:sp modelId="{E1A8E582-C593-428D-BF01-76FD0A7CE200}">
      <dsp:nvSpPr>
        <dsp:cNvPr id="0" name=""/>
        <dsp:cNvSpPr/>
      </dsp:nvSpPr>
      <dsp:spPr>
        <a:xfrm>
          <a:off x="285428" y="489305"/>
          <a:ext cx="1060158" cy="1060158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6">
                <a:lumMod val="60000"/>
                <a:lumOff val="40000"/>
              </a:schemeClr>
            </a:gs>
            <a:gs pos="100000">
              <a:srgbClr val="008E40"/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D552A61-8CC7-4A81-8BC8-7786B7B3F1D0}">
      <dsp:nvSpPr>
        <dsp:cNvPr id="0" name=""/>
        <dsp:cNvSpPr/>
      </dsp:nvSpPr>
      <dsp:spPr>
        <a:xfrm>
          <a:off x="815507" y="489305"/>
          <a:ext cx="6563274" cy="106015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Program 4 – </a:t>
          </a:r>
          <a:r>
            <a:rPr lang="en-GB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Parteneriate</a:t>
          </a:r>
          <a:r>
            <a:rPr lang="en-GB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o-RO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î</a:t>
          </a:r>
          <a:r>
            <a:rPr lang="en-GB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n </a:t>
          </a:r>
          <a:r>
            <a:rPr lang="en-GB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domeniile</a:t>
          </a:r>
          <a:r>
            <a:rPr lang="en-GB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GB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prioritare</a:t>
          </a:r>
          <a:r>
            <a:rPr lang="en-US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o-RO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perioada de derulare: 20</a:t>
          </a:r>
          <a:r>
            <a:rPr lang="en-US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07-2010</a:t>
          </a:r>
          <a:endParaRPr lang="en-US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15507" y="489305"/>
        <a:ext cx="6563274" cy="489303"/>
      </dsp:txXfrm>
    </dsp:sp>
    <dsp:sp modelId="{7E71F1DE-2AFD-4384-863B-6646C29D44B8}">
      <dsp:nvSpPr>
        <dsp:cNvPr id="0" name=""/>
        <dsp:cNvSpPr/>
      </dsp:nvSpPr>
      <dsp:spPr>
        <a:xfrm>
          <a:off x="570855" y="978609"/>
          <a:ext cx="489304" cy="489304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6">
                <a:lumMod val="60000"/>
                <a:lumOff val="40000"/>
              </a:schemeClr>
            </a:gs>
            <a:gs pos="100000">
              <a:srgbClr val="008E40"/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BAC545D-5590-4D93-BD6F-BFC0DE298DE1}">
      <dsp:nvSpPr>
        <dsp:cNvPr id="0" name=""/>
        <dsp:cNvSpPr/>
      </dsp:nvSpPr>
      <dsp:spPr>
        <a:xfrm>
          <a:off x="815507" y="964798"/>
          <a:ext cx="6563274" cy="5169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Titlul</a:t>
          </a: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: “</a:t>
          </a:r>
          <a:r>
            <a:rPr lang="ro-RO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Tehnologie de valorificare energetică sub formă de biogaz a deșeurilor și/sau subproduselor vegetale din agricultură”</a:t>
          </a: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en-US" sz="1400" b="1" i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Acronim</a:t>
          </a:r>
          <a:r>
            <a:rPr lang="en-US" sz="1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VALDEG</a:t>
          </a:r>
          <a:endParaRPr lang="en-US" sz="1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15507" y="964798"/>
        <a:ext cx="6563274" cy="5169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B17CDD-933E-4BEB-BD50-B71D04757295}">
      <dsp:nvSpPr>
        <dsp:cNvPr id="0" name=""/>
        <dsp:cNvSpPr/>
      </dsp:nvSpPr>
      <dsp:spPr>
        <a:xfrm>
          <a:off x="0" y="0"/>
          <a:ext cx="1631015" cy="1631015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6">
                <a:lumMod val="60000"/>
                <a:lumOff val="40000"/>
              </a:schemeClr>
            </a:gs>
            <a:gs pos="100000">
              <a:srgbClr val="008E40"/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57B70D5-33B1-44B2-8E2C-45D1B35CD742}">
      <dsp:nvSpPr>
        <dsp:cNvPr id="0" name=""/>
        <dsp:cNvSpPr/>
      </dsp:nvSpPr>
      <dsp:spPr>
        <a:xfrm>
          <a:off x="815507" y="0"/>
          <a:ext cx="6157431" cy="163101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Proiect</a:t>
          </a:r>
          <a:r>
            <a:rPr lang="en-GB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PN II</a:t>
          </a:r>
          <a:endParaRPr lang="en-US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15507" y="0"/>
        <a:ext cx="6157431" cy="489305"/>
      </dsp:txXfrm>
    </dsp:sp>
    <dsp:sp modelId="{E1A8E582-C593-428D-BF01-76FD0A7CE200}">
      <dsp:nvSpPr>
        <dsp:cNvPr id="0" name=""/>
        <dsp:cNvSpPr/>
      </dsp:nvSpPr>
      <dsp:spPr>
        <a:xfrm>
          <a:off x="285428" y="489305"/>
          <a:ext cx="1060158" cy="1060158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6">
                <a:lumMod val="60000"/>
                <a:lumOff val="40000"/>
              </a:schemeClr>
            </a:gs>
            <a:gs pos="100000">
              <a:srgbClr val="008E40"/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D552A61-8CC7-4A81-8BC8-7786B7B3F1D0}">
      <dsp:nvSpPr>
        <dsp:cNvPr id="0" name=""/>
        <dsp:cNvSpPr/>
      </dsp:nvSpPr>
      <dsp:spPr>
        <a:xfrm>
          <a:off x="815507" y="489305"/>
          <a:ext cx="6157431" cy="106015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Program 4 – </a:t>
          </a:r>
          <a:r>
            <a:rPr lang="en-GB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Parteneriate</a:t>
          </a:r>
          <a:r>
            <a:rPr lang="en-GB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o-RO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î</a:t>
          </a:r>
          <a:r>
            <a:rPr lang="en-GB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n </a:t>
          </a:r>
          <a:r>
            <a:rPr lang="en-GB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domeniile</a:t>
          </a:r>
          <a:r>
            <a:rPr lang="en-GB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GB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prioritare</a:t>
          </a:r>
          <a:r>
            <a:rPr lang="en-US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o-RO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perioada de derulare: 20</a:t>
          </a:r>
          <a:r>
            <a:rPr lang="en-US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07-2010</a:t>
          </a:r>
          <a:endParaRPr lang="en-US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15507" y="489305"/>
        <a:ext cx="6157431" cy="489303"/>
      </dsp:txXfrm>
    </dsp:sp>
    <dsp:sp modelId="{7E71F1DE-2AFD-4384-863B-6646C29D44B8}">
      <dsp:nvSpPr>
        <dsp:cNvPr id="0" name=""/>
        <dsp:cNvSpPr/>
      </dsp:nvSpPr>
      <dsp:spPr>
        <a:xfrm>
          <a:off x="570855" y="978609"/>
          <a:ext cx="489304" cy="489304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6">
                <a:lumMod val="60000"/>
                <a:lumOff val="40000"/>
              </a:schemeClr>
            </a:gs>
            <a:gs pos="100000">
              <a:srgbClr val="008E40"/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BAC545D-5590-4D93-BD6F-BFC0DE298DE1}">
      <dsp:nvSpPr>
        <dsp:cNvPr id="0" name=""/>
        <dsp:cNvSpPr/>
      </dsp:nvSpPr>
      <dsp:spPr>
        <a:xfrm>
          <a:off x="815507" y="964798"/>
          <a:ext cx="6157431" cy="5169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Titlul</a:t>
          </a: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: </a:t>
          </a:r>
          <a:r>
            <a:rPr lang="en-GB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”</a:t>
          </a:r>
          <a:r>
            <a:rPr lang="ro-RO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Valorificarea energetică a emisiilor din depozitele de deșeuri municipale”</a:t>
          </a: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, </a:t>
          </a:r>
          <a:r>
            <a:rPr lang="en-US" sz="1400" b="1" i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Acronim</a:t>
          </a:r>
          <a:r>
            <a:rPr lang="en-US" sz="1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VALENDEM</a:t>
          </a:r>
          <a:endParaRPr lang="en-US" sz="1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15507" y="964798"/>
        <a:ext cx="6157431" cy="5169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069411-FB5C-4C0A-9DDD-8250CEDFEC68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EBC8BB-2192-40C0-90E0-D29AA527AB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2445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u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o-RO" smtClean="0"/>
              <a:t>Clic pentru editare stil titlu</a:t>
            </a:r>
            <a:endParaRPr lang="en-US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o-RO" smtClean="0"/>
              <a:t>Clic pentru a edita stilul de subtitlu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B5DD8-3DD7-41EC-9FA8-57E488473AB2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1C74-F972-4368-AB51-0057D00FD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136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B5DD8-3DD7-41EC-9FA8-57E488473AB2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1C74-F972-4368-AB51-0057D00FD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377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o-RO" smtClean="0"/>
              <a:t>Clic pentru editare stil titlu</a:t>
            </a:r>
            <a:endParaRPr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B5DD8-3DD7-41EC-9FA8-57E488473AB2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1C74-F972-4368-AB51-0057D00FD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635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B5DD8-3DD7-41EC-9FA8-57E488473AB2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1C74-F972-4368-AB51-0057D00FD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747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o-RO" smtClean="0"/>
              <a:t>Clic pentru editare stil titlu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B5DD8-3DD7-41EC-9FA8-57E488473AB2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1C74-F972-4368-AB51-0057D00FD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505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B5DD8-3DD7-41EC-9FA8-57E488473AB2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1C74-F972-4368-AB51-0057D00FD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044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o-RO" smtClean="0"/>
              <a:t>Clic pentru editare stil titlu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B5DD8-3DD7-41EC-9FA8-57E488473AB2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1C74-F972-4368-AB51-0057D00FD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603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B5DD8-3DD7-41EC-9FA8-57E488473AB2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1C74-F972-4368-AB51-0057D00FD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278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B5DD8-3DD7-41EC-9FA8-57E488473AB2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1C74-F972-4368-AB51-0057D00FD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318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 smtClean="0"/>
              <a:t>Clic pentru editare stil titlu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B5DD8-3DD7-41EC-9FA8-57E488473AB2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1C74-F972-4368-AB51-0057D00FD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828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 smtClean="0"/>
              <a:t>Clic pentru editare stil titlu</a:t>
            </a:r>
            <a:endParaRPr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B5DD8-3DD7-41EC-9FA8-57E488473AB2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1C74-F972-4368-AB51-0057D00FD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213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Clic pentru editare stil titlu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B5DD8-3DD7-41EC-9FA8-57E488473AB2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E1C74-F972-4368-AB51-0057D00FD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507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image" Target="../media/image2.png"/><Relationship Id="rId7" Type="http://schemas.openxmlformats.org/officeDocument/2006/relationships/diagramLayout" Target="../diagrams/layou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2.xml"/><Relationship Id="rId5" Type="http://schemas.openxmlformats.org/officeDocument/2006/relationships/image" Target="../media/image4.jpeg"/><Relationship Id="rId10" Type="http://schemas.microsoft.com/office/2007/relationships/diagramDrawing" Target="../diagrams/drawing2.xml"/><Relationship Id="rId4" Type="http://schemas.openxmlformats.org/officeDocument/2006/relationships/image" Target="../media/image3.png"/><Relationship Id="rId9" Type="http://schemas.openxmlformats.org/officeDocument/2006/relationships/diagramColors" Target="../diagrams/colors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.png"/><Relationship Id="rId7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0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2.png"/><Relationship Id="rId7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2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2.png"/><Relationship Id="rId7" Type="http://schemas.openxmlformats.org/officeDocument/2006/relationships/diagramLayout" Target="../diagrams/layou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5" Type="http://schemas.openxmlformats.org/officeDocument/2006/relationships/image" Target="../media/image4.jpeg"/><Relationship Id="rId10" Type="http://schemas.microsoft.com/office/2007/relationships/diagramDrawing" Target="../diagrams/drawing1.xml"/><Relationship Id="rId4" Type="http://schemas.openxmlformats.org/officeDocument/2006/relationships/image" Target="../media/image3.png"/><Relationship Id="rId9" Type="http://schemas.openxmlformats.org/officeDocument/2006/relationships/diagramColors" Target="../diagrams/colors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9E767"/>
            </a:gs>
            <a:gs pos="0">
              <a:srgbClr val="00B050"/>
            </a:gs>
            <a:gs pos="10000">
              <a:schemeClr val="bg1"/>
            </a:gs>
            <a:gs pos="0">
              <a:schemeClr val="bg1"/>
            </a:gs>
            <a:gs pos="0">
              <a:schemeClr val="bg1"/>
            </a:gs>
            <a:gs pos="0">
              <a:schemeClr val="bg1"/>
            </a:gs>
            <a:gs pos="0">
              <a:schemeClr val="bg1"/>
            </a:gs>
            <a:gs pos="94000">
              <a:schemeClr val="accent6">
                <a:lumMod val="60000"/>
                <a:lumOff val="40000"/>
              </a:schemeClr>
            </a:gs>
            <a:gs pos="92000">
              <a:schemeClr val="bg1"/>
            </a:gs>
            <a:gs pos="100000">
              <a:srgbClr val="00B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7990" y="2907699"/>
            <a:ext cx="11539330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sz="25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ABORDAREA INTEGRAT</a:t>
            </a:r>
            <a:r>
              <a:rPr lang="ro-RO" sz="25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Ă A PROBLEMATICII DEȘEURILOR –</a:t>
            </a:r>
            <a:r>
              <a:rPr lang="en-GB" sz="25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5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EXPERTIZĂ ȘI SOLUȚII PE TERMEN SCURT SI LUNG</a:t>
            </a:r>
            <a:endParaRPr lang="en-GB" sz="25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3995" y="4446849"/>
            <a:ext cx="11867319" cy="442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ro-RO" sz="17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Lidia </a:t>
            </a:r>
            <a:r>
              <a:rPr lang="ro-RO" sz="17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KIM, </a:t>
            </a:r>
            <a:r>
              <a:rPr lang="ro-RO" sz="17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Gheorghe </a:t>
            </a:r>
            <a:r>
              <a:rPr lang="ro-RO" sz="17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BATRÎNESCU, Agnes </a:t>
            </a:r>
            <a:r>
              <a:rPr lang="ro-RO" sz="17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Șerbănescu,</a:t>
            </a:r>
            <a:r>
              <a:rPr lang="en-GB" sz="17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7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Mădălina </a:t>
            </a:r>
            <a:r>
              <a:rPr lang="ro-RO" sz="17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ARAMĂ, Bogdan STĂNESCU, </a:t>
            </a:r>
            <a:r>
              <a:rPr lang="ro-RO" sz="17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Mihai </a:t>
            </a:r>
            <a:r>
              <a:rPr lang="ro-RO" sz="17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NIȚĂ-LAZĂR</a:t>
            </a:r>
            <a:endParaRPr lang="en-GB" sz="17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724596"/>
            <a:ext cx="121920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INSTITUTUL 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ro-RO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AȚ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IONAL </a:t>
            </a: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 CERCETARE-DEZVOLTARE PENTRU ECOLOGIE 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INDUSTRIAL</a:t>
            </a:r>
            <a:r>
              <a:rPr lang="ro-RO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Ă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ECOIND</a:t>
            </a:r>
            <a:endParaRPr lang="en-GB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3812" y="6385145"/>
            <a:ext cx="11703324" cy="46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MATCHMAKING</a:t>
            </a:r>
            <a:r>
              <a:rPr lang="en-GB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“REALITĂȚI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ȘI PERSPECTIVE PRIVIND UTILIZAREA POTENȚIALULUI </a:t>
            </a:r>
            <a:endParaRPr lang="en-GB" sz="11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CERCETARE-DEZVOLTARE-INOVARE AL INCD–urilor ÎN DOMENIUL GESTIONĂRII DEȘEURILOR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r>
              <a:rPr lang="en-GB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1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Bucure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ști 23 mai 2018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5871" y="66956"/>
            <a:ext cx="1192074" cy="69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 descr="Conceput in Romani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989" y="66956"/>
            <a:ext cx="687707" cy="687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 descr="logo-mc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19" b="19527"/>
          <a:stretch>
            <a:fillRect/>
          </a:stretch>
        </p:blipFill>
        <p:spPr bwMode="auto">
          <a:xfrm>
            <a:off x="3961845" y="56796"/>
            <a:ext cx="2247197" cy="697357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6" name="Picture 2" descr="LOGO-complet-OSI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5" t="15517" r="9422" b="16667"/>
          <a:stretch>
            <a:fillRect/>
          </a:stretch>
        </p:blipFill>
        <p:spPr bwMode="auto">
          <a:xfrm>
            <a:off x="1065172" y="65341"/>
            <a:ext cx="1516495" cy="67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Conector drept 16"/>
          <p:cNvCxnSpPr/>
          <p:nvPr/>
        </p:nvCxnSpPr>
        <p:spPr>
          <a:xfrm>
            <a:off x="-9703" y="822960"/>
            <a:ext cx="12201703" cy="0"/>
          </a:xfrm>
          <a:prstGeom prst="line">
            <a:avLst/>
          </a:prstGeom>
          <a:ln w="50800">
            <a:solidFill>
              <a:srgbClr val="05AB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921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9E767"/>
            </a:gs>
            <a:gs pos="0">
              <a:schemeClr val="bg1"/>
            </a:gs>
            <a:gs pos="10000">
              <a:schemeClr val="bg1"/>
            </a:gs>
            <a:gs pos="16000">
              <a:schemeClr val="bg1"/>
            </a:gs>
            <a:gs pos="66237">
              <a:schemeClr val="bg1"/>
            </a:gs>
            <a:gs pos="57794">
              <a:schemeClr val="bg1"/>
            </a:gs>
            <a:gs pos="74000">
              <a:schemeClr val="bg1"/>
            </a:gs>
            <a:gs pos="94000">
              <a:schemeClr val="accent6">
                <a:lumMod val="60000"/>
                <a:lumOff val="40000"/>
              </a:schemeClr>
            </a:gs>
            <a:gs pos="92000">
              <a:schemeClr val="bg1"/>
            </a:gs>
            <a:gs pos="100000">
              <a:srgbClr val="00B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5871" y="66956"/>
            <a:ext cx="1192074" cy="69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5" descr="Conceput in Romani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989" y="66956"/>
            <a:ext cx="687707" cy="687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 descr="logo-mc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19" b="19527"/>
          <a:stretch>
            <a:fillRect/>
          </a:stretch>
        </p:blipFill>
        <p:spPr bwMode="auto">
          <a:xfrm>
            <a:off x="3961845" y="56796"/>
            <a:ext cx="2247197" cy="697357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24" name="Picture 2" descr="LOGO-complet-OSI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5" t="15517" r="9422" b="16667"/>
          <a:stretch>
            <a:fillRect/>
          </a:stretch>
        </p:blipFill>
        <p:spPr bwMode="auto">
          <a:xfrm>
            <a:off x="1065172" y="65341"/>
            <a:ext cx="1516495" cy="67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Conector drept 24"/>
          <p:cNvCxnSpPr/>
          <p:nvPr/>
        </p:nvCxnSpPr>
        <p:spPr>
          <a:xfrm>
            <a:off x="-9703" y="822960"/>
            <a:ext cx="12201703" cy="0"/>
          </a:xfrm>
          <a:prstGeom prst="line">
            <a:avLst/>
          </a:prstGeom>
          <a:ln w="50800">
            <a:solidFill>
              <a:srgbClr val="05AB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Nomogramă 15"/>
          <p:cNvGraphicFramePr/>
          <p:nvPr>
            <p:extLst>
              <p:ext uri="{D42A27DB-BD31-4B8C-83A1-F6EECF244321}">
                <p14:modId xmlns:p14="http://schemas.microsoft.com/office/powerpoint/2010/main" val="2099484459"/>
              </p:ext>
            </p:extLst>
          </p:nvPr>
        </p:nvGraphicFramePr>
        <p:xfrm>
          <a:off x="180364" y="982455"/>
          <a:ext cx="6972939" cy="16310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065172" y="2949755"/>
            <a:ext cx="94756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Obiectiv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Identificarea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ș</a:t>
            </a:r>
            <a:r>
              <a:rPr lang="en-GB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stabilirea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unor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tehnici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valorificare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emisiilor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din </a:t>
            </a:r>
            <a:r>
              <a:rPr lang="en-GB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depozitele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r>
              <a:rPr lang="ro-R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ș</a:t>
            </a:r>
            <a:r>
              <a:rPr lang="en-GB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euri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municipale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29280" y="3676597"/>
            <a:ext cx="4304774" cy="784830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5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15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tudiul</a:t>
            </a:r>
            <a:r>
              <a:rPr lang="en-GB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5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situa</a:t>
            </a:r>
            <a:r>
              <a:rPr lang="ro-RO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ț</a:t>
            </a:r>
            <a:r>
              <a:rPr lang="en-GB" sz="15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iei</a:t>
            </a:r>
            <a:r>
              <a:rPr lang="en-GB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GB" sz="15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nivel</a:t>
            </a:r>
            <a:r>
              <a:rPr lang="en-GB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5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ro-RO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ț</a:t>
            </a:r>
            <a:r>
              <a:rPr lang="en-GB" sz="15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ional</a:t>
            </a:r>
            <a:r>
              <a:rPr lang="en-GB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sz="15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depozitelor</a:t>
            </a:r>
            <a:r>
              <a:rPr lang="en-GB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15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r>
              <a:rPr lang="ro-RO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ș</a:t>
            </a:r>
            <a:r>
              <a:rPr lang="en-GB" sz="15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euri</a:t>
            </a:r>
            <a:r>
              <a:rPr lang="en-GB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municipal</a:t>
            </a:r>
            <a:r>
              <a:rPr lang="ro-RO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5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privind</a:t>
            </a:r>
            <a:r>
              <a:rPr lang="en-GB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5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poten</a:t>
            </a:r>
            <a:r>
              <a:rPr lang="ro-RO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ț</a:t>
            </a:r>
            <a:r>
              <a:rPr lang="en-GB" sz="15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ialul</a:t>
            </a:r>
            <a:r>
              <a:rPr lang="en-GB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energetic </a:t>
            </a:r>
          </a:p>
          <a:p>
            <a:pPr algn="ctr"/>
            <a:r>
              <a:rPr lang="en-GB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5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Cluj</a:t>
            </a:r>
            <a:r>
              <a:rPr lang="en-GB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5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Napoca</a:t>
            </a:r>
            <a:r>
              <a:rPr lang="en-GB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5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Suceava</a:t>
            </a:r>
            <a:r>
              <a:rPr lang="ro-RO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ș</a:t>
            </a:r>
            <a:r>
              <a:rPr lang="en-GB" sz="15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</a:t>
            </a:r>
            <a:r>
              <a:rPr lang="ro-RO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ă</a:t>
            </a:r>
            <a:r>
              <a:rPr lang="en-GB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o-RO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ă</a:t>
            </a:r>
            <a:r>
              <a:rPr lang="en-GB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o-RO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ț</a:t>
            </a:r>
            <a:r>
              <a:rPr lang="en-GB" sz="15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en-GB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795008" y="4410095"/>
            <a:ext cx="1340071" cy="553998"/>
          </a:xfrm>
          <a:prstGeom prst="rect">
            <a:avLst/>
          </a:prstGeom>
          <a:ln w="158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5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OBIECTIVE SPECIFICE</a:t>
            </a:r>
            <a:endParaRPr lang="en-GB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882728" y="3614674"/>
            <a:ext cx="3409388" cy="553998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5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Stabilirea</a:t>
            </a:r>
            <a:r>
              <a:rPr lang="en-GB" sz="15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5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modalit</a:t>
            </a:r>
            <a:r>
              <a:rPr lang="ro-RO" sz="15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ă</a:t>
            </a:r>
            <a:r>
              <a:rPr lang="ro-RO" sz="15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ț</a:t>
            </a:r>
            <a:r>
              <a:rPr lang="en-GB" sz="15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ilor</a:t>
            </a:r>
            <a:r>
              <a:rPr lang="en-GB" sz="15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15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valorificare</a:t>
            </a:r>
            <a:r>
              <a:rPr lang="en-GB" sz="15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energetic</a:t>
            </a:r>
            <a:r>
              <a:rPr lang="ro-RO" sz="15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ă</a:t>
            </a:r>
            <a:r>
              <a:rPr lang="en-GB" sz="15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sz="15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emisiilor</a:t>
            </a:r>
            <a:r>
              <a:rPr lang="en-GB" sz="15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5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gazoase</a:t>
            </a:r>
            <a:endParaRPr lang="en-GB" sz="1500" i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067327" y="4636772"/>
            <a:ext cx="3224789" cy="101566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o-RO" sz="15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15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tudiu</a:t>
            </a:r>
            <a:r>
              <a:rPr lang="en-US" sz="15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5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privind</a:t>
            </a:r>
            <a:r>
              <a:rPr lang="en-US" sz="15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5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evaluarea</a:t>
            </a:r>
            <a:r>
              <a:rPr lang="en-US" sz="15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5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impactului</a:t>
            </a:r>
            <a:r>
              <a:rPr lang="en-US" sz="15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5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indus</a:t>
            </a:r>
            <a:r>
              <a:rPr lang="en-US" sz="15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5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asupra</a:t>
            </a:r>
            <a:r>
              <a:rPr lang="en-US" sz="15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5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mediului</a:t>
            </a:r>
            <a:r>
              <a:rPr lang="en-US" sz="15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15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emisiile</a:t>
            </a:r>
            <a:r>
              <a:rPr lang="en-US" sz="15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generate de </a:t>
            </a:r>
            <a:r>
              <a:rPr lang="en-US" sz="15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depozitul</a:t>
            </a:r>
            <a:r>
              <a:rPr lang="en-US" sz="15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15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r>
              <a:rPr lang="ro-RO" sz="15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</a:t>
            </a:r>
            <a:r>
              <a:rPr lang="en-US" sz="15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euri</a:t>
            </a:r>
            <a:r>
              <a:rPr lang="en-US" sz="15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5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municipale</a:t>
            </a:r>
            <a:r>
              <a:rPr lang="en-US" sz="15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5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Cluj</a:t>
            </a:r>
            <a:r>
              <a:rPr lang="en-US" sz="15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5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Napoca</a:t>
            </a:r>
            <a:endParaRPr lang="en-GB" sz="1500" i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50373" y="5046654"/>
            <a:ext cx="4424639" cy="784830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5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Proiectarea</a:t>
            </a:r>
            <a:r>
              <a:rPr lang="en-GB" sz="15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5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realizarea</a:t>
            </a:r>
            <a:r>
              <a:rPr lang="en-GB" sz="15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5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</a:t>
            </a:r>
            <a:r>
              <a:rPr lang="en-GB" sz="15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5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5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experimentarea</a:t>
            </a:r>
            <a:r>
              <a:rPr lang="en-GB" sz="15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5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unor</a:t>
            </a:r>
            <a:r>
              <a:rPr lang="en-GB" sz="15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mod</a:t>
            </a:r>
            <a:r>
              <a:rPr lang="ro-RO" sz="15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</a:t>
            </a:r>
            <a:r>
              <a:rPr lang="en-GB" sz="15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5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func</a:t>
            </a:r>
            <a:r>
              <a:rPr lang="ro-RO" sz="15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ț</a:t>
            </a:r>
            <a:r>
              <a:rPr lang="en-GB" sz="15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ionale</a:t>
            </a:r>
            <a:r>
              <a:rPr lang="en-GB" sz="15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15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captare</a:t>
            </a:r>
            <a:r>
              <a:rPr lang="en-GB" sz="15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5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</a:t>
            </a:r>
            <a:r>
              <a:rPr lang="en-GB" sz="15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5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5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caracterizare</a:t>
            </a:r>
            <a:r>
              <a:rPr lang="en-GB" sz="15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sz="15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gazelor</a:t>
            </a:r>
            <a:r>
              <a:rPr lang="en-GB" sz="15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15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depozit</a:t>
            </a:r>
            <a:endParaRPr lang="en-GB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2" name="Conector drept cu săgeată 31"/>
          <p:cNvCxnSpPr>
            <a:stCxn id="14" idx="3"/>
            <a:endCxn id="15" idx="1"/>
          </p:cNvCxnSpPr>
          <p:nvPr/>
        </p:nvCxnSpPr>
        <p:spPr>
          <a:xfrm flipV="1">
            <a:off x="7135079" y="3891673"/>
            <a:ext cx="747649" cy="79542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drept cu săgeată 33"/>
          <p:cNvCxnSpPr>
            <a:stCxn id="14" idx="3"/>
            <a:endCxn id="17" idx="1"/>
          </p:cNvCxnSpPr>
          <p:nvPr/>
        </p:nvCxnSpPr>
        <p:spPr>
          <a:xfrm>
            <a:off x="7135079" y="4687094"/>
            <a:ext cx="932248" cy="45751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ector drept cu săgeată 49"/>
          <p:cNvCxnSpPr>
            <a:stCxn id="14" idx="1"/>
            <a:endCxn id="13" idx="3"/>
          </p:cNvCxnSpPr>
          <p:nvPr/>
        </p:nvCxnSpPr>
        <p:spPr>
          <a:xfrm flipH="1" flipV="1">
            <a:off x="4734054" y="4069012"/>
            <a:ext cx="1060954" cy="61808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ctor drept cu săgeată 51"/>
          <p:cNvCxnSpPr>
            <a:stCxn id="14" idx="1"/>
            <a:endCxn id="27" idx="3"/>
          </p:cNvCxnSpPr>
          <p:nvPr/>
        </p:nvCxnSpPr>
        <p:spPr>
          <a:xfrm flipH="1">
            <a:off x="4975012" y="4687094"/>
            <a:ext cx="819996" cy="75197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4"/>
          <p:cNvSpPr/>
          <p:nvPr/>
        </p:nvSpPr>
        <p:spPr>
          <a:xfrm>
            <a:off x="193812" y="6385145"/>
            <a:ext cx="11703324" cy="46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MATCHMAKING</a:t>
            </a:r>
            <a:r>
              <a:rPr lang="en-GB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“REALITĂȚI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ȘI PERSPECTIVE PRIVIND UTILIZAREA POTENȚIALULUI </a:t>
            </a:r>
            <a:endParaRPr lang="en-GB" sz="11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CERCETARE-DEZVOLTARE-INOVARE AL INCD–urilor ÎN DOMENIUL GESTIONĂRII DEȘEURILOR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r>
              <a:rPr lang="en-GB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1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Bucure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ști 23 mai 2018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Dreptunghi 59"/>
          <p:cNvSpPr/>
          <p:nvPr/>
        </p:nvSpPr>
        <p:spPr>
          <a:xfrm>
            <a:off x="7304817" y="926125"/>
            <a:ext cx="4592319" cy="1754326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sz="1200" b="1" u="sng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Consortiu</a:t>
            </a:r>
            <a:r>
              <a:rPr lang="en-US" sz="1200" b="1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spcAft>
                <a:spcPts val="0"/>
              </a:spcAft>
            </a:pPr>
            <a:endParaRPr lang="en-US" sz="12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sz="12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o-RO" sz="1200" b="1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oordonator</a:t>
            </a:r>
            <a:r>
              <a:rPr lang="ro-RO" sz="12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proiect: 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o-RO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NSTITUTUL 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o-RO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ATIONAL DE 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o-RO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ERCETARE 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o-RO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EZVOLTARE PENTRU ECOLOGIE INDUSTRIALA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INCD ECOIND BUCURESTI</a:t>
            </a:r>
            <a:endParaRPr lang="en-US" sz="12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sz="1200" b="1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Partener</a:t>
            </a:r>
            <a:r>
              <a:rPr lang="en-US" sz="12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</a:t>
            </a:r>
            <a:r>
              <a:rPr lang="en-US" sz="1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UNIVERSITATEA POLITEHNICA DIN BUCURESTI, FACULTATEA DE ENERGETICA </a:t>
            </a:r>
            <a:endParaRPr lang="en-US" sz="12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sz="1200" b="1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Partener</a:t>
            </a:r>
            <a:r>
              <a:rPr lang="en-US" sz="12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2: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UNIVERSITATEA TEHNICA DIN CLUJ NAPOCA, FACULTATEA DE STIINTA SI INGINERIA MATERIALELOR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081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9E767"/>
            </a:gs>
            <a:gs pos="0">
              <a:schemeClr val="bg1"/>
            </a:gs>
            <a:gs pos="10000">
              <a:schemeClr val="bg1"/>
            </a:gs>
            <a:gs pos="16000">
              <a:schemeClr val="bg1"/>
            </a:gs>
            <a:gs pos="66237">
              <a:schemeClr val="bg1"/>
            </a:gs>
            <a:gs pos="57794">
              <a:schemeClr val="bg1"/>
            </a:gs>
            <a:gs pos="74000">
              <a:schemeClr val="bg1"/>
            </a:gs>
            <a:gs pos="94000">
              <a:schemeClr val="accent6">
                <a:lumMod val="60000"/>
                <a:lumOff val="40000"/>
              </a:schemeClr>
            </a:gs>
            <a:gs pos="92000">
              <a:schemeClr val="bg1"/>
            </a:gs>
            <a:gs pos="100000">
              <a:srgbClr val="00B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5871" y="66956"/>
            <a:ext cx="1192074" cy="69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5" descr="Conceput in Romani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989" y="66956"/>
            <a:ext cx="687707" cy="687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 descr="logo-mc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19" b="19527"/>
          <a:stretch>
            <a:fillRect/>
          </a:stretch>
        </p:blipFill>
        <p:spPr bwMode="auto">
          <a:xfrm>
            <a:off x="3961845" y="56796"/>
            <a:ext cx="2247197" cy="697357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24" name="Picture 2" descr="LOGO-complet-OSI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5" t="15517" r="9422" b="16667"/>
          <a:stretch>
            <a:fillRect/>
          </a:stretch>
        </p:blipFill>
        <p:spPr bwMode="auto">
          <a:xfrm>
            <a:off x="1065172" y="65341"/>
            <a:ext cx="1516495" cy="67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Conector drept 24"/>
          <p:cNvCxnSpPr/>
          <p:nvPr/>
        </p:nvCxnSpPr>
        <p:spPr>
          <a:xfrm>
            <a:off x="-9703" y="822960"/>
            <a:ext cx="12201703" cy="0"/>
          </a:xfrm>
          <a:prstGeom prst="line">
            <a:avLst/>
          </a:prstGeom>
          <a:ln w="50800">
            <a:solidFill>
              <a:srgbClr val="05AB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876207" y="943066"/>
            <a:ext cx="8046720" cy="584775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indent="228600" algn="ctr">
              <a:spcAft>
                <a:spcPts val="0"/>
              </a:spcAft>
            </a:pPr>
            <a:r>
              <a:rPr lang="en-GB" sz="16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o-RO" sz="16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tudii </a:t>
            </a:r>
            <a:r>
              <a:rPr lang="en-GB" sz="1600" b="1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efectuate</a:t>
            </a:r>
            <a:r>
              <a:rPr lang="ro-RO" sz="16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6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 2 depozite </a:t>
            </a:r>
            <a:r>
              <a:rPr lang="ro-RO" sz="16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neconforme </a:t>
            </a:r>
            <a:endParaRPr lang="en-GB" sz="1600" b="1" i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 algn="ctr">
              <a:spcAft>
                <a:spcPts val="0"/>
              </a:spcAft>
            </a:pPr>
            <a:r>
              <a:rPr lang="en-GB" sz="16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6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o-RO" sz="16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epozitul </a:t>
            </a:r>
            <a:r>
              <a:rPr lang="ro-RO" sz="16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ro-RO" sz="16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deșeuri </a:t>
            </a:r>
            <a:r>
              <a:rPr lang="ro-RO" sz="16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municipale </a:t>
            </a:r>
            <a:r>
              <a:rPr lang="ro-RO" sz="16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Rădăuți </a:t>
            </a:r>
            <a:r>
              <a:rPr lang="ro-RO" sz="16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</a:t>
            </a:r>
            <a:r>
              <a:rPr lang="ro-RO" sz="16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en-GB" sz="16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o-RO" sz="16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epozitul </a:t>
            </a:r>
            <a:r>
              <a:rPr lang="ro-RO" sz="16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ro-RO" sz="16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deșeuri </a:t>
            </a:r>
            <a:r>
              <a:rPr lang="ro-RO" sz="16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municipale Cluj </a:t>
            </a:r>
            <a:r>
              <a:rPr lang="ro-RO" sz="16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Napoca</a:t>
            </a:r>
            <a:r>
              <a:rPr lang="en-GB" sz="16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o-RO" sz="16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GB" sz="1600" i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35942" y="2086250"/>
            <a:ext cx="1675812" cy="830997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o-RO" sz="16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it-IT" sz="16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aracteristici gaze </a:t>
            </a:r>
            <a:r>
              <a:rPr lang="it-IT" sz="16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depozit </a:t>
            </a:r>
            <a:r>
              <a:rPr lang="it-IT" sz="16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(2010 </a:t>
            </a:r>
            <a:r>
              <a:rPr lang="it-IT" sz="16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it-IT" sz="16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2011)</a:t>
            </a:r>
            <a:endParaRPr lang="en-GB" sz="1600" i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991119" y="1645570"/>
            <a:ext cx="7074984" cy="338554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  <a:tabLst>
                <a:tab pos="457200" algn="l"/>
              </a:tabLst>
            </a:pPr>
            <a:r>
              <a:rPr lang="ro-RO" sz="16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Concentrația </a:t>
            </a:r>
            <a:r>
              <a:rPr lang="ro-RO" sz="16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metanului </a:t>
            </a:r>
            <a:r>
              <a:rPr lang="ro-RO" sz="16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variază </a:t>
            </a:r>
            <a:r>
              <a:rPr lang="ro-RO" sz="16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</a:t>
            </a:r>
            <a:r>
              <a:rPr lang="ro-RO" sz="16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ro-RO" sz="16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timp </a:t>
            </a:r>
            <a:r>
              <a:rPr lang="ro-RO" sz="16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 </a:t>
            </a:r>
            <a:r>
              <a:rPr lang="ro-RO" sz="16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sens </a:t>
            </a:r>
            <a:r>
              <a:rPr lang="ro-RO" sz="16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descrescător</a:t>
            </a:r>
            <a:r>
              <a:rPr lang="ro-RO" sz="16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en-GB" sz="1600" i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005728" y="2086250"/>
            <a:ext cx="7060375" cy="830997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  <a:tabLst>
                <a:tab pos="457200" algn="l"/>
              </a:tabLst>
            </a:pPr>
            <a:r>
              <a:rPr lang="ro-RO" sz="16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it-IT" sz="16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ebitul </a:t>
            </a:r>
            <a:r>
              <a:rPr lang="it-IT" sz="16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gazului de depozit </a:t>
            </a:r>
            <a:r>
              <a:rPr lang="it-IT" sz="16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 </a:t>
            </a:r>
            <a:r>
              <a:rPr lang="it-IT" sz="16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men</a:t>
            </a:r>
            <a:r>
              <a:rPr lang="ro-RO" sz="16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ț</a:t>
            </a:r>
            <a:r>
              <a:rPr lang="it-IT" sz="16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ine </a:t>
            </a:r>
            <a:r>
              <a:rPr lang="it-IT" sz="16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o valoare relativ </a:t>
            </a:r>
            <a:r>
              <a:rPr lang="it-IT" sz="16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constant</a:t>
            </a:r>
            <a:r>
              <a:rPr lang="ro-RO" sz="16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ă</a:t>
            </a:r>
            <a:r>
              <a:rPr lang="it-IT" sz="16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 parcursul celor 2 ani de </a:t>
            </a:r>
            <a:r>
              <a:rPr lang="it-IT" sz="16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monitorizare; procesul </a:t>
            </a:r>
            <a:r>
              <a:rPr lang="it-IT" sz="16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it-IT" sz="16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fermenta</a:t>
            </a:r>
            <a:r>
              <a:rPr lang="ro-RO" sz="16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ț</a:t>
            </a:r>
            <a:r>
              <a:rPr lang="it-IT" sz="16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ie </a:t>
            </a:r>
            <a:r>
              <a:rPr lang="it-IT" sz="16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 lent </a:t>
            </a:r>
            <a:r>
              <a:rPr lang="ro-RO" sz="16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</a:t>
            </a:r>
            <a:r>
              <a:rPr lang="it-IT" sz="16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it-IT" sz="16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ajuns </a:t>
            </a:r>
            <a:r>
              <a:rPr lang="ro-RO" sz="16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</a:t>
            </a:r>
            <a:r>
              <a:rPr lang="it-IT" sz="16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it-IT" sz="16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faza de epuizare a materialelor biodegradabile; </a:t>
            </a:r>
            <a:endParaRPr lang="en-GB" sz="1600" i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005728" y="3050151"/>
            <a:ext cx="7060375" cy="338554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  <a:tabLst>
                <a:tab pos="457200" algn="l"/>
              </a:tabLst>
            </a:pPr>
            <a:r>
              <a:rPr lang="ro-RO" sz="16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Variația </a:t>
            </a:r>
            <a:r>
              <a:rPr lang="ro-RO" sz="16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caracteristicilor gazului de depozit este </a:t>
            </a:r>
            <a:r>
              <a:rPr lang="ro-RO" sz="16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 concordanță </a:t>
            </a:r>
            <a:r>
              <a:rPr lang="ro-RO" sz="16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 </a:t>
            </a:r>
            <a:r>
              <a:rPr lang="ro-RO" sz="16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vârsta </a:t>
            </a:r>
            <a:r>
              <a:rPr lang="ro-RO" sz="16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acestuia;</a:t>
            </a:r>
            <a:endParaRPr lang="en-GB" sz="1600" i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0" name="Straight Arrow Connector 29"/>
          <p:cNvCxnSpPr>
            <a:stCxn id="7" idx="3"/>
            <a:endCxn id="8" idx="1"/>
          </p:cNvCxnSpPr>
          <p:nvPr/>
        </p:nvCxnSpPr>
        <p:spPr>
          <a:xfrm flipV="1">
            <a:off x="4611754" y="1814847"/>
            <a:ext cx="379365" cy="68690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7" idx="3"/>
            <a:endCxn id="9" idx="1"/>
          </p:cNvCxnSpPr>
          <p:nvPr/>
        </p:nvCxnSpPr>
        <p:spPr>
          <a:xfrm>
            <a:off x="4611754" y="2501749"/>
            <a:ext cx="393974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7" idx="3"/>
            <a:endCxn id="12" idx="1"/>
          </p:cNvCxnSpPr>
          <p:nvPr/>
        </p:nvCxnSpPr>
        <p:spPr>
          <a:xfrm>
            <a:off x="4611754" y="2501749"/>
            <a:ext cx="393974" cy="71767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3812" y="2035575"/>
            <a:ext cx="2489344" cy="425438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7"/>
          <a:srcRect t="3857"/>
          <a:stretch/>
        </p:blipFill>
        <p:spPr>
          <a:xfrm>
            <a:off x="2935942" y="3841606"/>
            <a:ext cx="4578228" cy="2428479"/>
          </a:xfrm>
          <a:prstGeom prst="rect">
            <a:avLst/>
          </a:prstGeom>
        </p:spPr>
      </p:pic>
      <p:sp>
        <p:nvSpPr>
          <p:cNvPr id="74" name="Rectangle 73"/>
          <p:cNvSpPr/>
          <p:nvPr/>
        </p:nvSpPr>
        <p:spPr>
          <a:xfrm>
            <a:off x="41737" y="1692488"/>
            <a:ext cx="3173133" cy="307777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1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Distributie CH4 - Depozitul Cluj Napoca</a:t>
            </a:r>
            <a:endParaRPr lang="en-GB" sz="1400" b="1" i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3606130" y="3604149"/>
            <a:ext cx="2958625" cy="307777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1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Distribu</a:t>
            </a:r>
            <a:r>
              <a:rPr lang="ro-RO" sz="1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ț</a:t>
            </a:r>
            <a:r>
              <a:rPr lang="it-IT" sz="1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ie CH4 – Depozitul Rad</a:t>
            </a:r>
            <a:r>
              <a:rPr lang="ro-RO" sz="1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ă</a:t>
            </a:r>
            <a:r>
              <a:rPr lang="it-IT" sz="1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o-RO" sz="1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ț</a:t>
            </a:r>
            <a:r>
              <a:rPr lang="it-IT" sz="1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GB" sz="1400" b="1" i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6" name="Dreptunghi 17"/>
          <p:cNvSpPr/>
          <p:nvPr/>
        </p:nvSpPr>
        <p:spPr>
          <a:xfrm>
            <a:off x="8775592" y="3726580"/>
            <a:ext cx="2112908" cy="409025"/>
          </a:xfrm>
          <a:prstGeom prst="rect">
            <a:avLst/>
          </a:prstGeom>
          <a:solidFill>
            <a:srgbClr val="92FC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REZULTATE</a:t>
            </a:r>
            <a:endParaRPr lang="en-US" sz="1500" b="1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77" name="Dreptunghi 18"/>
          <p:cNvSpPr/>
          <p:nvPr/>
        </p:nvSpPr>
        <p:spPr>
          <a:xfrm>
            <a:off x="7766956" y="4220798"/>
            <a:ext cx="4130180" cy="1905923"/>
          </a:xfrm>
          <a:prstGeom prst="rect">
            <a:avLst/>
          </a:prstGeom>
          <a:solidFill>
            <a:srgbClr val="F0F4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studii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de 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interes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na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ț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ional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privind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valorificarea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energetic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ă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a 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emisiilor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de gaze din 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depozite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de 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de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ș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euri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municipale</a:t>
            </a:r>
            <a:endParaRPr lang="ro-RO" sz="1300" b="1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 </a:t>
            </a:r>
            <a:r>
              <a:rPr lang="en-GB" sz="1300" b="1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rticol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publicat î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n 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revist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ă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ISI</a:t>
            </a:r>
            <a:endParaRPr lang="en-GB" sz="1300" b="1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- 2 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lucr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ă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ri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prezentate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la 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conferin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ț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e 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interna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ț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ionale</a:t>
            </a:r>
            <a:endParaRPr lang="ro-RO" sz="1300" b="1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26" name="Rectangle 4"/>
          <p:cNvSpPr/>
          <p:nvPr/>
        </p:nvSpPr>
        <p:spPr>
          <a:xfrm>
            <a:off x="193812" y="6385145"/>
            <a:ext cx="11703324" cy="46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MATCHMAKING</a:t>
            </a:r>
            <a:r>
              <a:rPr lang="en-GB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“REALITĂȚI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ȘI PERSPECTIVE PRIVIND UTILIZAREA POTENȚIALULUI </a:t>
            </a:r>
            <a:endParaRPr lang="en-GB" sz="11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CERCETARE-DEZVOLTARE-INOVARE AL INCD–urilor ÎN DOMENIUL GESTIONĂRII DEȘEURILOR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r>
              <a:rPr lang="en-GB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1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Bucure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ști 23 mai 2018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56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9E767"/>
            </a:gs>
            <a:gs pos="0">
              <a:schemeClr val="bg1"/>
            </a:gs>
            <a:gs pos="10000">
              <a:schemeClr val="bg1"/>
            </a:gs>
            <a:gs pos="16000">
              <a:schemeClr val="bg1"/>
            </a:gs>
            <a:gs pos="66237">
              <a:schemeClr val="bg1"/>
            </a:gs>
            <a:gs pos="57794">
              <a:schemeClr val="bg1"/>
            </a:gs>
            <a:gs pos="74000">
              <a:schemeClr val="bg1"/>
            </a:gs>
            <a:gs pos="94000">
              <a:schemeClr val="accent6">
                <a:lumMod val="60000"/>
                <a:lumOff val="40000"/>
              </a:schemeClr>
            </a:gs>
            <a:gs pos="92000">
              <a:schemeClr val="bg1"/>
            </a:gs>
            <a:gs pos="100000">
              <a:srgbClr val="00B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5871" y="66956"/>
            <a:ext cx="1192074" cy="69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5" descr="Conceput in Romani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989" y="66956"/>
            <a:ext cx="687707" cy="687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 descr="logo-mc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19" b="19527"/>
          <a:stretch>
            <a:fillRect/>
          </a:stretch>
        </p:blipFill>
        <p:spPr bwMode="auto">
          <a:xfrm>
            <a:off x="3961845" y="56796"/>
            <a:ext cx="2247197" cy="697357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24" name="Picture 2" descr="LOGO-complet-OSI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5" t="15517" r="9422" b="16667"/>
          <a:stretch>
            <a:fillRect/>
          </a:stretch>
        </p:blipFill>
        <p:spPr bwMode="auto">
          <a:xfrm>
            <a:off x="1065172" y="65341"/>
            <a:ext cx="1516495" cy="67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Conector drept 24"/>
          <p:cNvCxnSpPr/>
          <p:nvPr/>
        </p:nvCxnSpPr>
        <p:spPr>
          <a:xfrm>
            <a:off x="-9703" y="822960"/>
            <a:ext cx="12201703" cy="0"/>
          </a:xfrm>
          <a:prstGeom prst="line">
            <a:avLst/>
          </a:prstGeom>
          <a:ln w="50800">
            <a:solidFill>
              <a:srgbClr val="05AB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reptunghi 13"/>
          <p:cNvSpPr/>
          <p:nvPr/>
        </p:nvSpPr>
        <p:spPr>
          <a:xfrm>
            <a:off x="5244839" y="1441654"/>
            <a:ext cx="1422735" cy="409025"/>
          </a:xfrm>
          <a:prstGeom prst="rect">
            <a:avLst/>
          </a:prstGeom>
          <a:solidFill>
            <a:srgbClr val="92FC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OBIECTIV</a:t>
            </a:r>
          </a:p>
        </p:txBody>
      </p:sp>
      <p:sp>
        <p:nvSpPr>
          <p:cNvPr id="18" name="Dreptunghi 17"/>
          <p:cNvSpPr/>
          <p:nvPr/>
        </p:nvSpPr>
        <p:spPr>
          <a:xfrm>
            <a:off x="8536850" y="3986242"/>
            <a:ext cx="2110205" cy="409025"/>
          </a:xfrm>
          <a:prstGeom prst="rect">
            <a:avLst/>
          </a:prstGeom>
          <a:solidFill>
            <a:srgbClr val="92FC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5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DISEMINARE</a:t>
            </a:r>
            <a:endParaRPr lang="en-US" sz="1500" b="1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9" name="Dreptunghi 18"/>
          <p:cNvSpPr/>
          <p:nvPr/>
        </p:nvSpPr>
        <p:spPr>
          <a:xfrm>
            <a:off x="7815871" y="4544764"/>
            <a:ext cx="3552168" cy="1505705"/>
          </a:xfrm>
          <a:prstGeom prst="rect">
            <a:avLst/>
          </a:prstGeom>
          <a:solidFill>
            <a:srgbClr val="F0F4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ro-RO" sz="1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</a:t>
            </a:r>
            <a:r>
              <a:rPr lang="en-GB" sz="14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r>
              <a:rPr lang="en-US" sz="13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model experimental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o-RO" sz="13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de </a:t>
            </a:r>
            <a:r>
              <a:rPr lang="en-US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fitoremediere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in-situ a </a:t>
            </a:r>
            <a:r>
              <a:rPr lang="en-US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solurilor</a:t>
            </a:r>
            <a:r>
              <a:rPr lang="en-US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poluate</a:t>
            </a:r>
            <a:r>
              <a:rPr lang="en-US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cu </a:t>
            </a:r>
            <a:r>
              <a:rPr lang="en-US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produse</a:t>
            </a:r>
            <a:r>
              <a:rPr lang="en-US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petroliere</a:t>
            </a:r>
            <a:endParaRPr lang="ro-RO" sz="1300" b="1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- 1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o-RO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lucrar</a:t>
            </a:r>
            <a:r>
              <a:rPr lang="en-US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e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publicat</a:t>
            </a:r>
            <a:r>
              <a:rPr lang="ro-RO" sz="13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ă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î</a:t>
            </a:r>
            <a:r>
              <a:rPr lang="en-US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n </a:t>
            </a:r>
            <a:r>
              <a:rPr lang="en-US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revista</a:t>
            </a:r>
            <a:r>
              <a:rPr lang="en-US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ISI</a:t>
            </a:r>
            <a:endParaRPr lang="ro-RO" sz="1300" b="1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-</a:t>
            </a:r>
            <a:r>
              <a:rPr lang="en-US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4 </a:t>
            </a:r>
            <a:r>
              <a:rPr lang="en-US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lucr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ă</a:t>
            </a:r>
            <a:r>
              <a:rPr lang="en-US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ri</a:t>
            </a:r>
            <a:r>
              <a:rPr lang="en-US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prezentate</a:t>
            </a:r>
            <a:r>
              <a:rPr lang="en-US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la manifest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ă</a:t>
            </a:r>
            <a:r>
              <a:rPr lang="en-US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ri</a:t>
            </a:r>
            <a:r>
              <a:rPr lang="en-US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o-RO" sz="13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ș</a:t>
            </a:r>
            <a:r>
              <a:rPr lang="en-US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tiin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ț</a:t>
            </a:r>
            <a:r>
              <a:rPr lang="en-US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ifice</a:t>
            </a:r>
            <a:endParaRPr lang="ro-RO" sz="1300" b="1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5645" y="1001322"/>
            <a:ext cx="4752044" cy="1538883"/>
          </a:xfrm>
          <a:prstGeom prst="rect">
            <a:avLst/>
          </a:prstGeom>
          <a:solidFill>
            <a:srgbClr val="F9FBFD"/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o-RO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 NUCLEU</a:t>
            </a:r>
          </a:p>
          <a:p>
            <a:pPr lvl="0" algn="ctr"/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Titlul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proiectului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o-RO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Reciclarea cenușilor de termocentrală în procese de fitoremediere a solurilor contaminate cu produse </a:t>
            </a:r>
            <a:r>
              <a:rPr lang="ro-RO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petroliere</a:t>
            </a:r>
            <a:r>
              <a:rPr lang="pt-BR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o-RO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o-R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-cod </a:t>
            </a:r>
            <a:r>
              <a:rPr lang="ro-R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proiect </a:t>
            </a:r>
            <a:r>
              <a:rPr lang="ro-R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16 25 03 11</a:t>
            </a:r>
          </a:p>
          <a:p>
            <a:pPr lvl="0" algn="ctr"/>
            <a:r>
              <a:rPr lang="ro-R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-perioada </a:t>
            </a:r>
            <a:r>
              <a:rPr lang="ro-R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derulare: </a:t>
            </a:r>
            <a:r>
              <a:rPr lang="ro-R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2016-201</a:t>
            </a:r>
            <a:r>
              <a:rPr lang="ro-R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6877157" y="1529198"/>
            <a:ext cx="561366" cy="2045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reptunghi 1"/>
          <p:cNvSpPr/>
          <p:nvPr/>
        </p:nvSpPr>
        <p:spPr>
          <a:xfrm>
            <a:off x="7648106" y="1295141"/>
            <a:ext cx="3887695" cy="523220"/>
          </a:xfrm>
          <a:prstGeom prst="rect">
            <a:avLst/>
          </a:prstGeom>
          <a:ln w="158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Modele </a:t>
            </a:r>
            <a:r>
              <a:rPr lang="it-IT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experimentale  privind fitoremedierea </a:t>
            </a:r>
            <a:r>
              <a:rPr lang="ro-RO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it-IT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n-situ </a:t>
            </a:r>
            <a:r>
              <a:rPr lang="it-IT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it-IT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solurilor </a:t>
            </a:r>
            <a:r>
              <a:rPr lang="it-IT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poluate cu produse petroliere 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reptunghi 3"/>
          <p:cNvSpPr/>
          <p:nvPr/>
        </p:nvSpPr>
        <p:spPr>
          <a:xfrm>
            <a:off x="2647565" y="2746039"/>
            <a:ext cx="4790958" cy="738664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indent="45720" algn="ctr">
              <a:spcAft>
                <a:spcPts val="0"/>
              </a:spcAft>
              <a:tabLst>
                <a:tab pos="6172200" algn="l"/>
              </a:tabLst>
            </a:pPr>
            <a:r>
              <a:rPr lang="ro-RO" sz="1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S</a:t>
            </a:r>
            <a:r>
              <a:rPr lang="it-IT" sz="1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tudiu comparativ privind reciclarea cenușilor de termocentrală în procese de fitoremediere </a:t>
            </a:r>
            <a:r>
              <a:rPr lang="ro-RO" sz="14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i</a:t>
            </a:r>
            <a:r>
              <a:rPr lang="it-IT" sz="14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n-situ</a:t>
            </a:r>
            <a:r>
              <a:rPr lang="it-IT" sz="1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a solurilor poluate cu produse </a:t>
            </a:r>
            <a:r>
              <a:rPr lang="it-IT" sz="14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petroliere</a:t>
            </a:r>
            <a:r>
              <a:rPr lang="ro-RO" sz="14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(70 – 120 g/kg)</a:t>
            </a:r>
            <a:endParaRPr lang="en-US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Dreptunghi 5"/>
          <p:cNvSpPr/>
          <p:nvPr/>
        </p:nvSpPr>
        <p:spPr>
          <a:xfrm>
            <a:off x="2450154" y="3733824"/>
            <a:ext cx="5038253" cy="738664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o-RO" sz="1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Elaborarea unor modele de fitoremediere, a solurilor poluate cu produse petroliere, pe baza datelor experimentale, prin culturi de plante </a:t>
            </a:r>
            <a:r>
              <a:rPr lang="ro-RO" sz="14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anuale</a:t>
            </a:r>
            <a:endParaRPr lang="en-US" sz="14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Dreptunghi 9"/>
          <p:cNvSpPr/>
          <p:nvPr/>
        </p:nvSpPr>
        <p:spPr>
          <a:xfrm>
            <a:off x="2735439" y="4703774"/>
            <a:ext cx="4752967" cy="523220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o-RO" sz="1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Validarea modelelor de fitoremediere elaborate pentru procese de fitoremediere cu plante </a:t>
            </a:r>
            <a:r>
              <a:rPr lang="ro-RO" sz="14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anuale</a:t>
            </a:r>
            <a:endParaRPr lang="en-US" sz="14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" name="Dreptunghi 10"/>
          <p:cNvSpPr/>
          <p:nvPr/>
        </p:nvSpPr>
        <p:spPr>
          <a:xfrm>
            <a:off x="2493297" y="5399125"/>
            <a:ext cx="4995109" cy="738664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o-RO" sz="1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Elaborarea tehnologiei de </a:t>
            </a:r>
            <a:r>
              <a:rPr lang="ro-RO" sz="14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fitoremediere</a:t>
            </a:r>
            <a:r>
              <a:rPr lang="ro-RO" sz="1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pentru soluri puternic </a:t>
            </a:r>
            <a:r>
              <a:rPr lang="ro-RO" sz="14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încărcate </a:t>
            </a:r>
            <a:r>
              <a:rPr lang="ro-RO" sz="1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cu produse petroliere amendate cu </a:t>
            </a:r>
            <a:r>
              <a:rPr lang="ro-RO" sz="14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cenușă </a:t>
            </a:r>
            <a:r>
              <a:rPr lang="ro-RO" sz="1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de </a:t>
            </a:r>
            <a:r>
              <a:rPr lang="ro-RO" sz="14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termocentrală</a:t>
            </a:r>
            <a:endParaRPr lang="en-US" sz="14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6" name="Rectangle 26"/>
          <p:cNvSpPr/>
          <p:nvPr/>
        </p:nvSpPr>
        <p:spPr>
          <a:xfrm>
            <a:off x="276578" y="4103156"/>
            <a:ext cx="1345240" cy="338554"/>
          </a:xfrm>
          <a:prstGeom prst="rect">
            <a:avLst/>
          </a:prstGeom>
          <a:ln w="1587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sz="16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ACTIVIT</a:t>
            </a:r>
            <a:r>
              <a:rPr lang="ro-RO" sz="16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Ă</a:t>
            </a:r>
            <a:r>
              <a:rPr lang="ro-RO" sz="16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Ț</a:t>
            </a:r>
            <a:r>
              <a:rPr lang="en-GB" sz="16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GB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Conector drept cu săgeată 12"/>
          <p:cNvCxnSpPr>
            <a:stCxn id="26" idx="3"/>
            <a:endCxn id="4" idx="1"/>
          </p:cNvCxnSpPr>
          <p:nvPr/>
        </p:nvCxnSpPr>
        <p:spPr>
          <a:xfrm flipV="1">
            <a:off x="1621818" y="3115371"/>
            <a:ext cx="1025747" cy="115706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drept cu săgeată 16"/>
          <p:cNvCxnSpPr>
            <a:stCxn id="26" idx="3"/>
            <a:endCxn id="6" idx="1"/>
          </p:cNvCxnSpPr>
          <p:nvPr/>
        </p:nvCxnSpPr>
        <p:spPr>
          <a:xfrm flipV="1">
            <a:off x="1621818" y="4103156"/>
            <a:ext cx="828336" cy="16927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drept cu săgeată 26"/>
          <p:cNvCxnSpPr>
            <a:stCxn id="26" idx="3"/>
            <a:endCxn id="10" idx="1"/>
          </p:cNvCxnSpPr>
          <p:nvPr/>
        </p:nvCxnSpPr>
        <p:spPr>
          <a:xfrm>
            <a:off x="1621818" y="4272433"/>
            <a:ext cx="1113621" cy="69295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drept cu săgeată 28"/>
          <p:cNvCxnSpPr>
            <a:stCxn id="26" idx="3"/>
            <a:endCxn id="11" idx="1"/>
          </p:cNvCxnSpPr>
          <p:nvPr/>
        </p:nvCxnSpPr>
        <p:spPr>
          <a:xfrm>
            <a:off x="1621818" y="4272433"/>
            <a:ext cx="871479" cy="149602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4"/>
          <p:cNvSpPr/>
          <p:nvPr/>
        </p:nvSpPr>
        <p:spPr>
          <a:xfrm>
            <a:off x="193812" y="6385145"/>
            <a:ext cx="11703324" cy="46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MATCHMAKING</a:t>
            </a:r>
            <a:r>
              <a:rPr lang="en-GB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“REALITĂȚI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ȘI PERSPECTIVE PRIVIND UTILIZAREA POTENȚIALULUI </a:t>
            </a:r>
            <a:endParaRPr lang="en-GB" sz="11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CERCETARE-DEZVOLTARE-INOVARE AL INCD–urilor ÎN DOMENIUL GESTIONĂRII DEȘEURILOR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r>
              <a:rPr lang="en-GB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1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Bucure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ști 23 mai 2018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Dreptunghi 3"/>
          <p:cNvSpPr/>
          <p:nvPr/>
        </p:nvSpPr>
        <p:spPr>
          <a:xfrm>
            <a:off x="7922738" y="2773055"/>
            <a:ext cx="3613063" cy="830997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indent="45720" algn="ctr">
              <a:spcAft>
                <a:spcPts val="0"/>
              </a:spcAft>
              <a:tabLst>
                <a:tab pos="6172200" algn="l"/>
              </a:tabLst>
            </a:pPr>
            <a:r>
              <a:rPr lang="en-GB" sz="1600" b="1" i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Eficacitate</a:t>
            </a:r>
            <a:r>
              <a:rPr lang="en-GB" sz="16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GB" sz="1600" b="1" i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reducere</a:t>
            </a:r>
            <a:r>
              <a:rPr lang="en-GB" sz="16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con</a:t>
            </a:r>
            <a:r>
              <a:rPr lang="ro-RO" sz="16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ț</a:t>
            </a:r>
            <a:r>
              <a:rPr lang="en-GB" sz="1600" b="1" i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inut</a:t>
            </a:r>
            <a:r>
              <a:rPr lang="en-GB" sz="16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THP:</a:t>
            </a:r>
          </a:p>
          <a:p>
            <a:pPr indent="45720" algn="ctr">
              <a:spcAft>
                <a:spcPts val="0"/>
              </a:spcAft>
              <a:tabLst>
                <a:tab pos="6172200" algn="l"/>
              </a:tabLst>
            </a:pPr>
            <a:r>
              <a:rPr lang="en-GB" sz="16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48,7% -</a:t>
            </a:r>
            <a:r>
              <a:rPr lang="en-GB" sz="1600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soluri</a:t>
            </a:r>
            <a:r>
              <a:rPr lang="en-GB" sz="16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GB" sz="1600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tratate</a:t>
            </a:r>
            <a:r>
              <a:rPr lang="en-GB" sz="16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cu </a:t>
            </a:r>
            <a:r>
              <a:rPr lang="en-GB" sz="1600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cenu</a:t>
            </a:r>
            <a:r>
              <a:rPr lang="ro-RO" sz="16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șă</a:t>
            </a:r>
            <a:r>
              <a:rPr lang="en-GB" sz="16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indent="45720" algn="ctr">
              <a:spcAft>
                <a:spcPts val="0"/>
              </a:spcAft>
              <a:tabLst>
                <a:tab pos="6172200" algn="l"/>
              </a:tabLst>
            </a:pPr>
            <a:r>
              <a:rPr lang="en-GB" sz="16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54,8% - tartare cu </a:t>
            </a:r>
            <a:r>
              <a:rPr lang="en-GB" sz="1600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tuf</a:t>
            </a:r>
            <a:r>
              <a:rPr lang="en-GB" sz="16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GB" sz="1600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vulcanic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04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9E767"/>
            </a:gs>
            <a:gs pos="0">
              <a:schemeClr val="bg1"/>
            </a:gs>
            <a:gs pos="10000">
              <a:schemeClr val="bg1"/>
            </a:gs>
            <a:gs pos="16000">
              <a:schemeClr val="bg1"/>
            </a:gs>
            <a:gs pos="66237">
              <a:schemeClr val="bg1"/>
            </a:gs>
            <a:gs pos="57794">
              <a:schemeClr val="bg1"/>
            </a:gs>
            <a:gs pos="74000">
              <a:schemeClr val="bg1"/>
            </a:gs>
            <a:gs pos="94000">
              <a:schemeClr val="accent6">
                <a:lumMod val="60000"/>
                <a:lumOff val="40000"/>
              </a:schemeClr>
            </a:gs>
            <a:gs pos="92000">
              <a:schemeClr val="bg1"/>
            </a:gs>
            <a:gs pos="100000">
              <a:srgbClr val="00B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5871" y="66956"/>
            <a:ext cx="1192074" cy="69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5" descr="Conceput in Romani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989" y="66956"/>
            <a:ext cx="687707" cy="687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 descr="logo-mc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19" b="19527"/>
          <a:stretch>
            <a:fillRect/>
          </a:stretch>
        </p:blipFill>
        <p:spPr bwMode="auto">
          <a:xfrm>
            <a:off x="3961845" y="56796"/>
            <a:ext cx="2247197" cy="697357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24" name="Picture 2" descr="LOGO-complet-OSI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5" t="15517" r="9422" b="16667"/>
          <a:stretch>
            <a:fillRect/>
          </a:stretch>
        </p:blipFill>
        <p:spPr bwMode="auto">
          <a:xfrm>
            <a:off x="1065172" y="65341"/>
            <a:ext cx="1516495" cy="67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Conector drept 24"/>
          <p:cNvCxnSpPr/>
          <p:nvPr/>
        </p:nvCxnSpPr>
        <p:spPr>
          <a:xfrm>
            <a:off x="-9703" y="822960"/>
            <a:ext cx="12201703" cy="0"/>
          </a:xfrm>
          <a:prstGeom prst="line">
            <a:avLst/>
          </a:prstGeom>
          <a:ln w="50800">
            <a:solidFill>
              <a:srgbClr val="05AB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reptunghi 13"/>
          <p:cNvSpPr/>
          <p:nvPr/>
        </p:nvSpPr>
        <p:spPr>
          <a:xfrm>
            <a:off x="5073402" y="1583519"/>
            <a:ext cx="1422735" cy="409025"/>
          </a:xfrm>
          <a:prstGeom prst="rect">
            <a:avLst/>
          </a:prstGeom>
          <a:solidFill>
            <a:srgbClr val="92FC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OBIECTIV</a:t>
            </a:r>
          </a:p>
        </p:txBody>
      </p:sp>
      <p:sp>
        <p:nvSpPr>
          <p:cNvPr id="7" name="Rectangle 6"/>
          <p:cNvSpPr/>
          <p:nvPr/>
        </p:nvSpPr>
        <p:spPr>
          <a:xfrm>
            <a:off x="233156" y="930841"/>
            <a:ext cx="4752044" cy="1538883"/>
          </a:xfrm>
          <a:prstGeom prst="rect">
            <a:avLst/>
          </a:prstGeom>
          <a:solidFill>
            <a:srgbClr val="F9FBFD"/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o-RO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 NUCLEU</a:t>
            </a:r>
          </a:p>
          <a:p>
            <a:pPr algn="ctr"/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Titlul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proiectului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o-RO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Dezvoltarea de tehnologii de tratare a deșeurilor în vederea diminuării potențialului de poluare al </a:t>
            </a:r>
            <a:r>
              <a:rPr lang="ro-RO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acestora</a:t>
            </a:r>
            <a:r>
              <a:rPr lang="pt-BR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o-RO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o-R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-cod </a:t>
            </a:r>
            <a:r>
              <a:rPr lang="ro-R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proiect </a:t>
            </a:r>
            <a:r>
              <a:rPr lang="ro-R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16 25 03 01</a:t>
            </a:r>
          </a:p>
          <a:p>
            <a:pPr lvl="0" algn="ctr"/>
            <a:r>
              <a:rPr lang="ro-R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-perioada </a:t>
            </a:r>
            <a:r>
              <a:rPr lang="ro-R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derulare: </a:t>
            </a:r>
            <a:r>
              <a:rPr lang="ro-R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2016-201</a:t>
            </a:r>
            <a:r>
              <a:rPr lang="ro-R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6584339" y="1698991"/>
            <a:ext cx="561366" cy="2045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7373640" y="1329931"/>
            <a:ext cx="4267098" cy="784830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B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Elaborarea </a:t>
            </a:r>
            <a:r>
              <a:rPr lang="ro-RO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ș</a:t>
            </a:r>
            <a:r>
              <a:rPr lang="pt-BR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t-B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dezvoltarea de tehnologii de tratare a </a:t>
            </a:r>
            <a:r>
              <a:rPr lang="pt-BR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r>
              <a:rPr lang="ro-RO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ș</a:t>
            </a:r>
            <a:r>
              <a:rPr lang="pt-BR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eurilor </a:t>
            </a:r>
            <a:r>
              <a:rPr lang="ro-RO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î</a:t>
            </a:r>
            <a:r>
              <a:rPr lang="pt-BR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pt-B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vederea reducerii </a:t>
            </a:r>
            <a:r>
              <a:rPr lang="pt-BR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poten</a:t>
            </a:r>
            <a:r>
              <a:rPr lang="ro-RO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ț</a:t>
            </a:r>
            <a:r>
              <a:rPr lang="pt-BR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ialului </a:t>
            </a:r>
            <a:r>
              <a:rPr lang="pt-B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poluare al acestora</a:t>
            </a:r>
            <a:endParaRPr lang="en-GB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6549" y="2598516"/>
            <a:ext cx="3498320" cy="954107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o-RO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Tehnologie </a:t>
            </a:r>
            <a:r>
              <a:rPr lang="ro-RO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diminuare a </a:t>
            </a:r>
            <a:r>
              <a:rPr lang="ro-RO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potențialului </a:t>
            </a:r>
            <a:r>
              <a:rPr lang="ro-RO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poluant al </a:t>
            </a:r>
            <a:r>
              <a:rPr lang="ro-RO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cenușilor </a:t>
            </a:r>
            <a:r>
              <a:rPr lang="ro-RO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rezultate la incinerarea </a:t>
            </a:r>
            <a:r>
              <a:rPr lang="ro-RO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deșeurilor </a:t>
            </a:r>
            <a:r>
              <a:rPr lang="ro-RO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medicale </a:t>
            </a:r>
            <a:r>
              <a:rPr lang="ro-RO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 </a:t>
            </a:r>
            <a:r>
              <a:rPr lang="ro-RO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periculoase prin </a:t>
            </a:r>
            <a:r>
              <a:rPr lang="ro-RO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spălare </a:t>
            </a:r>
            <a:r>
              <a:rPr lang="ro-RO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 </a:t>
            </a:r>
            <a:r>
              <a:rPr lang="ro-RO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soluție ac</a:t>
            </a:r>
            <a:r>
              <a:rPr lang="en-GB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</a:t>
            </a:r>
            <a:r>
              <a:rPr lang="ro-RO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ă</a:t>
            </a:r>
            <a:endParaRPr lang="en-GB" sz="1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8122" y="3819075"/>
            <a:ext cx="3215174" cy="1092607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o-RO" sz="1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Extracția poluanților </a:t>
            </a:r>
            <a:r>
              <a:rPr lang="ro-RO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tipul clorurilor, </a:t>
            </a:r>
            <a:r>
              <a:rPr lang="ro-RO" sz="1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sulfaților </a:t>
            </a:r>
            <a:r>
              <a:rPr lang="ro-RO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</a:t>
            </a:r>
            <a:r>
              <a:rPr lang="ro-RO" sz="1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metale </a:t>
            </a:r>
            <a:r>
              <a:rPr lang="ro-RO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grele din </a:t>
            </a:r>
            <a:r>
              <a:rPr lang="ro-RO" sz="1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componența cenușilor </a:t>
            </a:r>
            <a:r>
              <a:rPr lang="ro-RO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rezultate la incinerarea </a:t>
            </a:r>
            <a:r>
              <a:rPr lang="ro-RO" sz="1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deșeurilor </a:t>
            </a:r>
            <a:r>
              <a:rPr lang="ro-RO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periculoase (inclusiv </a:t>
            </a:r>
            <a:r>
              <a:rPr lang="ro-RO" sz="1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deșeuri </a:t>
            </a:r>
            <a:r>
              <a:rPr lang="ro-RO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medicale) prin </a:t>
            </a:r>
            <a:r>
              <a:rPr lang="ro-RO" sz="1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spălare </a:t>
            </a:r>
            <a:r>
              <a:rPr lang="ro-RO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 o </a:t>
            </a:r>
            <a:r>
              <a:rPr lang="ro-RO" sz="1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soluție </a:t>
            </a:r>
            <a:r>
              <a:rPr lang="ro-RO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slab </a:t>
            </a:r>
            <a:r>
              <a:rPr lang="ro-RO" sz="1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acidă </a:t>
            </a:r>
            <a:r>
              <a:rPr lang="ro-RO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H</a:t>
            </a:r>
            <a:r>
              <a:rPr lang="ro-RO" sz="1300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o-RO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ro-RO" sz="1300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GB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Straight Arrow Connector 10"/>
          <p:cNvCxnSpPr>
            <a:stCxn id="4" idx="2"/>
            <a:endCxn id="6" idx="0"/>
          </p:cNvCxnSpPr>
          <p:nvPr/>
        </p:nvCxnSpPr>
        <p:spPr>
          <a:xfrm>
            <a:off x="2215709" y="3552623"/>
            <a:ext cx="0" cy="26645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4602312" y="2598516"/>
            <a:ext cx="3787649" cy="954107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o-RO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Tehnologie de diminuare a </a:t>
            </a:r>
            <a:r>
              <a:rPr lang="ro-RO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potențialului </a:t>
            </a:r>
            <a:r>
              <a:rPr lang="ro-RO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poluant al </a:t>
            </a:r>
            <a:r>
              <a:rPr lang="ro-RO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cenușilor </a:t>
            </a:r>
            <a:r>
              <a:rPr lang="ro-RO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rezultate la incinerarea </a:t>
            </a:r>
            <a:r>
              <a:rPr lang="ro-RO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deșeurilor </a:t>
            </a:r>
            <a:r>
              <a:rPr lang="ro-RO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medicale </a:t>
            </a:r>
            <a:r>
              <a:rPr lang="ro-RO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 </a:t>
            </a:r>
            <a:r>
              <a:rPr lang="ro-RO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periculoase prin î</a:t>
            </a:r>
            <a:r>
              <a:rPr lang="ro-RO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nglobarea </a:t>
            </a:r>
            <a:r>
              <a:rPr lang="ro-RO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</a:t>
            </a:r>
            <a:r>
              <a:rPr lang="ro-RO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ro-RO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matrici de tip „beton”</a:t>
            </a:r>
            <a:endParaRPr lang="en-GB" sz="1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452505" y="3782694"/>
            <a:ext cx="4087261" cy="1292662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o-RO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</a:t>
            </a:r>
            <a:r>
              <a:rPr lang="ro-RO" sz="1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nglobarea </a:t>
            </a:r>
            <a:r>
              <a:rPr lang="ro-RO" sz="13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plouanților</a:t>
            </a:r>
            <a:r>
              <a:rPr lang="ro-RO" sz="1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tipul clorurilor, </a:t>
            </a:r>
            <a:r>
              <a:rPr lang="ro-RO" sz="1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sulfaților </a:t>
            </a:r>
            <a:r>
              <a:rPr lang="ro-RO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</a:t>
            </a:r>
            <a:r>
              <a:rPr lang="ro-RO" sz="1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o-RO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metalelor grele din </a:t>
            </a:r>
            <a:r>
              <a:rPr lang="ro-RO" sz="1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componența cenușilor </a:t>
            </a:r>
            <a:r>
              <a:rPr lang="ro-RO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rezultate la incinerarea </a:t>
            </a:r>
            <a:r>
              <a:rPr lang="ro-RO" sz="1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deșeurilor </a:t>
            </a:r>
            <a:r>
              <a:rPr lang="ro-RO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periculoase î</a:t>
            </a:r>
            <a:r>
              <a:rPr lang="ro-RO" sz="1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ro-RO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structuri solide realizate prin amestecarea </a:t>
            </a:r>
            <a:r>
              <a:rPr lang="ro-RO" sz="1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cenușilor </a:t>
            </a:r>
            <a:r>
              <a:rPr lang="ro-RO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 alte materiale de </a:t>
            </a:r>
            <a:r>
              <a:rPr lang="ro-RO" sz="13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construcți</a:t>
            </a:r>
            <a:r>
              <a:rPr lang="en-GB" sz="13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alături </a:t>
            </a:r>
            <a:r>
              <a:rPr lang="ro-RO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ro-RO" sz="1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fracția solidă </a:t>
            </a:r>
            <a:r>
              <a:rPr lang="ro-RO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unui alt </a:t>
            </a:r>
            <a:r>
              <a:rPr lang="ro-RO" sz="1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deșeu </a:t>
            </a:r>
            <a:r>
              <a:rPr lang="ro-RO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periculos cum este </a:t>
            </a:r>
            <a:r>
              <a:rPr lang="ro-RO" sz="1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șlamul </a:t>
            </a:r>
            <a:r>
              <a:rPr lang="ro-RO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ro-RO" sz="1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carbid.</a:t>
            </a:r>
            <a:endParaRPr lang="en-GB" sz="13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6" name="Straight Arrow Connector 25"/>
          <p:cNvCxnSpPr>
            <a:stCxn id="17" idx="2"/>
            <a:endCxn id="20" idx="0"/>
          </p:cNvCxnSpPr>
          <p:nvPr/>
        </p:nvCxnSpPr>
        <p:spPr>
          <a:xfrm flipH="1">
            <a:off x="6496136" y="3552623"/>
            <a:ext cx="1" cy="23007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8949335" y="2406908"/>
            <a:ext cx="2987964" cy="1169551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o-RO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Procedeu integrat de diminuare a potentialului poluant al cenusilor rezultate din procese de incinerare a deseurilor periculoase si al slamului de carbid</a:t>
            </a:r>
            <a:endParaRPr lang="en-GB" sz="1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9005455" y="3830840"/>
            <a:ext cx="2875724" cy="1092607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o-RO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Cele 2 variante tehnologice pot fi utilizate concomitent </a:t>
            </a:r>
            <a:r>
              <a:rPr lang="ro-RO" sz="1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într-un </a:t>
            </a:r>
            <a:r>
              <a:rPr lang="ro-RO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procedeu i</a:t>
            </a:r>
            <a:r>
              <a:rPr lang="ro-RO" sz="1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ntegrat </a:t>
            </a:r>
            <a:r>
              <a:rPr lang="ro-RO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tratare a </a:t>
            </a:r>
            <a:r>
              <a:rPr lang="ro-RO" sz="1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cenușilor </a:t>
            </a:r>
            <a:r>
              <a:rPr lang="ro-RO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rezultate din diverse procese de incinerare a </a:t>
            </a:r>
            <a:r>
              <a:rPr lang="ro-RO" sz="1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deșeurilor </a:t>
            </a:r>
            <a:r>
              <a:rPr lang="ro-RO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periculoase</a:t>
            </a:r>
            <a:endParaRPr lang="en-GB" sz="13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6" name="Straight Arrow Connector 35"/>
          <p:cNvCxnSpPr>
            <a:stCxn id="30" idx="2"/>
            <a:endCxn id="35" idx="0"/>
          </p:cNvCxnSpPr>
          <p:nvPr/>
        </p:nvCxnSpPr>
        <p:spPr>
          <a:xfrm>
            <a:off x="10443317" y="3576459"/>
            <a:ext cx="0" cy="25438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Dreptunghi 17"/>
          <p:cNvSpPr/>
          <p:nvPr/>
        </p:nvSpPr>
        <p:spPr>
          <a:xfrm>
            <a:off x="3073525" y="5498940"/>
            <a:ext cx="1999877" cy="409025"/>
          </a:xfrm>
          <a:prstGeom prst="rect">
            <a:avLst/>
          </a:prstGeom>
          <a:solidFill>
            <a:srgbClr val="92FC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REZULTATE</a:t>
            </a:r>
            <a:endParaRPr lang="en-US" sz="1500" b="1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66" name="Dreptunghi 18"/>
          <p:cNvSpPr/>
          <p:nvPr/>
        </p:nvSpPr>
        <p:spPr>
          <a:xfrm>
            <a:off x="5369852" y="5185612"/>
            <a:ext cx="6270886" cy="1031383"/>
          </a:xfrm>
          <a:prstGeom prst="rect">
            <a:avLst/>
          </a:prstGeom>
          <a:solidFill>
            <a:srgbClr val="F0F4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ro-RO" sz="1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</a:t>
            </a:r>
            <a:r>
              <a:rPr lang="en-GB" sz="1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Cerere</a:t>
            </a:r>
            <a:r>
              <a:rPr lang="en-GB" sz="1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de brevet</a:t>
            </a:r>
            <a:endParaRPr lang="ro-RO" sz="1300" b="1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Soluții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de 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tratare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cenu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ș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transferate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c</a:t>
            </a:r>
            <a:r>
              <a:rPr lang="ro-RO" sz="13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ă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tre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agenti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economici</a:t>
            </a:r>
            <a:endParaRPr lang="en-GB" sz="1300" b="1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 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Articol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î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n 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revist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ă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de 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specialitate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ISI</a:t>
            </a:r>
            <a:endParaRPr lang="ro-RO" sz="1300" b="1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27" name="Rectangle 4"/>
          <p:cNvSpPr/>
          <p:nvPr/>
        </p:nvSpPr>
        <p:spPr>
          <a:xfrm>
            <a:off x="193812" y="6385145"/>
            <a:ext cx="11703324" cy="46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MATCHMAKING</a:t>
            </a:r>
            <a:r>
              <a:rPr lang="en-GB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“REALITĂȚI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ȘI PERSPECTIVE PRIVIND UTILIZAREA POTENȚIALULUI </a:t>
            </a:r>
            <a:endParaRPr lang="en-GB" sz="11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CERCETARE-DEZVOLTARE-INOVARE AL INCD–urilor ÎN DOMENIUL GESTIONĂRII DEȘEURILOR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r>
              <a:rPr lang="en-GB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1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Bucure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ști 23 mai 2018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9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9E767"/>
            </a:gs>
            <a:gs pos="0">
              <a:schemeClr val="bg1"/>
            </a:gs>
            <a:gs pos="10000">
              <a:schemeClr val="bg1"/>
            </a:gs>
            <a:gs pos="16000">
              <a:schemeClr val="bg1"/>
            </a:gs>
            <a:gs pos="66237">
              <a:schemeClr val="bg1"/>
            </a:gs>
            <a:gs pos="57794">
              <a:schemeClr val="bg1"/>
            </a:gs>
            <a:gs pos="74000">
              <a:schemeClr val="bg1"/>
            </a:gs>
            <a:gs pos="94000">
              <a:schemeClr val="accent6">
                <a:lumMod val="60000"/>
                <a:lumOff val="40000"/>
              </a:schemeClr>
            </a:gs>
            <a:gs pos="92000">
              <a:schemeClr val="bg1"/>
            </a:gs>
            <a:gs pos="100000">
              <a:srgbClr val="00B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4491004" y="973846"/>
            <a:ext cx="2804318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CERCET</a:t>
            </a:r>
            <a:r>
              <a:rPr lang="ro-RO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Ă</a:t>
            </a:r>
            <a:r>
              <a:rPr lang="en-GB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RI</a:t>
            </a:r>
            <a:r>
              <a:rPr lang="ro-RO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n-GB" sz="2400" b="1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o-RO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privind</a:t>
            </a:r>
          </a:p>
          <a:p>
            <a:pPr algn="ctr"/>
            <a:endParaRPr lang="ro-RO" sz="1500" b="1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80137" y="1912713"/>
            <a:ext cx="11703324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</a:pPr>
            <a:r>
              <a:rPr lang="en-GB" sz="2500" b="1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Dezvoltarea</a:t>
            </a:r>
            <a:r>
              <a:rPr lang="en-GB" sz="25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GB" sz="2500" b="1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metode</a:t>
            </a:r>
            <a:r>
              <a:rPr lang="en-GB" sz="25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GB" sz="2500" b="1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determinare</a:t>
            </a:r>
            <a:r>
              <a:rPr lang="en-GB" sz="25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2500" b="1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unor</a:t>
            </a:r>
            <a:r>
              <a:rPr lang="en-GB" sz="25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500" b="1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contaminan</a:t>
            </a:r>
            <a:r>
              <a:rPr lang="ro-RO" sz="25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ț</a:t>
            </a:r>
            <a:r>
              <a:rPr lang="en-GB" sz="2500" b="1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GB" sz="25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500" b="1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emergen</a:t>
            </a:r>
            <a:r>
              <a:rPr lang="ro-RO" sz="25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ț</a:t>
            </a:r>
            <a:r>
              <a:rPr lang="en-GB" sz="2500" b="1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GB" sz="25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5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n-GB" sz="25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 de</a:t>
            </a:r>
            <a:r>
              <a:rPr lang="ro-RO" sz="25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</a:t>
            </a:r>
            <a:r>
              <a:rPr lang="en-GB" sz="2500" b="1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euri</a:t>
            </a:r>
            <a:endParaRPr lang="en-GB" sz="2500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Picture 2" descr="Imagini pentru logo recicla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137" y="3108244"/>
            <a:ext cx="2232936" cy="2227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asetăText 7"/>
          <p:cNvSpPr txBox="1"/>
          <p:nvPr/>
        </p:nvSpPr>
        <p:spPr>
          <a:xfrm rot="19373897">
            <a:off x="476455" y="3469940"/>
            <a:ext cx="1172889" cy="547594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0396254"/>
              </a:avLst>
            </a:prstTxWarp>
            <a:spAutoFit/>
          </a:bodyPr>
          <a:lstStyle/>
          <a:p>
            <a:r>
              <a:rPr lang="en-US" sz="1400" b="1" dirty="0" err="1" smtClean="0">
                <a:ln w="0"/>
                <a:solidFill>
                  <a:srgbClr val="6A3D0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Reducere</a:t>
            </a:r>
            <a:endParaRPr lang="en-US" sz="1400" b="1" dirty="0">
              <a:ln w="0"/>
              <a:solidFill>
                <a:srgbClr val="6A3D0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CasetăText 7"/>
          <p:cNvSpPr txBox="1"/>
          <p:nvPr/>
        </p:nvSpPr>
        <p:spPr>
          <a:xfrm rot="4848856">
            <a:off x="1447308" y="3882572"/>
            <a:ext cx="1172889" cy="547594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1330462"/>
              </a:avLst>
            </a:prstTxWarp>
            <a:spAutoFit/>
          </a:bodyPr>
          <a:lstStyle/>
          <a:p>
            <a:r>
              <a:rPr lang="en-US" sz="1400" b="1" dirty="0" err="1" smtClean="0">
                <a:ln w="0"/>
                <a:solidFill>
                  <a:srgbClr val="7E490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Reutilizare</a:t>
            </a:r>
            <a:endParaRPr lang="en-US" sz="1400" b="1" dirty="0">
              <a:ln w="0"/>
              <a:solidFill>
                <a:srgbClr val="7E490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asetăText 7"/>
          <p:cNvSpPr txBox="1"/>
          <p:nvPr/>
        </p:nvSpPr>
        <p:spPr>
          <a:xfrm rot="20713440">
            <a:off x="996374" y="4577476"/>
            <a:ext cx="1172889" cy="547594"/>
          </a:xfrm>
          <a:prstGeom prst="rect">
            <a:avLst/>
          </a:prstGeom>
          <a:noFill/>
        </p:spPr>
        <p:txBody>
          <a:bodyPr wrap="none" rtlCol="0">
            <a:prstTxWarp prst="textArchDown">
              <a:avLst>
                <a:gd name="adj" fmla="val 561275"/>
              </a:avLst>
            </a:prstTxWarp>
            <a:spAutoFit/>
          </a:bodyPr>
          <a:lstStyle/>
          <a:p>
            <a:r>
              <a:rPr lang="en-US" sz="1400" b="1" dirty="0" err="1" smtClean="0">
                <a:ln w="0"/>
                <a:solidFill>
                  <a:srgbClr val="7E490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Reciclare</a:t>
            </a:r>
            <a:endParaRPr lang="en-US" sz="1400" b="1" dirty="0">
              <a:ln w="0"/>
              <a:solidFill>
                <a:srgbClr val="7E490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5871" y="66956"/>
            <a:ext cx="1192074" cy="69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5" descr="Conceput in Romani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989" y="66956"/>
            <a:ext cx="687707" cy="687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" descr="logo-mci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19" b="19527"/>
          <a:stretch>
            <a:fillRect/>
          </a:stretch>
        </p:blipFill>
        <p:spPr bwMode="auto">
          <a:xfrm>
            <a:off x="3961845" y="56796"/>
            <a:ext cx="2247197" cy="697357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22" name="Picture 2" descr="LOGO-complet-OSIM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5" t="15517" r="9422" b="16667"/>
          <a:stretch>
            <a:fillRect/>
          </a:stretch>
        </p:blipFill>
        <p:spPr bwMode="auto">
          <a:xfrm>
            <a:off x="1065172" y="65341"/>
            <a:ext cx="1516495" cy="67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Conector drept 22"/>
          <p:cNvCxnSpPr/>
          <p:nvPr/>
        </p:nvCxnSpPr>
        <p:spPr>
          <a:xfrm>
            <a:off x="-9703" y="822960"/>
            <a:ext cx="12201703" cy="0"/>
          </a:xfrm>
          <a:prstGeom prst="line">
            <a:avLst/>
          </a:prstGeom>
          <a:ln w="50800">
            <a:solidFill>
              <a:srgbClr val="05AB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742457" y="2990814"/>
            <a:ext cx="8816709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Dezvoltarea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unor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metode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eficiente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analiz</a:t>
            </a:r>
            <a:r>
              <a:rPr lang="ro-RO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ă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unor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metale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grele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din de</a:t>
            </a:r>
            <a:r>
              <a:rPr lang="ro-RO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ș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euri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complexe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GB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Dezvoltarea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unor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metode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eficiente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analiza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unor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metale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grele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din 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uleiuri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uzate</a:t>
            </a:r>
            <a:endParaRPr lang="en-GB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GB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Dezvoltarea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unor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metode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analiz</a:t>
            </a:r>
            <a:r>
              <a:rPr lang="ro-RO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ă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sulfului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din 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combustibili</a:t>
            </a:r>
            <a:endParaRPr lang="en-GB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Rectangle 4"/>
          <p:cNvSpPr/>
          <p:nvPr/>
        </p:nvSpPr>
        <p:spPr>
          <a:xfrm>
            <a:off x="193812" y="6385145"/>
            <a:ext cx="11703324" cy="46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MATCHMAKING</a:t>
            </a:r>
            <a:r>
              <a:rPr lang="en-GB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“REALITĂȚI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ȘI PERSPECTIVE PRIVIND UTILIZAREA POTENȚIALULUI </a:t>
            </a:r>
            <a:endParaRPr lang="en-GB" sz="11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CERCETARE-DEZVOLTARE-INOVARE AL INCD–urilor ÎN DOMENIUL GESTIONĂRII DEȘEURILOR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r>
              <a:rPr lang="en-GB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1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Bucure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ști 23 mai 2018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500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9E767"/>
            </a:gs>
            <a:gs pos="0">
              <a:schemeClr val="bg1"/>
            </a:gs>
            <a:gs pos="10000">
              <a:schemeClr val="bg1"/>
            </a:gs>
            <a:gs pos="16000">
              <a:schemeClr val="bg1"/>
            </a:gs>
            <a:gs pos="66237">
              <a:schemeClr val="bg1"/>
            </a:gs>
            <a:gs pos="57794">
              <a:schemeClr val="bg1"/>
            </a:gs>
            <a:gs pos="74000">
              <a:schemeClr val="bg1"/>
            </a:gs>
            <a:gs pos="94000">
              <a:schemeClr val="accent6">
                <a:lumMod val="60000"/>
                <a:lumOff val="40000"/>
              </a:schemeClr>
            </a:gs>
            <a:gs pos="92000">
              <a:schemeClr val="bg1"/>
            </a:gs>
            <a:gs pos="100000">
              <a:srgbClr val="00B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5871" y="66956"/>
            <a:ext cx="1192074" cy="69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5" descr="Conceput in Romani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989" y="66956"/>
            <a:ext cx="687707" cy="687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 descr="logo-mc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19" b="19527"/>
          <a:stretch>
            <a:fillRect/>
          </a:stretch>
        </p:blipFill>
        <p:spPr bwMode="auto">
          <a:xfrm>
            <a:off x="3961845" y="56796"/>
            <a:ext cx="2247197" cy="697357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24" name="Picture 2" descr="LOGO-complet-OSI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5" t="15517" r="9422" b="16667"/>
          <a:stretch>
            <a:fillRect/>
          </a:stretch>
        </p:blipFill>
        <p:spPr bwMode="auto">
          <a:xfrm>
            <a:off x="1065172" y="65341"/>
            <a:ext cx="1516495" cy="67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Conector drept 24"/>
          <p:cNvCxnSpPr/>
          <p:nvPr/>
        </p:nvCxnSpPr>
        <p:spPr>
          <a:xfrm>
            <a:off x="-9703" y="822960"/>
            <a:ext cx="12201703" cy="0"/>
          </a:xfrm>
          <a:prstGeom prst="line">
            <a:avLst/>
          </a:prstGeom>
          <a:ln w="50800">
            <a:solidFill>
              <a:srgbClr val="05AB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reptunghi 13"/>
          <p:cNvSpPr/>
          <p:nvPr/>
        </p:nvSpPr>
        <p:spPr>
          <a:xfrm>
            <a:off x="4914378" y="1583519"/>
            <a:ext cx="1422735" cy="409025"/>
          </a:xfrm>
          <a:prstGeom prst="rect">
            <a:avLst/>
          </a:prstGeom>
          <a:solidFill>
            <a:srgbClr val="92FC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OBIECTIV</a:t>
            </a:r>
          </a:p>
        </p:txBody>
      </p:sp>
      <p:sp>
        <p:nvSpPr>
          <p:cNvPr id="18" name="Dreptunghi 17"/>
          <p:cNvSpPr/>
          <p:nvPr/>
        </p:nvSpPr>
        <p:spPr>
          <a:xfrm>
            <a:off x="9213354" y="2867746"/>
            <a:ext cx="2792896" cy="409025"/>
          </a:xfrm>
          <a:prstGeom prst="rect">
            <a:avLst/>
          </a:prstGeom>
          <a:solidFill>
            <a:srgbClr val="92FC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5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REZULTATE/DISEMINARE</a:t>
            </a:r>
            <a:endParaRPr lang="en-US" sz="1500" b="1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9" name="Dreptunghi 18"/>
          <p:cNvSpPr/>
          <p:nvPr/>
        </p:nvSpPr>
        <p:spPr>
          <a:xfrm>
            <a:off x="9223513" y="3349465"/>
            <a:ext cx="2792896" cy="2504683"/>
          </a:xfrm>
          <a:prstGeom prst="rect">
            <a:avLst/>
          </a:prstGeom>
          <a:solidFill>
            <a:srgbClr val="F0F4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lnSpc>
                <a:spcPct val="150000"/>
              </a:lnSpc>
              <a:buFontTx/>
              <a:buChar char="-"/>
            </a:pP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modele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experimentale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de 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caracterizare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a de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șeurilor industriale;</a:t>
            </a:r>
          </a:p>
          <a:p>
            <a:pPr marL="285750" indent="-285750" algn="just">
              <a:lnSpc>
                <a:spcPct val="150000"/>
              </a:lnSpc>
              <a:buFontTx/>
              <a:buChar char="-"/>
            </a:pP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 metode optime de analiza a unor deșeuri industriale și uleiuri uzate</a:t>
            </a:r>
            <a:endParaRPr lang="ro-RO" sz="1300" b="1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85750" indent="-285750" algn="just">
              <a:lnSpc>
                <a:spcPct val="150000"/>
              </a:lnSpc>
              <a:buFontTx/>
              <a:buChar char="-"/>
            </a:pP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 articole ISI</a:t>
            </a:r>
          </a:p>
        </p:txBody>
      </p:sp>
      <p:sp>
        <p:nvSpPr>
          <p:cNvPr id="7" name="Rectangle 6"/>
          <p:cNvSpPr/>
          <p:nvPr/>
        </p:nvSpPr>
        <p:spPr>
          <a:xfrm>
            <a:off x="74132" y="930841"/>
            <a:ext cx="4752044" cy="1538883"/>
          </a:xfrm>
          <a:prstGeom prst="rect">
            <a:avLst/>
          </a:prstGeom>
          <a:solidFill>
            <a:srgbClr val="F9FBFD"/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o-RO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 NUCLEU</a:t>
            </a:r>
          </a:p>
          <a:p>
            <a:pPr lvl="0" algn="ctr"/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Titlul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proiectului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o-RO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Dezvoltarea si implementarea unor metode de analiză și caracterizare a deșeurilor </a:t>
            </a:r>
            <a:r>
              <a:rPr lang="ro-RO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industriale</a:t>
            </a:r>
            <a:r>
              <a:rPr lang="pt-BR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o-RO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o-R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-cod </a:t>
            </a:r>
            <a:r>
              <a:rPr lang="ro-R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proiect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ro-R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lang="ro-R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o-R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07</a:t>
            </a:r>
            <a:endParaRPr lang="ro-RO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o-R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-perioada </a:t>
            </a:r>
            <a:r>
              <a:rPr lang="ro-R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derulare: </a:t>
            </a:r>
            <a:r>
              <a:rPr lang="ro-R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o-R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-201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6425315" y="1698991"/>
            <a:ext cx="561366" cy="2045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7074883" y="1274430"/>
            <a:ext cx="4822253" cy="954107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</a:pPr>
            <a:r>
              <a:rPr lang="en-GB" sz="1400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Dezvoltarea</a:t>
            </a:r>
            <a:r>
              <a:rPr lang="en-GB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</a:t>
            </a:r>
            <a:r>
              <a:rPr lang="en-GB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implementarea</a:t>
            </a:r>
            <a:r>
              <a:rPr lang="en-GB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unor</a:t>
            </a:r>
            <a:r>
              <a:rPr lang="ro-RO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metode</a:t>
            </a:r>
            <a:r>
              <a:rPr lang="en-US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optime </a:t>
            </a:r>
            <a:r>
              <a:rPr lang="ro-RO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pentru caracterizarea si analiza unor deseuri industriale provenite de la tratarea si finisarea suprafetelor si acoperirea metalelor si a altor </a:t>
            </a:r>
            <a:r>
              <a:rPr lang="ro-RO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materia</a:t>
            </a:r>
            <a:r>
              <a:rPr lang="en-GB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 </a:t>
            </a:r>
            <a:r>
              <a:rPr lang="en-GB" sz="1400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</a:t>
            </a:r>
            <a:r>
              <a:rPr lang="ro-RO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unor deseuri de tipul uleiuri </a:t>
            </a:r>
            <a:r>
              <a:rPr lang="ro-RO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uzate</a:t>
            </a:r>
            <a:endParaRPr lang="en-GB" sz="1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Imagin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1" y="2859646"/>
            <a:ext cx="4132639" cy="3302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Imagine 1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886" y="2867746"/>
            <a:ext cx="3896496" cy="2860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Picture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9526" y="3055487"/>
            <a:ext cx="2630531" cy="2798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4"/>
          <p:cNvSpPr/>
          <p:nvPr/>
        </p:nvSpPr>
        <p:spPr>
          <a:xfrm>
            <a:off x="193812" y="6385145"/>
            <a:ext cx="11703324" cy="46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MATCHMAKING</a:t>
            </a:r>
            <a:r>
              <a:rPr lang="en-GB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“REALITĂȚI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ȘI PERSPECTIVE PRIVIND UTILIZAREA POTENȚIALULUI </a:t>
            </a:r>
            <a:endParaRPr lang="en-GB" sz="11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CERCETARE-DEZVOLTARE-INOVARE AL INCD–urilor ÎN DOMENIUL GESTIONĂRII DEȘEURILOR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r>
              <a:rPr lang="en-GB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1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Bucure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ști 23 mai 2018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487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9E767"/>
            </a:gs>
            <a:gs pos="0">
              <a:schemeClr val="bg1"/>
            </a:gs>
            <a:gs pos="10000">
              <a:schemeClr val="bg1"/>
            </a:gs>
            <a:gs pos="16000">
              <a:schemeClr val="bg1"/>
            </a:gs>
            <a:gs pos="66237">
              <a:schemeClr val="bg1"/>
            </a:gs>
            <a:gs pos="57794">
              <a:schemeClr val="bg1"/>
            </a:gs>
            <a:gs pos="74000">
              <a:schemeClr val="bg1"/>
            </a:gs>
            <a:gs pos="94000">
              <a:schemeClr val="accent6">
                <a:lumMod val="60000"/>
                <a:lumOff val="40000"/>
              </a:schemeClr>
            </a:gs>
            <a:gs pos="92000">
              <a:schemeClr val="bg1"/>
            </a:gs>
            <a:gs pos="100000">
              <a:srgbClr val="00B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5871" y="66956"/>
            <a:ext cx="1192074" cy="69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5" descr="Conceput in Romani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989" y="66956"/>
            <a:ext cx="687707" cy="687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 descr="logo-mc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19" b="19527"/>
          <a:stretch>
            <a:fillRect/>
          </a:stretch>
        </p:blipFill>
        <p:spPr bwMode="auto">
          <a:xfrm>
            <a:off x="3961845" y="56796"/>
            <a:ext cx="2247197" cy="697357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24" name="Picture 2" descr="LOGO-complet-OSI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5" t="15517" r="9422" b="16667"/>
          <a:stretch>
            <a:fillRect/>
          </a:stretch>
        </p:blipFill>
        <p:spPr bwMode="auto">
          <a:xfrm>
            <a:off x="1065172" y="65341"/>
            <a:ext cx="1516495" cy="67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Conector drept 24"/>
          <p:cNvCxnSpPr/>
          <p:nvPr/>
        </p:nvCxnSpPr>
        <p:spPr>
          <a:xfrm>
            <a:off x="-9703" y="822960"/>
            <a:ext cx="12201703" cy="0"/>
          </a:xfrm>
          <a:prstGeom prst="line">
            <a:avLst/>
          </a:prstGeom>
          <a:ln w="50800">
            <a:solidFill>
              <a:srgbClr val="05AB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reptunghi 13"/>
          <p:cNvSpPr/>
          <p:nvPr/>
        </p:nvSpPr>
        <p:spPr>
          <a:xfrm>
            <a:off x="4914378" y="1583519"/>
            <a:ext cx="1422735" cy="409025"/>
          </a:xfrm>
          <a:prstGeom prst="rect">
            <a:avLst/>
          </a:prstGeom>
          <a:solidFill>
            <a:srgbClr val="92FC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OBIECTIV</a:t>
            </a:r>
          </a:p>
        </p:txBody>
      </p:sp>
      <p:sp>
        <p:nvSpPr>
          <p:cNvPr id="18" name="Dreptunghi 17"/>
          <p:cNvSpPr/>
          <p:nvPr/>
        </p:nvSpPr>
        <p:spPr>
          <a:xfrm>
            <a:off x="5628869" y="5352342"/>
            <a:ext cx="1592891" cy="291540"/>
          </a:xfrm>
          <a:prstGeom prst="rect">
            <a:avLst/>
          </a:prstGeom>
          <a:solidFill>
            <a:srgbClr val="92FC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5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REZULTATE</a:t>
            </a:r>
            <a:endParaRPr lang="en-US" sz="1500" b="1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9" name="Dreptunghi 18"/>
          <p:cNvSpPr/>
          <p:nvPr/>
        </p:nvSpPr>
        <p:spPr>
          <a:xfrm>
            <a:off x="7406284" y="5053052"/>
            <a:ext cx="4420491" cy="967012"/>
          </a:xfrm>
          <a:prstGeom prst="rect">
            <a:avLst/>
          </a:prstGeom>
          <a:solidFill>
            <a:srgbClr val="F0F4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lnSpc>
                <a:spcPct val="150000"/>
              </a:lnSpc>
              <a:buFontTx/>
              <a:buChar char="-"/>
            </a:pP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metode optime 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de 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analiza a sulfului din combustibili</a:t>
            </a:r>
          </a:p>
          <a:p>
            <a:pPr marL="285750" indent="-285750" algn="just">
              <a:lnSpc>
                <a:spcPct val="150000"/>
              </a:lnSpc>
              <a:buFontTx/>
              <a:buChar char="-"/>
            </a:pP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 </a:t>
            </a:r>
            <a:r>
              <a:rPr lang="ro-RO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lucrari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indexate ISI, prezentate la </a:t>
            </a:r>
            <a:r>
              <a:rPr lang="ro-RO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manifestari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o-RO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stiintifice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o-RO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internatioanle</a:t>
            </a:r>
            <a:endParaRPr lang="ro-RO" sz="1300" b="1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4132" y="930841"/>
            <a:ext cx="4752044" cy="1261884"/>
          </a:xfrm>
          <a:prstGeom prst="rect">
            <a:avLst/>
          </a:prstGeom>
          <a:solidFill>
            <a:srgbClr val="F9FBFD"/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o-RO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 NUCLEU</a:t>
            </a:r>
          </a:p>
          <a:p>
            <a:pPr lvl="0" algn="ctr"/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Titlul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proiectului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o-RO" sz="1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Cercetari</a:t>
            </a:r>
            <a:r>
              <a:rPr lang="ro-RO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privind metode noi de determinare a sulfului din combustibili solizi si lichizi</a:t>
            </a:r>
            <a:r>
              <a:rPr lang="ro-RO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</a:p>
          <a:p>
            <a:pPr lvl="0" algn="ctr"/>
            <a:r>
              <a:rPr lang="ro-R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-cod </a:t>
            </a:r>
            <a:r>
              <a:rPr lang="ro-R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proiect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ro-R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lang="ro-R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o-R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</a:p>
          <a:p>
            <a:pPr lvl="0" algn="ctr"/>
            <a:r>
              <a:rPr lang="ro-R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-perioada </a:t>
            </a:r>
            <a:r>
              <a:rPr lang="ro-R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derulare: </a:t>
            </a:r>
            <a:r>
              <a:rPr lang="ro-R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o-R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-201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6425315" y="1698991"/>
            <a:ext cx="561366" cy="2045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7074883" y="1295782"/>
            <a:ext cx="4822253" cy="738664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</a:pPr>
            <a:r>
              <a:rPr lang="ro-RO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Dezvoltarea de metode rapide pentru determinarea </a:t>
            </a:r>
            <a:r>
              <a:rPr lang="ro-RO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conținutului </a:t>
            </a:r>
            <a:r>
              <a:rPr lang="ro-RO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sulf din combustibili, bazate pe tehnici performante </a:t>
            </a:r>
            <a:r>
              <a:rPr lang="ro-RO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precum </a:t>
            </a:r>
            <a:r>
              <a:rPr lang="ro-RO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ion-cromatografia </a:t>
            </a:r>
            <a:r>
              <a:rPr lang="ro-RO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și </a:t>
            </a:r>
            <a:r>
              <a:rPr lang="ro-RO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spectrofotometria </a:t>
            </a:r>
            <a:endParaRPr lang="en-GB" sz="1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4"/>
          <p:cNvSpPr/>
          <p:nvPr/>
        </p:nvSpPr>
        <p:spPr>
          <a:xfrm>
            <a:off x="193812" y="6385145"/>
            <a:ext cx="11703324" cy="46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MATCHMAKING</a:t>
            </a:r>
            <a:r>
              <a:rPr lang="en-GB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“REALITĂȚI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ȘI PERSPECTIVE PRIVIND UTILIZAREA POTENȚIALULUI </a:t>
            </a:r>
            <a:endParaRPr lang="en-GB" sz="11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CERCETARE-DEZVOLTARE-INOVARE AL INCD–urilor ÎN DOMENIUL GESTIONĂRII DEȘEURILOR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r>
              <a:rPr lang="en-GB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1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Bucure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ști 23 mai 2018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reptunghi 1"/>
          <p:cNvSpPr/>
          <p:nvPr/>
        </p:nvSpPr>
        <p:spPr>
          <a:xfrm>
            <a:off x="1805441" y="2421595"/>
            <a:ext cx="3609839" cy="101566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R="165735" lvl="0" algn="just">
              <a:spcAft>
                <a:spcPts val="0"/>
              </a:spcAft>
            </a:pPr>
            <a:r>
              <a:rPr lang="ro-RO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Validarea </a:t>
            </a:r>
            <a:r>
              <a:rPr lang="ro-RO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completă a metodelor </a:t>
            </a:r>
            <a:r>
              <a:rPr lang="ro-RO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dezvoltate </a:t>
            </a:r>
            <a:r>
              <a:rPr lang="ro-RO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în </a:t>
            </a:r>
            <a:r>
              <a:rPr lang="ro-RO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laborator pentru determinarea </a:t>
            </a:r>
            <a:r>
              <a:rPr lang="ro-RO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conținutului </a:t>
            </a:r>
            <a:r>
              <a:rPr lang="ro-RO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sulf din combustibili (parametrii de </a:t>
            </a:r>
            <a:r>
              <a:rPr lang="ro-RO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performanță, incertitudine</a:t>
            </a:r>
            <a:r>
              <a:rPr lang="ro-RO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comparare cu rezultatele </a:t>
            </a:r>
            <a:r>
              <a:rPr lang="ro-RO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obținute </a:t>
            </a:r>
            <a:r>
              <a:rPr lang="ro-RO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prin metoda </a:t>
            </a:r>
            <a:r>
              <a:rPr lang="ro-RO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gravimetrică standardizată)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ctangle 26"/>
          <p:cNvSpPr/>
          <p:nvPr/>
        </p:nvSpPr>
        <p:spPr>
          <a:xfrm>
            <a:off x="153172" y="4040519"/>
            <a:ext cx="1204176" cy="307777"/>
          </a:xfrm>
          <a:prstGeom prst="rect">
            <a:avLst/>
          </a:prstGeom>
          <a:ln w="1587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sz="1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ACTIVIT</a:t>
            </a:r>
            <a:r>
              <a:rPr lang="ro-RO" sz="1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Ă</a:t>
            </a:r>
            <a:r>
              <a:rPr lang="ro-RO" sz="1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Ț</a:t>
            </a:r>
            <a:r>
              <a:rPr lang="en-GB" sz="1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Dreptunghi 2"/>
          <p:cNvSpPr/>
          <p:nvPr/>
        </p:nvSpPr>
        <p:spPr>
          <a:xfrm>
            <a:off x="1782779" y="5334861"/>
            <a:ext cx="3632501" cy="830997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R="165735" lvl="0" algn="just">
              <a:spcAft>
                <a:spcPts val="0"/>
              </a:spcAft>
            </a:pPr>
            <a:r>
              <a:rPr lang="ro-RO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o-RO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eterminarea </a:t>
            </a:r>
            <a:r>
              <a:rPr lang="ro-RO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formelor chimice </a:t>
            </a:r>
            <a:r>
              <a:rPr lang="ro-RO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 formelor </a:t>
            </a:r>
            <a:r>
              <a:rPr lang="ro-RO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tehnologice de sulf </a:t>
            </a:r>
            <a:r>
              <a:rPr lang="ro-RO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 </a:t>
            </a:r>
            <a:r>
              <a:rPr lang="ro-RO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vederea </a:t>
            </a:r>
            <a:r>
              <a:rPr lang="ro-RO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estimării </a:t>
            </a:r>
            <a:r>
              <a:rPr lang="ro-RO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emisiilor gazoase cu </a:t>
            </a:r>
            <a:r>
              <a:rPr lang="ro-RO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conținut </a:t>
            </a:r>
            <a:r>
              <a:rPr lang="ro-RO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SO</a:t>
            </a:r>
            <a:r>
              <a:rPr lang="ro-RO" sz="1200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o-RO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 </a:t>
            </a:r>
            <a:r>
              <a:rPr lang="ro-RO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factorilor de coroziune (2Cl/S) la incineratoare.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Dreptunghi 4"/>
          <p:cNvSpPr/>
          <p:nvPr/>
        </p:nvSpPr>
        <p:spPr>
          <a:xfrm>
            <a:off x="1805441" y="3612591"/>
            <a:ext cx="3609839" cy="461665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R="165735" lvl="0" algn="just">
              <a:spcAft>
                <a:spcPts val="0"/>
              </a:spcAft>
            </a:pPr>
            <a:r>
              <a:rPr lang="ro-RO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Determinarea conținutului </a:t>
            </a:r>
            <a:r>
              <a:rPr lang="ro-RO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sulf din probe de </a:t>
            </a:r>
            <a:r>
              <a:rPr lang="ro-RO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cărbune</a:t>
            </a:r>
            <a:r>
              <a:rPr lang="ro-RO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biocombustibil solid, </a:t>
            </a:r>
            <a:r>
              <a:rPr lang="ro-RO" sz="12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pacură</a:t>
            </a:r>
            <a:r>
              <a:rPr lang="ro-RO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și biomasă;</a:t>
            </a:r>
            <a:endParaRPr lang="ro-RO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Dreptunghi 5"/>
          <p:cNvSpPr/>
          <p:nvPr/>
        </p:nvSpPr>
        <p:spPr>
          <a:xfrm>
            <a:off x="1782779" y="4295187"/>
            <a:ext cx="3632501" cy="830997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R="165735" lvl="0" algn="just">
              <a:spcAft>
                <a:spcPts val="0"/>
              </a:spcAft>
            </a:pPr>
            <a:r>
              <a:rPr lang="ro-RO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Extinderea </a:t>
            </a:r>
            <a:r>
              <a:rPr lang="ro-RO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metodelor ion-cromatografice si turbidimetrice pe materiale de tip RDF (</a:t>
            </a:r>
            <a:r>
              <a:rPr lang="ro-RO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refused</a:t>
            </a:r>
            <a:r>
              <a:rPr lang="ro-RO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derived</a:t>
            </a:r>
            <a:r>
              <a:rPr lang="ro-RO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fuels</a:t>
            </a:r>
            <a:r>
              <a:rPr lang="ro-RO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o-RO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nămol </a:t>
            </a:r>
            <a:r>
              <a:rPr lang="ro-RO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la </a:t>
            </a:r>
            <a:r>
              <a:rPr lang="ro-RO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stații </a:t>
            </a:r>
            <a:r>
              <a:rPr lang="ro-RO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epurare </a:t>
            </a:r>
            <a:r>
              <a:rPr lang="ro-RO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biologică și nămol petrolier; </a:t>
            </a:r>
            <a:endParaRPr lang="ro-RO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Conector drept cu săgeată 9"/>
          <p:cNvCxnSpPr>
            <a:stCxn id="20" idx="3"/>
            <a:endCxn id="2" idx="1"/>
          </p:cNvCxnSpPr>
          <p:nvPr/>
        </p:nvCxnSpPr>
        <p:spPr>
          <a:xfrm flipV="1">
            <a:off x="1357348" y="2929427"/>
            <a:ext cx="448093" cy="12649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drept cu săgeată 11"/>
          <p:cNvCxnSpPr>
            <a:stCxn id="20" idx="3"/>
            <a:endCxn id="5" idx="1"/>
          </p:cNvCxnSpPr>
          <p:nvPr/>
        </p:nvCxnSpPr>
        <p:spPr>
          <a:xfrm flipV="1">
            <a:off x="1357348" y="3843424"/>
            <a:ext cx="448093" cy="3509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drept cu săgeată 14"/>
          <p:cNvCxnSpPr>
            <a:stCxn id="20" idx="3"/>
            <a:endCxn id="6" idx="1"/>
          </p:cNvCxnSpPr>
          <p:nvPr/>
        </p:nvCxnSpPr>
        <p:spPr>
          <a:xfrm>
            <a:off x="1357348" y="4194408"/>
            <a:ext cx="425431" cy="5162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drept cu săgeată 25"/>
          <p:cNvCxnSpPr>
            <a:stCxn id="20" idx="3"/>
            <a:endCxn id="3" idx="1"/>
          </p:cNvCxnSpPr>
          <p:nvPr/>
        </p:nvCxnSpPr>
        <p:spPr>
          <a:xfrm>
            <a:off x="1357348" y="4194408"/>
            <a:ext cx="425431" cy="15559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40" name="Chart 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0594" y="2569218"/>
            <a:ext cx="2991380" cy="1371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1" name="Chart 1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7945" y="2569217"/>
            <a:ext cx="2904857" cy="137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2" name="Dreptunghi 1041"/>
          <p:cNvSpPr/>
          <p:nvPr/>
        </p:nvSpPr>
        <p:spPr>
          <a:xfrm>
            <a:off x="5863373" y="2266291"/>
            <a:ext cx="614574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65735" indent="173355" algn="ctr">
              <a:spcAft>
                <a:spcPts val="0"/>
              </a:spcAft>
            </a:pPr>
            <a:r>
              <a:rPr lang="ro-RO" sz="13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Forme de sulf combustibil: Sulf </a:t>
            </a:r>
            <a:r>
              <a:rPr lang="ro-RO" sz="13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sulfură </a:t>
            </a:r>
            <a:r>
              <a:rPr lang="ro-RO" sz="13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 Sulf </a:t>
            </a:r>
            <a:r>
              <a:rPr lang="ro-RO" sz="13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organic in </a:t>
            </a:r>
            <a:r>
              <a:rPr lang="ro-RO" sz="1300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namol</a:t>
            </a:r>
            <a:r>
              <a:rPr lang="ro-RO" sz="13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deshidratat</a:t>
            </a:r>
            <a:endParaRPr lang="en-US" sz="13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3" name="Dreptunghi 1042"/>
          <p:cNvSpPr/>
          <p:nvPr/>
        </p:nvSpPr>
        <p:spPr>
          <a:xfrm>
            <a:off x="5816802" y="4113951"/>
            <a:ext cx="6096000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o-RO" sz="13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Conlcuzie</a:t>
            </a:r>
            <a:r>
              <a:rPr lang="ro-RO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o-RO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determinarea formelor chimice </a:t>
            </a:r>
            <a:r>
              <a:rPr lang="ro-RO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și </a:t>
            </a:r>
            <a:r>
              <a:rPr lang="ro-RO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implicit a formelor tehnologice de sulf din combustibili solizi alternativi </a:t>
            </a:r>
            <a:r>
              <a:rPr lang="ro-RO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(ex. nămol </a:t>
            </a:r>
            <a:r>
              <a:rPr lang="ro-RO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municipal deshidratat) pot fi utilizate pentru dimensionarea </a:t>
            </a:r>
            <a:r>
              <a:rPr lang="ro-RO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instalației </a:t>
            </a:r>
            <a:r>
              <a:rPr lang="ro-RO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reducere a emisiilor </a:t>
            </a:r>
            <a:r>
              <a:rPr lang="ro-RO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gazoase.</a:t>
            </a:r>
            <a:endParaRPr 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41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9E767"/>
            </a:gs>
            <a:gs pos="0">
              <a:schemeClr val="bg1"/>
            </a:gs>
            <a:gs pos="10000">
              <a:schemeClr val="bg1"/>
            </a:gs>
            <a:gs pos="16000">
              <a:schemeClr val="bg1"/>
            </a:gs>
            <a:gs pos="66237">
              <a:schemeClr val="bg1"/>
            </a:gs>
            <a:gs pos="57794">
              <a:schemeClr val="bg1"/>
            </a:gs>
            <a:gs pos="74000">
              <a:schemeClr val="bg1"/>
            </a:gs>
            <a:gs pos="94000">
              <a:schemeClr val="accent6">
                <a:lumMod val="60000"/>
                <a:lumOff val="40000"/>
              </a:schemeClr>
            </a:gs>
            <a:gs pos="92000">
              <a:schemeClr val="bg1"/>
            </a:gs>
            <a:gs pos="100000">
              <a:srgbClr val="00B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5871" y="66956"/>
            <a:ext cx="1192074" cy="69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5" descr="Conceput in Romani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989" y="66956"/>
            <a:ext cx="687707" cy="687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 descr="logo-mc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19" b="19527"/>
          <a:stretch>
            <a:fillRect/>
          </a:stretch>
        </p:blipFill>
        <p:spPr bwMode="auto">
          <a:xfrm>
            <a:off x="3961845" y="56796"/>
            <a:ext cx="2247197" cy="697357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24" name="Picture 2" descr="LOGO-complet-OSI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5" t="15517" r="9422" b="16667"/>
          <a:stretch>
            <a:fillRect/>
          </a:stretch>
        </p:blipFill>
        <p:spPr bwMode="auto">
          <a:xfrm>
            <a:off x="1065172" y="65341"/>
            <a:ext cx="1516495" cy="67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Conector drept 24"/>
          <p:cNvCxnSpPr/>
          <p:nvPr/>
        </p:nvCxnSpPr>
        <p:spPr>
          <a:xfrm>
            <a:off x="-9703" y="822960"/>
            <a:ext cx="12201703" cy="0"/>
          </a:xfrm>
          <a:prstGeom prst="line">
            <a:avLst/>
          </a:prstGeom>
          <a:ln w="50800">
            <a:solidFill>
              <a:srgbClr val="05AB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reptunghi 13"/>
          <p:cNvSpPr/>
          <p:nvPr/>
        </p:nvSpPr>
        <p:spPr>
          <a:xfrm>
            <a:off x="4978386" y="1775543"/>
            <a:ext cx="1422735" cy="409025"/>
          </a:xfrm>
          <a:prstGeom prst="rect">
            <a:avLst/>
          </a:prstGeom>
          <a:solidFill>
            <a:srgbClr val="92FC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OBIECTIV</a:t>
            </a:r>
          </a:p>
        </p:txBody>
      </p:sp>
      <p:sp>
        <p:nvSpPr>
          <p:cNvPr id="7" name="Rectangle 6"/>
          <p:cNvSpPr/>
          <p:nvPr/>
        </p:nvSpPr>
        <p:spPr>
          <a:xfrm>
            <a:off x="118233" y="1416214"/>
            <a:ext cx="4752044" cy="1292662"/>
          </a:xfrm>
          <a:prstGeom prst="rect">
            <a:avLst/>
          </a:prstGeom>
          <a:solidFill>
            <a:srgbClr val="F9FBFD"/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o-RO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 NUCLEU</a:t>
            </a:r>
          </a:p>
          <a:p>
            <a:pPr lvl="0" algn="ctr"/>
            <a:r>
              <a:rPr lang="en-US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Titlul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proiectului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o-RO" sz="15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„Cercetări inovative în sprijinul atingerii țintelor naționale aliniate la politica UE, privind managementul deșeurilor în contextul conceptului de economie circulară</a:t>
            </a:r>
            <a:r>
              <a:rPr lang="ro-RO" sz="15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sz="1400" dirty="0" smtClean="0"/>
              <a:t> </a:t>
            </a:r>
            <a:r>
              <a:rPr lang="ro-R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-cod </a:t>
            </a:r>
            <a:r>
              <a:rPr lang="ro-R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proiect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ro-R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05</a:t>
            </a:r>
            <a:r>
              <a:rPr lang="ro-R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0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01</a:t>
            </a:r>
            <a:endParaRPr lang="ro-RO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6461891" y="1891015"/>
            <a:ext cx="561366" cy="2045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7074883" y="1495182"/>
            <a:ext cx="4822253" cy="954107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en-GB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o-RO" sz="1400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ercetări</a:t>
            </a:r>
            <a:r>
              <a:rPr lang="ro-RO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</a:t>
            </a:r>
            <a:r>
              <a:rPr lang="ro-RO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ro-RO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domeniul managementului </a:t>
            </a:r>
            <a:r>
              <a:rPr lang="ro-RO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deșeurilor</a:t>
            </a:r>
            <a:r>
              <a:rPr lang="ro-RO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generate din diferite sectoare de activitate, </a:t>
            </a:r>
            <a:r>
              <a:rPr lang="ro-RO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 </a:t>
            </a:r>
            <a:r>
              <a:rPr lang="ro-RO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scopul </a:t>
            </a:r>
            <a:r>
              <a:rPr lang="ro-RO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identificării </a:t>
            </a:r>
            <a:r>
              <a:rPr lang="ro-RO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unor </a:t>
            </a:r>
            <a:r>
              <a:rPr lang="ro-RO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soluții </a:t>
            </a:r>
            <a:r>
              <a:rPr lang="ro-RO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inovative de </a:t>
            </a:r>
            <a:r>
              <a:rPr lang="ro-RO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caracterizare </a:t>
            </a:r>
            <a:r>
              <a:rPr lang="ro-RO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</a:t>
            </a:r>
            <a:r>
              <a:rPr lang="ro-RO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o-RO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valorificare </a:t>
            </a:r>
            <a:r>
              <a:rPr lang="ro-RO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 </a:t>
            </a:r>
            <a:r>
              <a:rPr lang="ro-RO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contextul conceptului de economie </a:t>
            </a:r>
            <a:r>
              <a:rPr lang="ro-RO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circulară</a:t>
            </a:r>
            <a:r>
              <a:rPr lang="en-GB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sz="15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768935" y="877700"/>
            <a:ext cx="22384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o-RO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20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roiect</a:t>
            </a:r>
            <a:r>
              <a:rPr lang="en-GB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î</a:t>
            </a:r>
            <a:r>
              <a:rPr lang="en-GB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GB" sz="20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derulare</a:t>
            </a:r>
            <a:endParaRPr lang="ro-RO" sz="20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15643" y="3464779"/>
            <a:ext cx="4016837" cy="307777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o-RO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o-RO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odel </a:t>
            </a:r>
            <a:r>
              <a:rPr lang="ro-RO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conceptual privind managementul </a:t>
            </a:r>
            <a:r>
              <a:rPr lang="ro-RO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deșeurilor 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397334" y="3096222"/>
            <a:ext cx="1345240" cy="338554"/>
          </a:xfrm>
          <a:prstGeom prst="rect">
            <a:avLst/>
          </a:prstGeom>
          <a:ln w="1587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sz="16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ACTIVIT</a:t>
            </a:r>
            <a:r>
              <a:rPr lang="ro-RO" sz="16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Ă</a:t>
            </a:r>
            <a:r>
              <a:rPr lang="ro-RO" sz="16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Ț</a:t>
            </a:r>
            <a:r>
              <a:rPr lang="en-GB" sz="16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GB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85589" y="4049705"/>
            <a:ext cx="3248949" cy="523220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o-RO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Studii privind importanța valorificării </a:t>
            </a:r>
            <a:r>
              <a:rPr lang="ro-RO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energetice a </a:t>
            </a:r>
            <a:r>
              <a:rPr lang="ro-RO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deșeurilor </a:t>
            </a:r>
            <a:r>
              <a:rPr lang="ro-RO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municipale</a:t>
            </a:r>
            <a:endParaRPr lang="en-GB" sz="1400" i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6641" y="4778838"/>
            <a:ext cx="4045839" cy="738664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o-RO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Stabilire caracteristici </a:t>
            </a:r>
            <a:r>
              <a:rPr lang="ro-RO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chimice </a:t>
            </a:r>
            <a:r>
              <a:rPr lang="ro-RO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 </a:t>
            </a:r>
            <a:r>
              <a:rPr lang="ro-RO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energetice ale </a:t>
            </a:r>
            <a:r>
              <a:rPr lang="ro-RO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deșeurilor municipale/nămoluri </a:t>
            </a:r>
            <a:r>
              <a:rPr lang="ro-RO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rezultate din </a:t>
            </a:r>
            <a:r>
              <a:rPr lang="ro-RO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stații </a:t>
            </a:r>
            <a:r>
              <a:rPr lang="ro-RO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epurare 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53709" y="5658450"/>
            <a:ext cx="4424677" cy="307777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o-RO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o-RO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riterii </a:t>
            </a:r>
            <a:r>
              <a:rPr lang="ro-RO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tip “end of waste” pentru </a:t>
            </a:r>
            <a:r>
              <a:rPr lang="ro-RO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deșeurile </a:t>
            </a:r>
            <a:r>
              <a:rPr lang="ro-RO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ulei uzat </a:t>
            </a:r>
            <a:endParaRPr lang="en-GB" sz="1400" i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446595" y="3426454"/>
            <a:ext cx="4217507" cy="523220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o-RO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Influența compoziției </a:t>
            </a:r>
            <a:r>
              <a:rPr lang="ro-RO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oxidice a </a:t>
            </a:r>
            <a:r>
              <a:rPr lang="ro-RO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cenușilor </a:t>
            </a:r>
            <a:r>
              <a:rPr lang="ro-RO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asupra </a:t>
            </a:r>
            <a:r>
              <a:rPr lang="ro-RO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tendinței </a:t>
            </a:r>
            <a:r>
              <a:rPr lang="ro-RO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zgurificare </a:t>
            </a:r>
            <a:r>
              <a:rPr lang="ro-RO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 </a:t>
            </a:r>
            <a:r>
              <a:rPr lang="ro-RO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formare topituri</a:t>
            </a:r>
            <a:endParaRPr lang="en-GB" sz="1400" i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584657" y="4237620"/>
            <a:ext cx="3874805" cy="523220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o-RO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o-RO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omportamentul </a:t>
            </a:r>
            <a:r>
              <a:rPr lang="ro-RO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speciilor metalice din </a:t>
            </a:r>
            <a:r>
              <a:rPr lang="ro-RO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cenuși ușoare/grele </a:t>
            </a:r>
            <a:endParaRPr lang="en-GB" sz="1400" i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451658" y="5130698"/>
            <a:ext cx="4299889" cy="523220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o-RO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o-RO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estabilizarea </a:t>
            </a:r>
            <a:r>
              <a:rPr lang="ro-RO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sistemelor emulsionate din diverse categorii de </a:t>
            </a:r>
            <a:r>
              <a:rPr lang="ro-RO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deșeuri </a:t>
            </a:r>
            <a:r>
              <a:rPr lang="ro-RO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ulei uzat</a:t>
            </a:r>
            <a:endParaRPr lang="en-GB" sz="1400" i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Straight Arrow Connector 12"/>
          <p:cNvCxnSpPr>
            <a:stCxn id="27" idx="2"/>
            <a:endCxn id="20" idx="3"/>
          </p:cNvCxnSpPr>
          <p:nvPr/>
        </p:nvCxnSpPr>
        <p:spPr>
          <a:xfrm flipH="1">
            <a:off x="4732480" y="3434776"/>
            <a:ext cx="1337474" cy="18389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27" idx="2"/>
            <a:endCxn id="9" idx="1"/>
          </p:cNvCxnSpPr>
          <p:nvPr/>
        </p:nvCxnSpPr>
        <p:spPr>
          <a:xfrm>
            <a:off x="6069954" y="3434776"/>
            <a:ext cx="1376641" cy="25328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7" idx="2"/>
            <a:endCxn id="3" idx="3"/>
          </p:cNvCxnSpPr>
          <p:nvPr/>
        </p:nvCxnSpPr>
        <p:spPr>
          <a:xfrm flipH="1">
            <a:off x="4334538" y="3434776"/>
            <a:ext cx="1735416" cy="87653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7" idx="2"/>
            <a:endCxn id="10" idx="1"/>
          </p:cNvCxnSpPr>
          <p:nvPr/>
        </p:nvCxnSpPr>
        <p:spPr>
          <a:xfrm>
            <a:off x="6069954" y="3434776"/>
            <a:ext cx="1514703" cy="106445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7" idx="2"/>
            <a:endCxn id="5" idx="3"/>
          </p:cNvCxnSpPr>
          <p:nvPr/>
        </p:nvCxnSpPr>
        <p:spPr>
          <a:xfrm flipH="1">
            <a:off x="4732480" y="3434776"/>
            <a:ext cx="1337474" cy="171339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7" idx="2"/>
            <a:endCxn id="11" idx="1"/>
          </p:cNvCxnSpPr>
          <p:nvPr/>
        </p:nvCxnSpPr>
        <p:spPr>
          <a:xfrm>
            <a:off x="6069954" y="3434776"/>
            <a:ext cx="1381704" cy="195753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27" idx="2"/>
            <a:endCxn id="6" idx="3"/>
          </p:cNvCxnSpPr>
          <p:nvPr/>
        </p:nvCxnSpPr>
        <p:spPr>
          <a:xfrm flipH="1">
            <a:off x="4978386" y="3434776"/>
            <a:ext cx="1091568" cy="237756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4"/>
          <p:cNvSpPr/>
          <p:nvPr/>
        </p:nvSpPr>
        <p:spPr>
          <a:xfrm>
            <a:off x="193812" y="6385145"/>
            <a:ext cx="11703324" cy="46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MATCHMAKING</a:t>
            </a:r>
            <a:r>
              <a:rPr lang="en-GB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“REALITĂȚI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ȘI PERSPECTIVE PRIVIND UTILIZAREA POTENȚIALULUI </a:t>
            </a:r>
            <a:endParaRPr lang="en-GB" sz="11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CERCETARE-DEZVOLTARE-INOVARE AL INCD–urilor ÎN DOMENIUL GESTIONĂRII DEȘEURILOR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r>
              <a:rPr lang="en-GB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1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Bucure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ști 23 mai 2018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58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9E767"/>
            </a:gs>
            <a:gs pos="0">
              <a:schemeClr val="bg1"/>
            </a:gs>
            <a:gs pos="10000">
              <a:schemeClr val="bg1"/>
            </a:gs>
            <a:gs pos="16000">
              <a:schemeClr val="bg1"/>
            </a:gs>
            <a:gs pos="66237">
              <a:schemeClr val="bg1"/>
            </a:gs>
            <a:gs pos="57794">
              <a:schemeClr val="bg1"/>
            </a:gs>
            <a:gs pos="74000">
              <a:schemeClr val="bg1"/>
            </a:gs>
            <a:gs pos="94000">
              <a:schemeClr val="accent6">
                <a:lumMod val="60000"/>
                <a:lumOff val="40000"/>
              </a:schemeClr>
            </a:gs>
            <a:gs pos="92000">
              <a:schemeClr val="bg1"/>
            </a:gs>
            <a:gs pos="100000">
              <a:srgbClr val="00B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5871" y="66956"/>
            <a:ext cx="1192074" cy="69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5" descr="Conceput in Romani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989" y="66956"/>
            <a:ext cx="687707" cy="687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 descr="logo-mc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19" b="19527"/>
          <a:stretch>
            <a:fillRect/>
          </a:stretch>
        </p:blipFill>
        <p:spPr bwMode="auto">
          <a:xfrm>
            <a:off x="3961845" y="56796"/>
            <a:ext cx="2247197" cy="697357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24" name="Picture 2" descr="LOGO-complet-OSI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5" t="15517" r="9422" b="16667"/>
          <a:stretch>
            <a:fillRect/>
          </a:stretch>
        </p:blipFill>
        <p:spPr bwMode="auto">
          <a:xfrm>
            <a:off x="1065172" y="65341"/>
            <a:ext cx="1516495" cy="67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Conector drept 24"/>
          <p:cNvCxnSpPr/>
          <p:nvPr/>
        </p:nvCxnSpPr>
        <p:spPr>
          <a:xfrm>
            <a:off x="-9703" y="822960"/>
            <a:ext cx="12201703" cy="0"/>
          </a:xfrm>
          <a:prstGeom prst="line">
            <a:avLst/>
          </a:prstGeom>
          <a:ln w="50800">
            <a:solidFill>
              <a:srgbClr val="05AB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2844358" y="977091"/>
            <a:ext cx="9132291" cy="1938131"/>
          </a:xfrm>
          <a:solidFill>
            <a:srgbClr val="92FC92"/>
          </a:solidFill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PROGRAMUL OPERAȚIONAL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COMPETITIVITATE</a:t>
            </a:r>
            <a:b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Promovarea</a:t>
            </a:r>
            <a:r>
              <a:rPr lang="ro-RO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identificarea și realizarea de parteneriate în domeniul ecologiei </a:t>
            </a:r>
            <a:r>
              <a:rPr lang="ro-RO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industriale</a:t>
            </a:r>
            <a:r>
              <a:rPr lang="en-US" sz="1600" b="1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b="1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900" b="1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900" b="1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sz="1600" b="1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</a:t>
            </a:r>
            <a:r>
              <a:rPr lang="ro-RO" sz="1600" b="1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SMIS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2014+ :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P_40_300/105581</a:t>
            </a:r>
            <a:r>
              <a:rPr lang="ro-R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Titlul proiectului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„Reciclarea avansată integrată a deșeurilor combinate inseparabile de mase plastice și hârtie, nereciclabile prin tehnologiile actuale</a:t>
            </a:r>
            <a:r>
              <a:rPr lang="ro-RO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Proiect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tip D, </a:t>
            </a:r>
            <a:r>
              <a:rPr lang="ro-R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î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derulare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partener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ALL GREEN SRL</a:t>
            </a:r>
            <a:endParaRPr lang="ro-RO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93812" y="1746102"/>
            <a:ext cx="22384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o-RO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20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roiect</a:t>
            </a:r>
            <a:r>
              <a:rPr lang="en-GB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î</a:t>
            </a:r>
            <a:r>
              <a:rPr lang="en-GB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GB" sz="20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derulare</a:t>
            </a:r>
            <a:endParaRPr lang="ro-RO" sz="20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Dreptunghi 13"/>
          <p:cNvSpPr/>
          <p:nvPr/>
        </p:nvSpPr>
        <p:spPr>
          <a:xfrm>
            <a:off x="3121268" y="3454294"/>
            <a:ext cx="1422735" cy="409025"/>
          </a:xfrm>
          <a:prstGeom prst="rect">
            <a:avLst/>
          </a:prstGeom>
          <a:solidFill>
            <a:srgbClr val="92FC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OBIECTIV</a:t>
            </a:r>
          </a:p>
        </p:txBody>
      </p:sp>
      <p:sp>
        <p:nvSpPr>
          <p:cNvPr id="14" name="Right Arrow 13"/>
          <p:cNvSpPr/>
          <p:nvPr/>
        </p:nvSpPr>
        <p:spPr>
          <a:xfrm>
            <a:off x="4863727" y="3556551"/>
            <a:ext cx="561366" cy="2045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5615609" y="3059010"/>
            <a:ext cx="6361040" cy="1077218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o-RO" sz="1600" dirty="0" smtClean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propune</a:t>
            </a:r>
            <a:r>
              <a:rPr lang="en-GB" sz="1600" dirty="0" smtClean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rea</a:t>
            </a:r>
            <a:r>
              <a:rPr lang="ro-RO" sz="1600" dirty="0" smtClean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un</a:t>
            </a:r>
            <a:r>
              <a:rPr lang="en-GB" sz="1600" dirty="0" err="1" smtClean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ui</a:t>
            </a:r>
            <a:r>
              <a:rPr lang="ro-RO" sz="1600" dirty="0" smtClean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o-RO" sz="1600" b="1" dirty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concept nou </a:t>
            </a:r>
            <a:r>
              <a:rPr lang="ro-RO" sz="1600" dirty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de materiale compozite </a:t>
            </a:r>
            <a:r>
              <a:rPr lang="ro-RO" sz="1600" dirty="0" smtClean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obținute </a:t>
            </a:r>
            <a:r>
              <a:rPr lang="ro-RO" sz="1600" dirty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prin reciclarea </a:t>
            </a:r>
            <a:r>
              <a:rPr lang="ro-RO" sz="1600" dirty="0" smtClean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avansată integrată </a:t>
            </a:r>
            <a:r>
              <a:rPr lang="ro-RO" sz="1600" dirty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a </a:t>
            </a:r>
            <a:r>
              <a:rPr lang="ro-RO" sz="1600" dirty="0" smtClean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deșeurilor </a:t>
            </a:r>
            <a:r>
              <a:rPr lang="ro-RO" sz="1600" dirty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combinate inseparabile de mase plastice ș</a:t>
            </a:r>
            <a:r>
              <a:rPr lang="ro-RO" sz="1600" dirty="0" smtClean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i hârtie</a:t>
            </a:r>
            <a:r>
              <a:rPr lang="ro-RO" sz="1600" dirty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, un segment de ambalaje speciale nereciclabile prin tehnologiile </a:t>
            </a:r>
            <a:r>
              <a:rPr lang="ro-RO" sz="1600" dirty="0" smtClean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actuale</a:t>
            </a:r>
            <a:r>
              <a:rPr lang="en-GB" sz="1600" dirty="0" smtClean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.</a:t>
            </a:r>
            <a:endParaRPr lang="en-GB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11445" y="5337642"/>
            <a:ext cx="3116080" cy="784830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500" dirty="0" err="1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s</a:t>
            </a:r>
            <a:r>
              <a:rPr lang="en-GB" sz="1500" dirty="0" err="1" smtClean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tabilirea</a:t>
            </a:r>
            <a:r>
              <a:rPr lang="en-GB" sz="1500" dirty="0" smtClean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o-RO" sz="1500" dirty="0" err="1" smtClean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condi</a:t>
            </a:r>
            <a:r>
              <a:rPr lang="ro-RO" sz="1500" dirty="0" err="1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ț</a:t>
            </a:r>
            <a:r>
              <a:rPr lang="en-US" sz="1500" dirty="0" err="1" smtClean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iilor</a:t>
            </a:r>
            <a:r>
              <a:rPr lang="en-US" sz="1500" dirty="0" smtClean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500" dirty="0" err="1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tehnice</a:t>
            </a:r>
            <a:r>
              <a:rPr lang="en-US" sz="1500" dirty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de </a:t>
            </a:r>
            <a:r>
              <a:rPr lang="en-US" sz="1500" dirty="0" err="1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utilizare</a:t>
            </a:r>
            <a:r>
              <a:rPr lang="en-US" sz="1500" dirty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ca </a:t>
            </a:r>
            <a:r>
              <a:rPr lang="en-US" sz="1500" dirty="0" err="1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materie</a:t>
            </a:r>
            <a:r>
              <a:rPr lang="en-US" sz="1500" dirty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500" dirty="0" smtClean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prim</a:t>
            </a:r>
            <a:r>
              <a:rPr lang="ro-RO" sz="1500" dirty="0" smtClean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ă</a:t>
            </a:r>
            <a:r>
              <a:rPr lang="en-US" sz="1500" dirty="0" smtClean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500" dirty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a </a:t>
            </a:r>
            <a:r>
              <a:rPr lang="ro-RO" sz="1500" dirty="0" smtClean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deșeurilor </a:t>
            </a:r>
            <a:r>
              <a:rPr lang="ro-RO" sz="1500" dirty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combinate de plastic </a:t>
            </a:r>
            <a:r>
              <a:rPr lang="ro-RO" sz="1500" dirty="0" smtClean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și hârtie</a:t>
            </a:r>
            <a:endParaRPr lang="en-GB" sz="1500" dirty="0">
              <a:latin typeface="Times New Roman" panose="02020603050405020304" pitchFamily="18" charset="0"/>
              <a:ea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963066" y="5327294"/>
            <a:ext cx="1785546" cy="784830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500" dirty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r</a:t>
            </a:r>
            <a:r>
              <a:rPr lang="ro-RO" sz="1500" dirty="0" err="1" smtClean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ecomandări</a:t>
            </a:r>
            <a:r>
              <a:rPr lang="ro-RO" sz="1500" dirty="0" smtClean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o-RO" sz="1500" dirty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tehnice de </a:t>
            </a:r>
            <a:r>
              <a:rPr lang="ro-RO" sz="1500" dirty="0" smtClean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obținere </a:t>
            </a:r>
            <a:r>
              <a:rPr lang="ro-RO" sz="1500" dirty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de produse noi</a:t>
            </a:r>
            <a:endParaRPr lang="en-GB" sz="1500" dirty="0">
              <a:latin typeface="Times New Roman" panose="02020603050405020304" pitchFamily="18" charset="0"/>
              <a:ea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97015" y="5327294"/>
            <a:ext cx="3201281" cy="784830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500" dirty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p</a:t>
            </a:r>
            <a:r>
              <a:rPr lang="ro-RO" sz="1500" dirty="0" err="1" smtClean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roiectare</a:t>
            </a:r>
            <a:r>
              <a:rPr lang="ro-RO" sz="1500" dirty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, realizarea, optimizarea </a:t>
            </a:r>
            <a:r>
              <a:rPr lang="ro-RO" sz="1500" dirty="0" smtClean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și </a:t>
            </a:r>
            <a:r>
              <a:rPr lang="ro-RO" sz="1500" dirty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validarea unui model experimental de </a:t>
            </a:r>
            <a:r>
              <a:rPr lang="ro-RO" sz="1500" dirty="0" smtClean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uscător/sterilizator </a:t>
            </a:r>
            <a:r>
              <a:rPr lang="ro-RO" sz="1500" dirty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cu </a:t>
            </a:r>
            <a:r>
              <a:rPr lang="ro-RO" sz="1500" dirty="0" smtClean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microunde</a:t>
            </a:r>
            <a:endParaRPr lang="en-GB" sz="1500" dirty="0">
              <a:latin typeface="Times New Roman" panose="02020603050405020304" pitchFamily="18" charset="0"/>
              <a:ea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496651" y="5356600"/>
            <a:ext cx="2097441" cy="553998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o-RO" sz="1500" dirty="0" smtClean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optimizarea și validarea conceptului tehnologic</a:t>
            </a:r>
            <a:endParaRPr lang="en-GB" sz="1500" dirty="0">
              <a:latin typeface="Times New Roman" panose="02020603050405020304" pitchFamily="18" charset="0"/>
              <a:ea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678774" y="4319869"/>
            <a:ext cx="1274708" cy="323165"/>
          </a:xfrm>
          <a:prstGeom prst="rect">
            <a:avLst/>
          </a:prstGeom>
          <a:ln w="1587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sz="15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ACTIVIT</a:t>
            </a:r>
            <a:r>
              <a:rPr lang="ro-RO" sz="15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Ă</a:t>
            </a:r>
            <a:r>
              <a:rPr lang="ro-RO" sz="15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Ț</a:t>
            </a:r>
            <a:r>
              <a:rPr lang="en-GB" sz="15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GB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Straight Arrow Connector 15"/>
          <p:cNvCxnSpPr>
            <a:stCxn id="27" idx="2"/>
            <a:endCxn id="3" idx="0"/>
          </p:cNvCxnSpPr>
          <p:nvPr/>
        </p:nvCxnSpPr>
        <p:spPr>
          <a:xfrm flipH="1">
            <a:off x="2169485" y="4643034"/>
            <a:ext cx="4146643" cy="69460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27" idx="2"/>
            <a:endCxn id="7" idx="0"/>
          </p:cNvCxnSpPr>
          <p:nvPr/>
        </p:nvCxnSpPr>
        <p:spPr>
          <a:xfrm>
            <a:off x="6316128" y="4643034"/>
            <a:ext cx="4229244" cy="71356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7" idx="2"/>
            <a:endCxn id="6" idx="0"/>
          </p:cNvCxnSpPr>
          <p:nvPr/>
        </p:nvCxnSpPr>
        <p:spPr>
          <a:xfrm>
            <a:off x="6316128" y="4643034"/>
            <a:ext cx="1381528" cy="68426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7" idx="2"/>
            <a:endCxn id="4" idx="0"/>
          </p:cNvCxnSpPr>
          <p:nvPr/>
        </p:nvCxnSpPr>
        <p:spPr>
          <a:xfrm flipH="1">
            <a:off x="4855839" y="4643034"/>
            <a:ext cx="1460289" cy="68426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4"/>
          <p:cNvSpPr/>
          <p:nvPr/>
        </p:nvSpPr>
        <p:spPr>
          <a:xfrm>
            <a:off x="193812" y="6385145"/>
            <a:ext cx="11703324" cy="46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MATCHMAKING</a:t>
            </a:r>
            <a:r>
              <a:rPr lang="en-GB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“REALITĂȚI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ȘI PERSPECTIVE PRIVIND UTILIZAREA POTENȚIALULUI </a:t>
            </a:r>
            <a:endParaRPr lang="en-GB" sz="11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CERCETARE-DEZVOLTARE-INOVARE AL INCD–urilor ÎN DOMENIUL GESTIONĂRII DEȘEURILOR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r>
              <a:rPr lang="en-GB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1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Bucure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ști 23 mai 2018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97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9E767"/>
            </a:gs>
            <a:gs pos="0">
              <a:schemeClr val="bg1"/>
            </a:gs>
            <a:gs pos="10000">
              <a:schemeClr val="bg1"/>
            </a:gs>
            <a:gs pos="16000">
              <a:schemeClr val="bg1"/>
            </a:gs>
            <a:gs pos="66237">
              <a:schemeClr val="bg1"/>
            </a:gs>
            <a:gs pos="57794">
              <a:schemeClr val="bg1"/>
            </a:gs>
            <a:gs pos="74000">
              <a:schemeClr val="bg1"/>
            </a:gs>
            <a:gs pos="94000">
              <a:schemeClr val="accent6">
                <a:lumMod val="60000"/>
                <a:lumOff val="40000"/>
              </a:schemeClr>
            </a:gs>
            <a:gs pos="92000">
              <a:schemeClr val="bg1"/>
            </a:gs>
            <a:gs pos="100000">
              <a:srgbClr val="00B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933642" y="933815"/>
            <a:ext cx="463948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SERVICII </a:t>
            </a:r>
          </a:p>
          <a:p>
            <a:pPr algn="ctr"/>
            <a:r>
              <a:rPr lang="en-GB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LABORATOR ANALIZE DE</a:t>
            </a:r>
            <a:r>
              <a:rPr lang="ro-RO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Ș</a:t>
            </a:r>
            <a:r>
              <a:rPr lang="en-GB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EURI</a:t>
            </a:r>
            <a:endParaRPr lang="en-US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INCD ECOIND</a:t>
            </a:r>
            <a:endParaRPr lang="en-GB" b="1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15" name="Picture 2" descr="Imagini pentru logo recicla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12" y="837181"/>
            <a:ext cx="2232936" cy="2227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asetăText 7"/>
          <p:cNvSpPr txBox="1"/>
          <p:nvPr/>
        </p:nvSpPr>
        <p:spPr>
          <a:xfrm rot="19373897">
            <a:off x="288530" y="1198877"/>
            <a:ext cx="1172889" cy="547594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0396254"/>
              </a:avLst>
            </a:prstTxWarp>
            <a:spAutoFit/>
          </a:bodyPr>
          <a:lstStyle/>
          <a:p>
            <a:r>
              <a:rPr lang="en-US" sz="1400" b="1" dirty="0" err="1" smtClean="0">
                <a:ln w="0"/>
                <a:solidFill>
                  <a:srgbClr val="6A3D0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Reducere</a:t>
            </a:r>
            <a:endParaRPr lang="en-US" sz="1400" b="1" dirty="0">
              <a:ln w="0"/>
              <a:solidFill>
                <a:srgbClr val="6A3D0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CasetăText 7"/>
          <p:cNvSpPr txBox="1"/>
          <p:nvPr/>
        </p:nvSpPr>
        <p:spPr>
          <a:xfrm rot="4848856">
            <a:off x="1259383" y="1611509"/>
            <a:ext cx="1172889" cy="547594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1330462"/>
              </a:avLst>
            </a:prstTxWarp>
            <a:spAutoFit/>
          </a:bodyPr>
          <a:lstStyle/>
          <a:p>
            <a:r>
              <a:rPr lang="en-US" sz="1400" b="1" dirty="0" err="1" smtClean="0">
                <a:ln w="0"/>
                <a:solidFill>
                  <a:srgbClr val="7E490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Reutilizare</a:t>
            </a:r>
            <a:endParaRPr lang="en-US" sz="1400" b="1" dirty="0">
              <a:ln w="0"/>
              <a:solidFill>
                <a:srgbClr val="7E490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asetăText 7"/>
          <p:cNvSpPr txBox="1"/>
          <p:nvPr/>
        </p:nvSpPr>
        <p:spPr>
          <a:xfrm rot="20713440">
            <a:off x="808449" y="2306413"/>
            <a:ext cx="1172889" cy="547594"/>
          </a:xfrm>
          <a:prstGeom prst="rect">
            <a:avLst/>
          </a:prstGeom>
          <a:noFill/>
        </p:spPr>
        <p:txBody>
          <a:bodyPr wrap="none" rtlCol="0">
            <a:prstTxWarp prst="textArchDown">
              <a:avLst>
                <a:gd name="adj" fmla="val 561275"/>
              </a:avLst>
            </a:prstTxWarp>
            <a:spAutoFit/>
          </a:bodyPr>
          <a:lstStyle/>
          <a:p>
            <a:r>
              <a:rPr lang="en-US" sz="1400" b="1" dirty="0" err="1" smtClean="0">
                <a:ln w="0"/>
                <a:solidFill>
                  <a:srgbClr val="7E490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Reciclare</a:t>
            </a:r>
            <a:endParaRPr lang="en-US" sz="1400" b="1" dirty="0">
              <a:ln w="0"/>
              <a:solidFill>
                <a:srgbClr val="7E490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5871" y="66956"/>
            <a:ext cx="1192074" cy="69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5" descr="Conceput in Romani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989" y="66956"/>
            <a:ext cx="687707" cy="687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" descr="logo-mci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19" b="19527"/>
          <a:stretch>
            <a:fillRect/>
          </a:stretch>
        </p:blipFill>
        <p:spPr bwMode="auto">
          <a:xfrm>
            <a:off x="3961845" y="56796"/>
            <a:ext cx="2247197" cy="697357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22" name="Picture 2" descr="LOGO-complet-OSIM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5" t="15517" r="9422" b="16667"/>
          <a:stretch>
            <a:fillRect/>
          </a:stretch>
        </p:blipFill>
        <p:spPr bwMode="auto">
          <a:xfrm>
            <a:off x="1065172" y="65341"/>
            <a:ext cx="1516495" cy="67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Conector drept 22"/>
          <p:cNvCxnSpPr/>
          <p:nvPr/>
        </p:nvCxnSpPr>
        <p:spPr>
          <a:xfrm>
            <a:off x="-9703" y="822960"/>
            <a:ext cx="12201703" cy="0"/>
          </a:xfrm>
          <a:prstGeom prst="line">
            <a:avLst/>
          </a:prstGeom>
          <a:ln w="50800">
            <a:solidFill>
              <a:srgbClr val="05AB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6"/>
          <p:cNvSpPr/>
          <p:nvPr/>
        </p:nvSpPr>
        <p:spPr>
          <a:xfrm>
            <a:off x="364793" y="3134263"/>
            <a:ext cx="3303757" cy="144283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1200" b="1" i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ANALIZA </a:t>
            </a:r>
            <a:r>
              <a:rPr lang="ro-RO" sz="1200" b="1" i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Ș</a:t>
            </a:r>
            <a:r>
              <a:rPr lang="en-US" sz="1200" b="1" i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CARACTERIZAREA DE</a:t>
            </a:r>
            <a:r>
              <a:rPr lang="ro-RO" sz="1200" b="1" i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Ș</a:t>
            </a:r>
            <a:r>
              <a:rPr lang="en-US" sz="1200" b="1" i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EURILOR </a:t>
            </a:r>
            <a:r>
              <a:rPr lang="ro-RO" sz="1200" b="1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Î</a:t>
            </a:r>
            <a:r>
              <a:rPr lang="en-US" sz="1200" b="1" i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 VEDEREA STABILIRII PERICULOZIT</a:t>
            </a:r>
            <a:r>
              <a:rPr lang="ro-RO" sz="1200" b="1" i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Ă</a:t>
            </a:r>
            <a:r>
              <a:rPr lang="ro-RO" sz="1200" b="1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Ț</a:t>
            </a:r>
            <a:r>
              <a:rPr lang="en-US" sz="1200" b="1" i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 ACESTORA</a:t>
            </a:r>
          </a:p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Legea</a:t>
            </a:r>
            <a:r>
              <a:rPr lang="en-US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211/2011, OUG 68/2016, </a:t>
            </a:r>
          </a:p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Regulament</a:t>
            </a:r>
            <a:r>
              <a:rPr lang="en-US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UE 1357/2014</a:t>
            </a: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ounded Rectangle 17"/>
          <p:cNvSpPr/>
          <p:nvPr/>
        </p:nvSpPr>
        <p:spPr>
          <a:xfrm>
            <a:off x="242083" y="4741905"/>
            <a:ext cx="3549178" cy="142231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o-RO" sz="1200" b="1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Î</a:t>
            </a:r>
            <a:r>
              <a:rPr lang="en-US" sz="1200" b="1" i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NCADRAREA D</a:t>
            </a:r>
            <a:r>
              <a:rPr lang="ro-RO" sz="1200" b="1" i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EȘ</a:t>
            </a:r>
            <a:r>
              <a:rPr lang="en-US" sz="1200" b="1" i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EURILOR </a:t>
            </a:r>
            <a:r>
              <a:rPr lang="ro-RO" sz="1200" b="1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Î</a:t>
            </a:r>
            <a:r>
              <a:rPr lang="en-US" sz="1200" b="1" i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 LISTA DE</a:t>
            </a:r>
            <a:r>
              <a:rPr lang="ro-RO" sz="1200" b="1" i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Ș</a:t>
            </a:r>
            <a:r>
              <a:rPr lang="en-US" sz="1200" b="1" i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EURILOR  </a:t>
            </a:r>
          </a:p>
          <a:p>
            <a:pPr algn="ctr">
              <a:lnSpc>
                <a:spcPct val="150000"/>
              </a:lnSpc>
            </a:pPr>
            <a:r>
              <a:rPr lang="en-US" sz="1200" b="1" i="1" u="sng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Catalogul</a:t>
            </a:r>
            <a:r>
              <a:rPr lang="en-US" sz="1200" b="1" i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European de </a:t>
            </a:r>
            <a:r>
              <a:rPr lang="en-US" sz="1200" b="1" i="1" u="sng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lang="ro-RO" sz="1200" b="1" i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ș</a:t>
            </a:r>
            <a:r>
              <a:rPr lang="en-US" sz="1200" b="1" i="1" u="sng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euri</a:t>
            </a:r>
            <a:r>
              <a:rPr lang="en-US" sz="1200" b="1" i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endParaRPr lang="en-US" sz="1200" b="1" i="1" u="sng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Ord</a:t>
            </a:r>
            <a:r>
              <a:rPr lang="ro-RO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inul</a:t>
            </a:r>
            <a:r>
              <a:rPr lang="en-US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856/2002, </a:t>
            </a:r>
          </a:p>
          <a:p>
            <a:pPr algn="ctr"/>
            <a:r>
              <a:rPr lang="en-US" sz="12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Decizia</a:t>
            </a:r>
            <a:r>
              <a:rPr lang="en-US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Comisiei</a:t>
            </a:r>
            <a:r>
              <a:rPr lang="en-US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UE 955/2014</a:t>
            </a: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in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5600" y="5187481"/>
            <a:ext cx="4059404" cy="1061800"/>
          </a:xfrm>
          <a:prstGeom prst="rect">
            <a:avLst/>
          </a:prstGeom>
        </p:spPr>
      </p:pic>
      <p:sp>
        <p:nvSpPr>
          <p:cNvPr id="37" name="Rounded Rectangle 16"/>
          <p:cNvSpPr/>
          <p:nvPr/>
        </p:nvSpPr>
        <p:spPr>
          <a:xfrm>
            <a:off x="4103672" y="1983927"/>
            <a:ext cx="3654362" cy="131559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i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TESTE DE LEVIGARE </a:t>
            </a:r>
          </a:p>
          <a:p>
            <a:pPr algn="ctr">
              <a:lnSpc>
                <a:spcPct val="150000"/>
              </a:lnSpc>
            </a:pPr>
            <a:r>
              <a:rPr lang="en-US" sz="1200" b="1" i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STABILIREA TIPULUI DE DEPOZIT</a:t>
            </a:r>
            <a:endParaRPr lang="en-US" sz="1200" b="1" i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1200" b="1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pentru</a:t>
            </a:r>
            <a:r>
              <a:rPr lang="en-US" sz="12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depozitarea</a:t>
            </a:r>
            <a:r>
              <a:rPr lang="en-US" sz="12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</a:t>
            </a:r>
            <a:r>
              <a:rPr lang="ro-RO" sz="12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ș</a:t>
            </a:r>
            <a:r>
              <a:rPr lang="en-US" sz="1200" b="1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eurilor</a:t>
            </a:r>
            <a:endParaRPr lang="en-US" sz="1200" b="1" i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b="1" i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(INERTE/NEPERICULOASE/PERICULOASE)</a:t>
            </a:r>
          </a:p>
          <a:p>
            <a:pPr algn="ctr"/>
            <a:r>
              <a:rPr lang="en-US" sz="12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Ordinul</a:t>
            </a:r>
            <a:r>
              <a:rPr lang="en-US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95/2005</a:t>
            </a: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9" name="Imagine 3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4932" y="3384588"/>
            <a:ext cx="3770036" cy="2431863"/>
          </a:xfrm>
          <a:prstGeom prst="rect">
            <a:avLst/>
          </a:prstGeom>
        </p:spPr>
      </p:pic>
      <p:sp>
        <p:nvSpPr>
          <p:cNvPr id="43" name="Rounded Rectangle 17"/>
          <p:cNvSpPr/>
          <p:nvPr/>
        </p:nvSpPr>
        <p:spPr>
          <a:xfrm>
            <a:off x="8666636" y="3306591"/>
            <a:ext cx="2692074" cy="146387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i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ANALIZE D</a:t>
            </a:r>
            <a:r>
              <a:rPr lang="ro-RO" sz="1200" b="1" i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EȘ</a:t>
            </a:r>
            <a:r>
              <a:rPr lang="en-US" sz="1200" b="1" i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EURI – ULEIURI UZATE </a:t>
            </a:r>
          </a:p>
          <a:p>
            <a:pPr algn="ctr">
              <a:lnSpc>
                <a:spcPct val="150000"/>
              </a:lnSpc>
            </a:pPr>
            <a:r>
              <a:rPr lang="ro-RO" sz="12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î</a:t>
            </a:r>
            <a:r>
              <a:rPr lang="en-US" sz="12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 </a:t>
            </a:r>
            <a:r>
              <a:rPr lang="en-US" sz="1200" b="1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vederea</a:t>
            </a:r>
            <a:r>
              <a:rPr lang="en-US" sz="12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sz="1200" b="1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î</a:t>
            </a:r>
            <a:r>
              <a:rPr lang="en-US" sz="1200" b="1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ntocmirii</a:t>
            </a:r>
            <a:endParaRPr lang="en-US" sz="12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1200" b="1" i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</a:t>
            </a:r>
            <a:r>
              <a:rPr lang="ro-RO" sz="1200" b="1" i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Ș</a:t>
            </a:r>
            <a:r>
              <a:rPr lang="en-US" sz="1200" b="1" i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 DE TRANSPORT</a:t>
            </a:r>
            <a:endParaRPr lang="en-US" sz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HG 1068/2008</a:t>
            </a: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4" name="Conector drept cu săgeată 43"/>
          <p:cNvCxnSpPr>
            <a:stCxn id="43" idx="2"/>
          </p:cNvCxnSpPr>
          <p:nvPr/>
        </p:nvCxnSpPr>
        <p:spPr>
          <a:xfrm flipH="1">
            <a:off x="9610579" y="4770469"/>
            <a:ext cx="402094" cy="33523"/>
          </a:xfrm>
          <a:prstGeom prst="straightConnector1">
            <a:avLst/>
          </a:prstGeom>
          <a:ln w="158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"/>
          <p:cNvSpPr/>
          <p:nvPr/>
        </p:nvSpPr>
        <p:spPr>
          <a:xfrm>
            <a:off x="193812" y="6385145"/>
            <a:ext cx="11703324" cy="46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MATCHMAKING</a:t>
            </a:r>
            <a:r>
              <a:rPr lang="en-GB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“REALITĂȚI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ȘI PERSPECTIVE PRIVIND UTILIZAREA POTENȚIALULUI </a:t>
            </a:r>
            <a:endParaRPr lang="en-GB" sz="11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CERCETARE-DEZVOLTARE-INOVARE AL INCD–urilor ÎN DOMENIUL GESTIONĂRII DEȘEURILOR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r>
              <a:rPr lang="en-GB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1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Bucure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ști 23 mai 2018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Rounded Rectangle 17"/>
          <p:cNvSpPr/>
          <p:nvPr/>
        </p:nvSpPr>
        <p:spPr>
          <a:xfrm>
            <a:off x="8661000" y="1530642"/>
            <a:ext cx="2688603" cy="146387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i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TESTE DE ECOTOXICITATE</a:t>
            </a:r>
          </a:p>
          <a:p>
            <a:pPr algn="ctr">
              <a:lnSpc>
                <a:spcPct val="150000"/>
              </a:lnSpc>
            </a:pPr>
            <a:r>
              <a:rPr lang="ro-RO" sz="12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î</a:t>
            </a:r>
            <a:r>
              <a:rPr lang="en-US" sz="12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 </a:t>
            </a:r>
            <a:r>
              <a:rPr lang="en-US" sz="1200" b="1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vederea</a:t>
            </a:r>
            <a:r>
              <a:rPr lang="en-US" sz="12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EVALU</a:t>
            </a:r>
            <a:r>
              <a:rPr lang="ro-RO" sz="12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Ă</a:t>
            </a:r>
            <a:r>
              <a:rPr lang="en-US" sz="12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RII IMPACTULUI </a:t>
            </a:r>
            <a:r>
              <a:rPr lang="en-US" sz="1200" b="1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indus</a:t>
            </a:r>
            <a:r>
              <a:rPr lang="en-US" sz="12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asupra</a:t>
            </a:r>
            <a:r>
              <a:rPr lang="en-US" sz="12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mediului</a:t>
            </a: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43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9E767"/>
            </a:gs>
            <a:gs pos="0">
              <a:srgbClr val="00B050"/>
            </a:gs>
            <a:gs pos="10000">
              <a:schemeClr val="bg1"/>
            </a:gs>
            <a:gs pos="0">
              <a:schemeClr val="bg1"/>
            </a:gs>
            <a:gs pos="0">
              <a:schemeClr val="bg1"/>
            </a:gs>
            <a:gs pos="0">
              <a:schemeClr val="bg1"/>
            </a:gs>
            <a:gs pos="0">
              <a:schemeClr val="bg1"/>
            </a:gs>
            <a:gs pos="94000">
              <a:schemeClr val="accent6">
                <a:lumMod val="60000"/>
                <a:lumOff val="40000"/>
              </a:schemeClr>
            </a:gs>
            <a:gs pos="92000">
              <a:schemeClr val="bg1"/>
            </a:gs>
            <a:gs pos="100000">
              <a:srgbClr val="00B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5871" y="66956"/>
            <a:ext cx="1192074" cy="69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 descr="Conceput in Romani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989" y="66956"/>
            <a:ext cx="687707" cy="687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 descr="logo-mc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19" b="19527"/>
          <a:stretch>
            <a:fillRect/>
          </a:stretch>
        </p:blipFill>
        <p:spPr bwMode="auto">
          <a:xfrm>
            <a:off x="3961845" y="56796"/>
            <a:ext cx="2247197" cy="697357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6" name="Picture 2" descr="LOGO-complet-OSI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5" t="15517" r="9422" b="16667"/>
          <a:stretch>
            <a:fillRect/>
          </a:stretch>
        </p:blipFill>
        <p:spPr bwMode="auto">
          <a:xfrm>
            <a:off x="1065172" y="65341"/>
            <a:ext cx="1516495" cy="67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Conector drept 16"/>
          <p:cNvCxnSpPr/>
          <p:nvPr/>
        </p:nvCxnSpPr>
        <p:spPr>
          <a:xfrm>
            <a:off x="-9703" y="822960"/>
            <a:ext cx="12201703" cy="0"/>
          </a:xfrm>
          <a:prstGeom prst="line">
            <a:avLst/>
          </a:prstGeom>
          <a:ln w="50800">
            <a:solidFill>
              <a:srgbClr val="05AB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ăgeată stânga-dreapta 54"/>
          <p:cNvSpPr/>
          <p:nvPr/>
        </p:nvSpPr>
        <p:spPr>
          <a:xfrm>
            <a:off x="4403300" y="4690837"/>
            <a:ext cx="3048000" cy="877729"/>
          </a:xfrm>
          <a:prstGeom prst="leftRightArrow">
            <a:avLst/>
          </a:prstGeom>
          <a:solidFill>
            <a:schemeClr val="accent1">
              <a:lumMod val="75000"/>
            </a:schemeClr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ounded Rectangle 13"/>
          <p:cNvSpPr/>
          <p:nvPr/>
        </p:nvSpPr>
        <p:spPr>
          <a:xfrm>
            <a:off x="4962334" y="4967576"/>
            <a:ext cx="1945627" cy="31089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ACTIVITĂȚI</a:t>
            </a:r>
            <a:endParaRPr lang="en-US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ounded Rectangle 13"/>
          <p:cNvSpPr/>
          <p:nvPr/>
        </p:nvSpPr>
        <p:spPr>
          <a:xfrm>
            <a:off x="1503270" y="4398159"/>
            <a:ext cx="2711698" cy="139607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CERCETARE</a:t>
            </a:r>
          </a:p>
          <a:p>
            <a:pPr algn="ctr"/>
            <a:r>
              <a:rPr lang="ro-RO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</a:t>
            </a:r>
            <a:r>
              <a:rPr lang="en-GB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 DOMENIUL MANAGEMENTULUI DE</a:t>
            </a:r>
            <a:r>
              <a:rPr lang="ro-RO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</a:t>
            </a:r>
            <a:r>
              <a:rPr lang="en-GB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EURILOR</a:t>
            </a:r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ounded Rectangle 13"/>
          <p:cNvSpPr/>
          <p:nvPr/>
        </p:nvSpPr>
        <p:spPr>
          <a:xfrm>
            <a:off x="8204596" y="4280782"/>
            <a:ext cx="2776357" cy="139607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SERVICII</a:t>
            </a:r>
          </a:p>
          <a:p>
            <a:pPr algn="ctr"/>
            <a:r>
              <a:rPr lang="ro-RO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</a:t>
            </a:r>
            <a:r>
              <a:rPr lang="en-GB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 DOMENIUL MANAGEMENTULUI DE</a:t>
            </a:r>
            <a:r>
              <a:rPr lang="ro-RO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</a:t>
            </a:r>
            <a:r>
              <a:rPr lang="en-GB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EURILOR</a:t>
            </a:r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531381" y="1064307"/>
            <a:ext cx="6523130" cy="923330"/>
          </a:xfrm>
          <a:prstGeom prst="rect">
            <a:avLst/>
          </a:prstGeom>
          <a:solidFill>
            <a:srgbClr val="92FC92"/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INSTITUTUL 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ro-RO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Ț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IONAL </a:t>
            </a: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 CERCETARE-DEZVOLTARE PENTRU ECOLOGIE 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INDUSTRIAL</a:t>
            </a:r>
            <a:r>
              <a:rPr lang="ro-RO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Ă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ECOIND</a:t>
            </a:r>
            <a:endParaRPr lang="en-GB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Rounded Rectangle 13"/>
          <p:cNvSpPr/>
          <p:nvPr/>
        </p:nvSpPr>
        <p:spPr>
          <a:xfrm>
            <a:off x="108822" y="2993558"/>
            <a:ext cx="1188596" cy="66568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Evaluare și impact de mediu</a:t>
            </a:r>
            <a:endParaRPr lang="en-US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Straight Arrow Connector 7"/>
          <p:cNvCxnSpPr>
            <a:stCxn id="18" idx="0"/>
            <a:endCxn id="21" idx="2"/>
          </p:cNvCxnSpPr>
          <p:nvPr/>
        </p:nvCxnSpPr>
        <p:spPr>
          <a:xfrm flipH="1" flipV="1">
            <a:off x="703120" y="3659247"/>
            <a:ext cx="2155999" cy="73891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13"/>
          <p:cNvSpPr/>
          <p:nvPr/>
        </p:nvSpPr>
        <p:spPr>
          <a:xfrm>
            <a:off x="3076875" y="3059033"/>
            <a:ext cx="1221980" cy="75338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Tratare/</a:t>
            </a:r>
          </a:p>
          <a:p>
            <a:pPr algn="ctr"/>
            <a:r>
              <a:rPr lang="ro-RO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valorificare</a:t>
            </a:r>
            <a:endParaRPr lang="en-US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Arrow Connector 9"/>
          <p:cNvCxnSpPr>
            <a:stCxn id="18" idx="0"/>
            <a:endCxn id="81" idx="2"/>
          </p:cNvCxnSpPr>
          <p:nvPr/>
        </p:nvCxnSpPr>
        <p:spPr>
          <a:xfrm flipH="1" flipV="1">
            <a:off x="2200993" y="3871783"/>
            <a:ext cx="658126" cy="526376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13"/>
          <p:cNvSpPr/>
          <p:nvPr/>
        </p:nvSpPr>
        <p:spPr>
          <a:xfrm>
            <a:off x="4437299" y="3089861"/>
            <a:ext cx="1381669" cy="62397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Dezvoltarea de metode noi</a:t>
            </a:r>
            <a:endParaRPr lang="en-US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1" name="Straight Arrow Connector 30"/>
          <p:cNvCxnSpPr>
            <a:stCxn id="18" idx="0"/>
            <a:endCxn id="26" idx="2"/>
          </p:cNvCxnSpPr>
          <p:nvPr/>
        </p:nvCxnSpPr>
        <p:spPr>
          <a:xfrm flipV="1">
            <a:off x="2859119" y="3713835"/>
            <a:ext cx="2269015" cy="68432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13"/>
          <p:cNvSpPr/>
          <p:nvPr/>
        </p:nvSpPr>
        <p:spPr>
          <a:xfrm>
            <a:off x="6297359" y="2882863"/>
            <a:ext cx="1596296" cy="84134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Analize</a:t>
            </a:r>
            <a:r>
              <a:rPr lang="en-GB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poluan</a:t>
            </a:r>
            <a:r>
              <a:rPr lang="ro-RO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ț</a:t>
            </a:r>
            <a:r>
              <a:rPr lang="en-GB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prezen</a:t>
            </a:r>
            <a:r>
              <a:rPr lang="ro-RO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ț</a:t>
            </a:r>
            <a:r>
              <a:rPr lang="en-GB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</a:t>
            </a:r>
            <a:r>
              <a:rPr lang="en-GB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 de</a:t>
            </a:r>
            <a:r>
              <a:rPr lang="ro-RO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</a:t>
            </a:r>
            <a:r>
              <a:rPr lang="en-GB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euri</a:t>
            </a:r>
            <a:endParaRPr lang="en-US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3" name="Straight Arrow Connector 32"/>
          <p:cNvCxnSpPr>
            <a:stCxn id="19" idx="0"/>
            <a:endCxn id="32" idx="2"/>
          </p:cNvCxnSpPr>
          <p:nvPr/>
        </p:nvCxnSpPr>
        <p:spPr>
          <a:xfrm flipH="1" flipV="1">
            <a:off x="7095507" y="3724206"/>
            <a:ext cx="2497268" cy="55657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ounded Rectangle 13"/>
          <p:cNvSpPr/>
          <p:nvPr/>
        </p:nvSpPr>
        <p:spPr>
          <a:xfrm>
            <a:off x="9592775" y="2901392"/>
            <a:ext cx="1024781" cy="62397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</a:t>
            </a:r>
            <a:r>
              <a:rPr lang="en-GB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ncadrare</a:t>
            </a:r>
            <a:r>
              <a:rPr lang="en-GB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</a:t>
            </a:r>
            <a:r>
              <a:rPr lang="ro-RO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</a:t>
            </a:r>
            <a:r>
              <a:rPr lang="en-GB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euri</a:t>
            </a:r>
            <a:endParaRPr lang="en-US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5" name="Straight Arrow Connector 34"/>
          <p:cNvCxnSpPr>
            <a:stCxn id="19" idx="0"/>
            <a:endCxn id="34" idx="2"/>
          </p:cNvCxnSpPr>
          <p:nvPr/>
        </p:nvCxnSpPr>
        <p:spPr>
          <a:xfrm flipV="1">
            <a:off x="9592775" y="3525366"/>
            <a:ext cx="512391" cy="75541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13"/>
          <p:cNvSpPr/>
          <p:nvPr/>
        </p:nvSpPr>
        <p:spPr>
          <a:xfrm>
            <a:off x="10798834" y="2874565"/>
            <a:ext cx="1206035" cy="62397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Consultan</a:t>
            </a:r>
            <a:r>
              <a:rPr lang="ro-RO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ț</a:t>
            </a:r>
            <a:r>
              <a:rPr lang="ro-RO" sz="1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ă</a:t>
            </a:r>
            <a:r>
              <a:rPr lang="en-GB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</a:t>
            </a:r>
            <a:r>
              <a:rPr lang="en-GB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solu</a:t>
            </a:r>
            <a:r>
              <a:rPr lang="ro-RO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ț</a:t>
            </a:r>
            <a:r>
              <a:rPr lang="en-GB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endParaRPr lang="en-US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7" name="Straight Arrow Connector 36"/>
          <p:cNvCxnSpPr>
            <a:stCxn id="19" idx="0"/>
            <a:endCxn id="36" idx="2"/>
          </p:cNvCxnSpPr>
          <p:nvPr/>
        </p:nvCxnSpPr>
        <p:spPr>
          <a:xfrm flipV="1">
            <a:off x="9592775" y="3498539"/>
            <a:ext cx="1809077" cy="78224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stCxn id="32" idx="0"/>
            <a:endCxn id="36" idx="0"/>
          </p:cNvCxnSpPr>
          <p:nvPr/>
        </p:nvCxnSpPr>
        <p:spPr>
          <a:xfrm rot="5400000" flipH="1" flipV="1">
            <a:off x="9244530" y="725542"/>
            <a:ext cx="8298" cy="4306345"/>
          </a:xfrm>
          <a:prstGeom prst="bentConnector3">
            <a:avLst>
              <a:gd name="adj1" fmla="val 2854881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endCxn id="34" idx="0"/>
          </p:cNvCxnSpPr>
          <p:nvPr/>
        </p:nvCxnSpPr>
        <p:spPr>
          <a:xfrm>
            <a:off x="10105166" y="2641600"/>
            <a:ext cx="0" cy="25979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endCxn id="26" idx="0"/>
          </p:cNvCxnSpPr>
          <p:nvPr/>
        </p:nvCxnSpPr>
        <p:spPr>
          <a:xfrm>
            <a:off x="5128133" y="2641600"/>
            <a:ext cx="1" cy="44826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22" idx="0"/>
          </p:cNvCxnSpPr>
          <p:nvPr/>
        </p:nvCxnSpPr>
        <p:spPr>
          <a:xfrm flipV="1">
            <a:off x="3687865" y="2641600"/>
            <a:ext cx="0" cy="41743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2859119" y="2317877"/>
            <a:ext cx="61953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2859118" y="2317877"/>
            <a:ext cx="0" cy="3321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9066622" y="2317877"/>
            <a:ext cx="0" cy="33211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4"/>
          <p:cNvSpPr/>
          <p:nvPr/>
        </p:nvSpPr>
        <p:spPr>
          <a:xfrm>
            <a:off x="193812" y="6385145"/>
            <a:ext cx="11703324" cy="46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MATCHMAKING</a:t>
            </a:r>
            <a:r>
              <a:rPr lang="en-GB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“REALITĂȚI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ȘI PERSPECTIVE PRIVIND UTILIZAREA POTENȚIALULUI </a:t>
            </a:r>
            <a:endParaRPr lang="en-GB" sz="11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CERCETARE-DEZVOLTARE-INOVARE AL INCD–urilor ÎN DOMENIUL GESTIONĂRII DEȘEURILOR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r>
              <a:rPr lang="en-GB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1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Bucure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ști 23 mai 2018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Rounded Rectangle 13"/>
          <p:cNvSpPr/>
          <p:nvPr/>
        </p:nvSpPr>
        <p:spPr>
          <a:xfrm>
            <a:off x="8071979" y="2929699"/>
            <a:ext cx="1311730" cy="62397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Teste</a:t>
            </a:r>
            <a:r>
              <a:rPr lang="en-US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ecotoxicitate</a:t>
            </a:r>
            <a:endParaRPr lang="en-US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2" name="Straight Arrow Connector 34"/>
          <p:cNvCxnSpPr>
            <a:stCxn id="19" idx="0"/>
            <a:endCxn id="45" idx="2"/>
          </p:cNvCxnSpPr>
          <p:nvPr/>
        </p:nvCxnSpPr>
        <p:spPr>
          <a:xfrm flipH="1" flipV="1">
            <a:off x="8727844" y="3553673"/>
            <a:ext cx="864931" cy="72710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ounded Rectangle 13"/>
          <p:cNvSpPr/>
          <p:nvPr/>
        </p:nvSpPr>
        <p:spPr>
          <a:xfrm>
            <a:off x="1419357" y="2908794"/>
            <a:ext cx="1563272" cy="96298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Evaluare</a:t>
            </a:r>
            <a:r>
              <a:rPr lang="en-US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o-RO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ecotoxicit</a:t>
            </a:r>
            <a:r>
              <a:rPr lang="ro-RO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ă</a:t>
            </a:r>
            <a:r>
              <a:rPr lang="ro-RO" sz="1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ț</a:t>
            </a:r>
            <a:r>
              <a:rPr lang="en-US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o-RO" sz="1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</a:t>
            </a:r>
            <a:r>
              <a:rPr lang="en-US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impactul</a:t>
            </a:r>
            <a:r>
              <a:rPr lang="en-US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indus</a:t>
            </a:r>
            <a:r>
              <a:rPr lang="en-US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asupra</a:t>
            </a:r>
            <a:r>
              <a:rPr lang="en-US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mediului</a:t>
            </a:r>
            <a:endParaRPr lang="en-US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3" name="Straight Connector 51"/>
          <p:cNvCxnSpPr>
            <a:endCxn id="81" idx="0"/>
          </p:cNvCxnSpPr>
          <p:nvPr/>
        </p:nvCxnSpPr>
        <p:spPr>
          <a:xfrm>
            <a:off x="2200993" y="2648948"/>
            <a:ext cx="0" cy="2598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ector drept 100"/>
          <p:cNvCxnSpPr/>
          <p:nvPr/>
        </p:nvCxnSpPr>
        <p:spPr>
          <a:xfrm flipV="1">
            <a:off x="703120" y="2647903"/>
            <a:ext cx="4425013" cy="20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51"/>
          <p:cNvCxnSpPr>
            <a:endCxn id="21" idx="0"/>
          </p:cNvCxnSpPr>
          <p:nvPr/>
        </p:nvCxnSpPr>
        <p:spPr>
          <a:xfrm>
            <a:off x="703119" y="2641600"/>
            <a:ext cx="1" cy="35195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9"/>
          <p:cNvCxnSpPr>
            <a:stCxn id="18" idx="0"/>
            <a:endCxn id="22" idx="2"/>
          </p:cNvCxnSpPr>
          <p:nvPr/>
        </p:nvCxnSpPr>
        <p:spPr>
          <a:xfrm flipV="1">
            <a:off x="2859119" y="3812420"/>
            <a:ext cx="828746" cy="585739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537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9E767"/>
            </a:gs>
            <a:gs pos="0">
              <a:schemeClr val="bg1"/>
            </a:gs>
            <a:gs pos="10000">
              <a:schemeClr val="bg1"/>
            </a:gs>
            <a:gs pos="16000">
              <a:schemeClr val="bg1"/>
            </a:gs>
            <a:gs pos="66237">
              <a:schemeClr val="bg1"/>
            </a:gs>
            <a:gs pos="57794">
              <a:schemeClr val="bg1"/>
            </a:gs>
            <a:gs pos="74000">
              <a:schemeClr val="bg1"/>
            </a:gs>
            <a:gs pos="94000">
              <a:schemeClr val="accent6">
                <a:lumMod val="60000"/>
                <a:lumOff val="40000"/>
              </a:schemeClr>
            </a:gs>
            <a:gs pos="92000">
              <a:schemeClr val="bg1"/>
            </a:gs>
            <a:gs pos="100000">
              <a:srgbClr val="00B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5871" y="66956"/>
            <a:ext cx="1192074" cy="69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5" descr="Conceput in Romani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989" y="66956"/>
            <a:ext cx="687707" cy="687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 descr="logo-mc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19" b="19527"/>
          <a:stretch>
            <a:fillRect/>
          </a:stretch>
        </p:blipFill>
        <p:spPr bwMode="auto">
          <a:xfrm>
            <a:off x="3961845" y="56796"/>
            <a:ext cx="2247197" cy="697357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24" name="Picture 2" descr="LOGO-complet-OSI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5" t="15517" r="9422" b="16667"/>
          <a:stretch>
            <a:fillRect/>
          </a:stretch>
        </p:blipFill>
        <p:spPr bwMode="auto">
          <a:xfrm>
            <a:off x="1065172" y="65341"/>
            <a:ext cx="1516495" cy="67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Conector drept 24"/>
          <p:cNvCxnSpPr/>
          <p:nvPr/>
        </p:nvCxnSpPr>
        <p:spPr>
          <a:xfrm>
            <a:off x="-9703" y="822960"/>
            <a:ext cx="12201703" cy="0"/>
          </a:xfrm>
          <a:prstGeom prst="line">
            <a:avLst/>
          </a:prstGeom>
          <a:ln w="50800">
            <a:solidFill>
              <a:srgbClr val="05AB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2"/>
          <p:cNvSpPr/>
          <p:nvPr/>
        </p:nvSpPr>
        <p:spPr>
          <a:xfrm>
            <a:off x="3961845" y="1017075"/>
            <a:ext cx="2645140" cy="562630"/>
          </a:xfrm>
          <a:prstGeom prst="flowChartTerminator">
            <a:avLst/>
          </a:prstGeom>
          <a:solidFill>
            <a:srgbClr val="92FC92"/>
          </a:solidFill>
        </p:spPr>
        <p:txBody>
          <a:bodyPr wrap="square">
            <a:spAutoFit/>
          </a:bodyPr>
          <a:lstStyle/>
          <a:p>
            <a:pPr algn="ctr"/>
            <a:r>
              <a:rPr lang="ro-RO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PERSPECTIVE </a:t>
            </a:r>
            <a:endParaRPr lang="ro-RO" sz="20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977216" y="2115686"/>
            <a:ext cx="6244120" cy="369332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Dezvoltarea</a:t>
            </a: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unor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metode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analiz</a:t>
            </a:r>
            <a:r>
              <a:rPr lang="ro-RO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ă</a:t>
            </a: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COV-</a:t>
            </a:r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urilor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din </a:t>
            </a: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r>
              <a:rPr lang="ro-RO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ș</a:t>
            </a:r>
            <a:r>
              <a:rPr lang="en-GB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euri</a:t>
            </a:r>
            <a:endParaRPr lang="en-GB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"/>
          <p:cNvSpPr/>
          <p:nvPr/>
        </p:nvSpPr>
        <p:spPr>
          <a:xfrm>
            <a:off x="494345" y="3332085"/>
            <a:ext cx="2899095" cy="584775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Alinierea</a:t>
            </a:r>
            <a:r>
              <a:rPr lang="en-GB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GB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Legea</a:t>
            </a:r>
            <a:r>
              <a:rPr lang="en-GB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211/2011 </a:t>
            </a:r>
            <a:r>
              <a:rPr lang="en-GB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actualizat</a:t>
            </a:r>
            <a:r>
              <a:rPr lang="ro-RO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ă</a:t>
            </a:r>
            <a:endParaRPr lang="en-GB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Conector drept cu săgeată 3"/>
          <p:cNvCxnSpPr>
            <a:stCxn id="11" idx="3"/>
            <a:endCxn id="2" idx="1"/>
          </p:cNvCxnSpPr>
          <p:nvPr/>
        </p:nvCxnSpPr>
        <p:spPr>
          <a:xfrm flipV="1">
            <a:off x="3393440" y="2300352"/>
            <a:ext cx="1583776" cy="132412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4"/>
          <p:cNvSpPr/>
          <p:nvPr/>
        </p:nvSpPr>
        <p:spPr>
          <a:xfrm>
            <a:off x="193812" y="6385145"/>
            <a:ext cx="11703324" cy="46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MATCHMAKING</a:t>
            </a:r>
            <a:r>
              <a:rPr lang="en-GB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“REALITĂȚI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ȘI PERSPECTIVE PRIVIND UTILIZAREA POTENȚIALULUI </a:t>
            </a:r>
            <a:endParaRPr lang="en-GB" sz="11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CERCETARE-DEZVOLTARE-INOVARE AL INCD–urilor ÎN DOMENIUL GESTIONĂRII DEȘEURILOR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r>
              <a:rPr lang="en-GB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1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Bucure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ști 23 mai 2018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Dreptunghi 2"/>
          <p:cNvSpPr/>
          <p:nvPr/>
        </p:nvSpPr>
        <p:spPr>
          <a:xfrm>
            <a:off x="4977216" y="3439807"/>
            <a:ext cx="6605184" cy="369332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Dezvoltarea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unor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metode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analiz</a:t>
            </a:r>
            <a:r>
              <a:rPr lang="ro-R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ă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sulfului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ș</a:t>
            </a:r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clorului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din de</a:t>
            </a:r>
            <a:r>
              <a:rPr lang="ro-R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ș</a:t>
            </a:r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euri</a:t>
            </a:r>
            <a:endParaRPr lang="en-GB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Dreptunghi 4"/>
          <p:cNvSpPr/>
          <p:nvPr/>
        </p:nvSpPr>
        <p:spPr>
          <a:xfrm>
            <a:off x="4977216" y="4842263"/>
            <a:ext cx="6514809" cy="369332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Dezvoltarea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unor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metode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analiz</a:t>
            </a:r>
            <a:r>
              <a:rPr lang="ro-RO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ă</a:t>
            </a: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unor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metale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rare din de</a:t>
            </a:r>
            <a:r>
              <a:rPr lang="ro-R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ș</a:t>
            </a:r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euri</a:t>
            </a:r>
            <a:endParaRPr lang="en-GB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6" name="Conector drept cu săgeată 25"/>
          <p:cNvCxnSpPr>
            <a:stCxn id="11" idx="3"/>
            <a:endCxn id="3" idx="1"/>
          </p:cNvCxnSpPr>
          <p:nvPr/>
        </p:nvCxnSpPr>
        <p:spPr>
          <a:xfrm>
            <a:off x="3393440" y="3624473"/>
            <a:ext cx="1583776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drept cu săgeată 26"/>
          <p:cNvCxnSpPr>
            <a:stCxn id="11" idx="3"/>
            <a:endCxn id="5" idx="1"/>
          </p:cNvCxnSpPr>
          <p:nvPr/>
        </p:nvCxnSpPr>
        <p:spPr>
          <a:xfrm>
            <a:off x="3393440" y="3624473"/>
            <a:ext cx="1583776" cy="140245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061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9E767"/>
            </a:gs>
            <a:gs pos="0">
              <a:schemeClr val="bg1"/>
            </a:gs>
            <a:gs pos="10000">
              <a:schemeClr val="bg1"/>
            </a:gs>
            <a:gs pos="16000">
              <a:schemeClr val="bg1"/>
            </a:gs>
            <a:gs pos="66237">
              <a:schemeClr val="bg1"/>
            </a:gs>
            <a:gs pos="57794">
              <a:schemeClr val="bg1"/>
            </a:gs>
            <a:gs pos="74000">
              <a:schemeClr val="bg1"/>
            </a:gs>
            <a:gs pos="94000">
              <a:schemeClr val="accent6">
                <a:lumMod val="60000"/>
                <a:lumOff val="40000"/>
              </a:schemeClr>
            </a:gs>
            <a:gs pos="92000">
              <a:schemeClr val="bg1"/>
            </a:gs>
            <a:gs pos="100000">
              <a:srgbClr val="00B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5871" y="66956"/>
            <a:ext cx="1192074" cy="69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5" descr="Conceput in Romani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989" y="66956"/>
            <a:ext cx="687707" cy="687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 descr="logo-mc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19" b="19527"/>
          <a:stretch>
            <a:fillRect/>
          </a:stretch>
        </p:blipFill>
        <p:spPr bwMode="auto">
          <a:xfrm>
            <a:off x="3961845" y="56796"/>
            <a:ext cx="2247197" cy="697357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24" name="Picture 2" descr="LOGO-complet-OSI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5" t="15517" r="9422" b="16667"/>
          <a:stretch>
            <a:fillRect/>
          </a:stretch>
        </p:blipFill>
        <p:spPr bwMode="auto">
          <a:xfrm>
            <a:off x="1065172" y="65341"/>
            <a:ext cx="1516495" cy="67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Conector drept 24"/>
          <p:cNvCxnSpPr/>
          <p:nvPr/>
        </p:nvCxnSpPr>
        <p:spPr>
          <a:xfrm>
            <a:off x="-9703" y="822960"/>
            <a:ext cx="12201703" cy="0"/>
          </a:xfrm>
          <a:prstGeom prst="line">
            <a:avLst/>
          </a:prstGeom>
          <a:ln w="50800">
            <a:solidFill>
              <a:srgbClr val="05AB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2"/>
          <p:cNvSpPr/>
          <p:nvPr/>
        </p:nvSpPr>
        <p:spPr>
          <a:xfrm>
            <a:off x="74132" y="957348"/>
            <a:ext cx="2507535" cy="562630"/>
          </a:xfrm>
          <a:prstGeom prst="flowChartTerminator">
            <a:avLst/>
          </a:prstGeom>
          <a:solidFill>
            <a:srgbClr val="92FC92"/>
          </a:solidFill>
        </p:spPr>
        <p:txBody>
          <a:bodyPr wrap="square">
            <a:spAutoFit/>
          </a:bodyPr>
          <a:lstStyle/>
          <a:p>
            <a:pPr algn="ctr"/>
            <a:r>
              <a:rPr lang="ro-RO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PERSPECTIVE </a:t>
            </a:r>
            <a:endParaRPr lang="ro-RO" sz="20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20" name="Rectangle 4"/>
          <p:cNvSpPr/>
          <p:nvPr/>
        </p:nvSpPr>
        <p:spPr>
          <a:xfrm>
            <a:off x="193812" y="6385145"/>
            <a:ext cx="11703324" cy="46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MATCHMAKING</a:t>
            </a:r>
            <a:r>
              <a:rPr lang="en-GB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“REALITĂȚI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ȘI PERSPECTIVE PRIVIND UTILIZAREA POTENȚIALULUI </a:t>
            </a:r>
            <a:endParaRPr lang="en-GB" sz="11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CERCETARE-DEZVOLTARE-INOVARE AL INCD–urilor ÎN DOMENIUL GESTIONĂRII DEȘEURILOR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r>
              <a:rPr lang="en-GB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1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Bucure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ști 23 mai 2018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9"/>
          <p:cNvSpPr/>
          <p:nvPr/>
        </p:nvSpPr>
        <p:spPr>
          <a:xfrm>
            <a:off x="3743958" y="4288923"/>
            <a:ext cx="7736842" cy="1246495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5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5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Dezvoltarea</a:t>
            </a:r>
            <a:r>
              <a:rPr lang="en-US" sz="15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5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unor</a:t>
            </a:r>
            <a:r>
              <a:rPr lang="en-US" sz="15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5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metode</a:t>
            </a:r>
            <a:r>
              <a:rPr lang="en-US" sz="15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ro-RO" sz="15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identificare a substanțelor chimice </a:t>
            </a:r>
            <a:r>
              <a:rPr lang="ro-RO" sz="15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</a:t>
            </a:r>
            <a:r>
              <a:rPr lang="ro-RO" sz="15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 fluxurile de deșeuri plastice ce urmează a fi reciclate cu scopul de a simplifica prelucrarea sau eliminarea acestor substanțe în timpul reciclării.</a:t>
            </a:r>
            <a:endParaRPr lang="en-US" sz="1500" i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500" i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5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Teste</a:t>
            </a:r>
            <a:r>
              <a:rPr lang="en-US" sz="15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15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ecotoxicitate</a:t>
            </a:r>
            <a:r>
              <a:rPr lang="en-US" sz="15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o-RO" sz="15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deșeurilor din </a:t>
            </a:r>
            <a:r>
              <a:rPr lang="en-US" sz="15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plastice</a:t>
            </a:r>
            <a:r>
              <a:rPr lang="en-US" sz="15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5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</a:t>
            </a:r>
            <a:r>
              <a:rPr lang="en-US" sz="15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5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5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evaluarea </a:t>
            </a:r>
            <a:r>
              <a:rPr lang="en-US" sz="15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impactul</a:t>
            </a:r>
            <a:r>
              <a:rPr lang="ro-RO" sz="15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ui</a:t>
            </a:r>
            <a:r>
              <a:rPr lang="en-US" sz="15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5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indus</a:t>
            </a:r>
            <a:r>
              <a:rPr lang="en-US" sz="15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5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asupra</a:t>
            </a:r>
            <a:r>
              <a:rPr lang="en-US" sz="15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5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mediului</a:t>
            </a:r>
            <a:endParaRPr lang="en-US" sz="1500" i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"/>
          <p:cNvSpPr/>
          <p:nvPr/>
        </p:nvSpPr>
        <p:spPr>
          <a:xfrm>
            <a:off x="193812" y="4435116"/>
            <a:ext cx="2702516" cy="954107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Strategia</a:t>
            </a:r>
            <a:r>
              <a:rPr lang="en-GB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European</a:t>
            </a:r>
            <a:r>
              <a:rPr lang="ro-RO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ă</a:t>
            </a:r>
            <a:r>
              <a:rPr lang="en-GB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GB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plastice</a:t>
            </a:r>
            <a:r>
              <a:rPr lang="en-GB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î</a:t>
            </a:r>
            <a:r>
              <a:rPr lang="en-GB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GB" sz="1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1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conomia</a:t>
            </a:r>
            <a:r>
              <a:rPr lang="en-GB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Circular</a:t>
            </a:r>
            <a:r>
              <a:rPr lang="ro-RO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ă</a:t>
            </a:r>
            <a:endParaRPr lang="en-GB" sz="1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Brussel</a:t>
            </a:r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16.01.2018</a:t>
            </a:r>
          </a:p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 (2018) 28</a:t>
            </a:r>
            <a:r>
              <a:rPr lang="ro-RO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final</a:t>
            </a:r>
            <a:endParaRPr lang="en-GB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Imagin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943" y="1732166"/>
            <a:ext cx="2586656" cy="21261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" name="Imagin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96328" y="1377400"/>
            <a:ext cx="1752570" cy="2460526"/>
          </a:xfrm>
          <a:prstGeom prst="rect">
            <a:avLst/>
          </a:prstGeom>
        </p:spPr>
      </p:pic>
      <p:sp>
        <p:nvSpPr>
          <p:cNvPr id="6" name="CasetăText 5"/>
          <p:cNvSpPr txBox="1"/>
          <p:nvPr/>
        </p:nvSpPr>
        <p:spPr>
          <a:xfrm>
            <a:off x="4637848" y="863576"/>
            <a:ext cx="4063141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3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Viziune pentru noua economie a plasticelor în Europa</a:t>
            </a:r>
          </a:p>
          <a:p>
            <a:pPr marL="285750" indent="-285750" algn="just">
              <a:buFontTx/>
              <a:buChar char="-"/>
            </a:pPr>
            <a:r>
              <a:rPr lang="ro-RO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Industrie inteligentă </a:t>
            </a:r>
            <a:r>
              <a:rPr lang="ro-RO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ș</a:t>
            </a:r>
            <a:r>
              <a:rPr lang="ro-RO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inovatoare pentru materiale plastice care să respecte cerințele de reutilizare, recuperare si reciclare;</a:t>
            </a:r>
          </a:p>
          <a:p>
            <a:pPr marL="285750" indent="-285750">
              <a:buFontTx/>
              <a:buChar char="-"/>
            </a:pPr>
            <a:r>
              <a:rPr lang="ro-RO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Reducerea emisiilor de gaze cu efect de </a:t>
            </a:r>
            <a:r>
              <a:rPr lang="ro-RO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seră;</a:t>
            </a:r>
            <a:endParaRPr 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o-RO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Creșterea locurilor de munca in Europa in domeniul reciclării plasticelor.</a:t>
            </a:r>
          </a:p>
        </p:txBody>
      </p:sp>
      <p:sp>
        <p:nvSpPr>
          <p:cNvPr id="19" name="CasetăText 18"/>
          <p:cNvSpPr txBox="1"/>
          <p:nvPr/>
        </p:nvSpPr>
        <p:spPr>
          <a:xfrm>
            <a:off x="8773329" y="931381"/>
            <a:ext cx="3285320" cy="20928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ro-RO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Inovarea pentru o reciclare mai ușoară a plasticelor;</a:t>
            </a:r>
          </a:p>
          <a:p>
            <a:pPr marL="285750" indent="-285750" algn="just">
              <a:buFontTx/>
              <a:buChar char="-"/>
            </a:pPr>
            <a:r>
              <a:rPr lang="ro-RO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Colectarea separată a deșeurilor din plastic pentru a asigura o reciclare de calitate;</a:t>
            </a:r>
          </a:p>
          <a:p>
            <a:pPr marL="285750" indent="-285750" algn="just">
              <a:buFontTx/>
              <a:buChar char="-"/>
            </a:pPr>
            <a:r>
              <a:rPr lang="ro-RO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Extinderea si modernizarea capacității UE în sortarea </a:t>
            </a:r>
            <a:r>
              <a:rPr lang="ro-RO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ș</a:t>
            </a:r>
            <a:r>
              <a:rPr lang="ro-RO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reciclarea plasticelor;</a:t>
            </a:r>
          </a:p>
          <a:p>
            <a:pPr marL="285750" indent="-285750" algn="just">
              <a:buFontTx/>
              <a:buChar char="-"/>
            </a:pPr>
            <a:r>
              <a:rPr lang="ro-RO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Crearea de piețe de desfacere viabile pentru materiale plastice reciclate și regenerabile</a:t>
            </a:r>
          </a:p>
        </p:txBody>
      </p:sp>
      <p:sp>
        <p:nvSpPr>
          <p:cNvPr id="26" name="CasetăText 25"/>
          <p:cNvSpPr txBox="1"/>
          <p:nvPr/>
        </p:nvSpPr>
        <p:spPr>
          <a:xfrm>
            <a:off x="4868642" y="2423989"/>
            <a:ext cx="360155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o-RO" sz="13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Obiectivul:</a:t>
            </a:r>
            <a:r>
              <a:rPr lang="ro-RO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până în anul 2030, toate ambalajele plastice introduse pe piața UE să fie reutilizabile și ușor de reciclat.</a:t>
            </a:r>
            <a:endParaRPr 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asetăText 6"/>
          <p:cNvSpPr txBox="1"/>
          <p:nvPr/>
        </p:nvSpPr>
        <p:spPr>
          <a:xfrm>
            <a:off x="5510008" y="5861764"/>
            <a:ext cx="4204741" cy="3231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o-RO" sz="15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Nivel ridicat </a:t>
            </a:r>
            <a:r>
              <a:rPr lang="ro-RO" sz="15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protecție </a:t>
            </a:r>
            <a:r>
              <a:rPr lang="ro-RO" sz="15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ro-RO" sz="15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sănătății </a:t>
            </a:r>
            <a:r>
              <a:rPr lang="ro-RO" sz="15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</a:t>
            </a:r>
            <a:r>
              <a:rPr lang="ro-RO" sz="15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o-RO" sz="15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mediului</a:t>
            </a:r>
            <a:endParaRPr lang="en-US" sz="15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Conector drept cu săgeată 8"/>
          <p:cNvCxnSpPr>
            <a:stCxn id="13" idx="2"/>
            <a:endCxn id="7" idx="0"/>
          </p:cNvCxnSpPr>
          <p:nvPr/>
        </p:nvCxnSpPr>
        <p:spPr>
          <a:xfrm>
            <a:off x="7612379" y="5535418"/>
            <a:ext cx="0" cy="326346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drept cu săgeată 29"/>
          <p:cNvCxnSpPr>
            <a:stCxn id="14" idx="3"/>
            <a:endCxn id="13" idx="1"/>
          </p:cNvCxnSpPr>
          <p:nvPr/>
        </p:nvCxnSpPr>
        <p:spPr>
          <a:xfrm>
            <a:off x="2896328" y="4912170"/>
            <a:ext cx="847630" cy="1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asetăText 31"/>
          <p:cNvSpPr txBox="1"/>
          <p:nvPr/>
        </p:nvSpPr>
        <p:spPr>
          <a:xfrm>
            <a:off x="4868642" y="3174677"/>
            <a:ext cx="653818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o-RO" sz="13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Microplastice</a:t>
            </a:r>
            <a:r>
              <a:rPr lang="ro-RO" sz="13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o-RO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provin din fragmentarea unor materiale alternative plasticelor precum </a:t>
            </a: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o-RO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plastice </a:t>
            </a:r>
            <a:r>
              <a:rPr lang="ro-RO" sz="1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oxo</a:t>
            </a:r>
            <a:r>
              <a:rPr lang="ro-RO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-degradabile</a:t>
            </a: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ro-RO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en-US" sz="13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Viziune</a:t>
            </a:r>
            <a:r>
              <a:rPr lang="en-US" sz="13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cercetare pentru îmbunătățirea înțelegerii surselor de </a:t>
            </a:r>
            <a:r>
              <a:rPr lang="ro-RO" sz="1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microplastice</a:t>
            </a:r>
            <a:r>
              <a:rPr lang="ro-RO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și impactului indus de efectele acestora asupra mediului și sănătății.</a:t>
            </a:r>
            <a:endParaRPr 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35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9E767"/>
            </a:gs>
            <a:gs pos="0">
              <a:schemeClr val="bg1"/>
            </a:gs>
            <a:gs pos="10000">
              <a:schemeClr val="bg1"/>
            </a:gs>
            <a:gs pos="16000">
              <a:schemeClr val="bg1"/>
            </a:gs>
            <a:gs pos="66237">
              <a:schemeClr val="bg1"/>
            </a:gs>
            <a:gs pos="57794">
              <a:schemeClr val="bg1"/>
            </a:gs>
            <a:gs pos="74000">
              <a:schemeClr val="bg1"/>
            </a:gs>
            <a:gs pos="94000">
              <a:schemeClr val="accent6">
                <a:lumMod val="60000"/>
                <a:lumOff val="40000"/>
              </a:schemeClr>
            </a:gs>
            <a:gs pos="92000">
              <a:schemeClr val="bg1"/>
            </a:gs>
            <a:gs pos="100000">
              <a:srgbClr val="00B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5871" y="66956"/>
            <a:ext cx="1192074" cy="69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5" descr="Conceput in Romani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989" y="66956"/>
            <a:ext cx="687707" cy="687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 descr="logo-mc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19" b="19527"/>
          <a:stretch>
            <a:fillRect/>
          </a:stretch>
        </p:blipFill>
        <p:spPr bwMode="auto">
          <a:xfrm>
            <a:off x="3961845" y="56796"/>
            <a:ext cx="2247197" cy="697357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24" name="Picture 2" descr="LOGO-complet-OSI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5" t="15517" r="9422" b="16667"/>
          <a:stretch>
            <a:fillRect/>
          </a:stretch>
        </p:blipFill>
        <p:spPr bwMode="auto">
          <a:xfrm>
            <a:off x="1065172" y="65341"/>
            <a:ext cx="1516495" cy="67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Conector drept 24"/>
          <p:cNvCxnSpPr/>
          <p:nvPr/>
        </p:nvCxnSpPr>
        <p:spPr>
          <a:xfrm>
            <a:off x="-9703" y="822960"/>
            <a:ext cx="12201703" cy="0"/>
          </a:xfrm>
          <a:prstGeom prst="line">
            <a:avLst/>
          </a:prstGeom>
          <a:ln w="50800">
            <a:solidFill>
              <a:srgbClr val="05AB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4"/>
          <p:cNvSpPr/>
          <p:nvPr/>
        </p:nvSpPr>
        <p:spPr>
          <a:xfrm>
            <a:off x="193812" y="6385145"/>
            <a:ext cx="11703324" cy="46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MATCHMAKING</a:t>
            </a:r>
            <a:r>
              <a:rPr lang="en-GB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“REALITĂȚI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ȘI PERSPECTIVE PRIVIND UTILIZAREA POTENȚIALULUI </a:t>
            </a:r>
            <a:endParaRPr lang="en-GB" sz="11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CERCETARE-DEZVOLTARE-INOVARE AL INCD–urilor ÎN DOMENIUL GESTIONĂRII DEȘEURILOR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r>
              <a:rPr lang="en-GB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1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Bucure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ști 23 mai 2018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"/>
          <p:cNvSpPr/>
          <p:nvPr/>
        </p:nvSpPr>
        <p:spPr>
          <a:xfrm>
            <a:off x="3787543" y="5234937"/>
            <a:ext cx="8056656" cy="710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ro-RO" sz="3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VĂ </a:t>
            </a:r>
            <a:r>
              <a:rPr lang="en-US" sz="3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MUL</a:t>
            </a:r>
            <a:r>
              <a:rPr lang="ro-RO" sz="3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Ț</a:t>
            </a:r>
            <a:r>
              <a:rPr lang="en-US" sz="3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UMESC PENTRU ATEN</a:t>
            </a:r>
            <a:r>
              <a:rPr lang="ro-RO" sz="3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Ț</a:t>
            </a:r>
            <a:r>
              <a:rPr lang="en-US" sz="3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IE !</a:t>
            </a:r>
            <a:endParaRPr lang="en-GB" sz="3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s://tinycupsofwater.files.wordpress.com/2011/08/p7190033.jpg?w=300&amp;h=22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3920" y="1487010"/>
            <a:ext cx="4411408" cy="3308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ini pentru envelope for drinking wate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995" y="1108108"/>
            <a:ext cx="2314332" cy="2314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ini pentru envelope for drinking water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616" y="3715812"/>
            <a:ext cx="2342711" cy="229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Imagini pentru cup of envelope for water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78" t="6614" r="15707" b="3645"/>
          <a:stretch/>
        </p:blipFill>
        <p:spPr bwMode="auto">
          <a:xfrm>
            <a:off x="3766977" y="1313403"/>
            <a:ext cx="2636931" cy="3714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581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9E767"/>
            </a:gs>
            <a:gs pos="0">
              <a:srgbClr val="00B050"/>
            </a:gs>
            <a:gs pos="10000">
              <a:schemeClr val="bg1"/>
            </a:gs>
            <a:gs pos="0">
              <a:schemeClr val="bg1"/>
            </a:gs>
            <a:gs pos="0">
              <a:schemeClr val="bg1"/>
            </a:gs>
            <a:gs pos="0">
              <a:schemeClr val="bg1"/>
            </a:gs>
            <a:gs pos="0">
              <a:schemeClr val="bg1"/>
            </a:gs>
            <a:gs pos="94000">
              <a:schemeClr val="accent6">
                <a:lumMod val="60000"/>
                <a:lumOff val="40000"/>
              </a:schemeClr>
            </a:gs>
            <a:gs pos="92000">
              <a:schemeClr val="bg1"/>
            </a:gs>
            <a:gs pos="100000">
              <a:srgbClr val="00B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5871" y="66956"/>
            <a:ext cx="1192074" cy="69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 descr="Conceput in Romani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989" y="66956"/>
            <a:ext cx="687707" cy="687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 descr="logo-mc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19" b="19527"/>
          <a:stretch>
            <a:fillRect/>
          </a:stretch>
        </p:blipFill>
        <p:spPr bwMode="auto">
          <a:xfrm>
            <a:off x="3961845" y="56796"/>
            <a:ext cx="2247197" cy="697357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6" name="Picture 2" descr="LOGO-complet-OSI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5" t="15517" r="9422" b="16667"/>
          <a:stretch>
            <a:fillRect/>
          </a:stretch>
        </p:blipFill>
        <p:spPr bwMode="auto">
          <a:xfrm>
            <a:off x="1065172" y="65341"/>
            <a:ext cx="1516495" cy="67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Conector drept 16"/>
          <p:cNvCxnSpPr/>
          <p:nvPr/>
        </p:nvCxnSpPr>
        <p:spPr>
          <a:xfrm>
            <a:off x="-9703" y="822960"/>
            <a:ext cx="12201703" cy="0"/>
          </a:xfrm>
          <a:prstGeom prst="line">
            <a:avLst/>
          </a:prstGeom>
          <a:ln w="50800">
            <a:solidFill>
              <a:srgbClr val="05AB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35783" y="1070658"/>
            <a:ext cx="11310730" cy="507831"/>
          </a:xfrm>
          <a:prstGeom prst="rect">
            <a:avLst/>
          </a:prstGeom>
          <a:solidFill>
            <a:srgbClr val="92FC92"/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INSTITUTUL 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ro-RO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Ț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IONAL </a:t>
            </a: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 CERCETARE-DEZVOLTARE PENTRU ECOLOGIE 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INDUSTRIAL</a:t>
            </a:r>
            <a:r>
              <a:rPr lang="ro-RO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Ă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ECOIND</a:t>
            </a:r>
            <a:endParaRPr lang="en-GB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8" name="Rounded Rectangle 13"/>
          <p:cNvSpPr/>
          <p:nvPr/>
        </p:nvSpPr>
        <p:spPr>
          <a:xfrm>
            <a:off x="216607" y="3533454"/>
            <a:ext cx="1697130" cy="65091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CADRUL LEGISLATIV</a:t>
            </a:r>
            <a:endParaRPr 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12"/>
          <p:cNvSpPr txBox="1"/>
          <p:nvPr/>
        </p:nvSpPr>
        <p:spPr>
          <a:xfrm>
            <a:off x="2067119" y="1726283"/>
            <a:ext cx="9452113" cy="4508927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LEGEA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211/2011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privind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regimul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r>
              <a:rPr lang="ro-R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ș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eurilor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actualizat</a:t>
            </a:r>
            <a:r>
              <a:rPr lang="ro-R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ă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Tx/>
              <a:buChar char="-"/>
            </a:pPr>
            <a:endParaRPr lang="en-US" sz="15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Tx/>
              <a:buChar char="-"/>
            </a:pP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ORDONAN</a:t>
            </a:r>
            <a:r>
              <a:rPr lang="ro-R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Ț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DE URGENTA nr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68/2016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modificarea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ș</a:t>
            </a:r>
            <a:r>
              <a:rPr lang="en-GB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completarea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Legii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nr. 211/2011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privind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regimul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r>
              <a:rPr lang="ro-R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ș</a:t>
            </a:r>
            <a:r>
              <a:rPr lang="en-GB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eurilor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 algn="just">
              <a:buFontTx/>
              <a:buChar char="-"/>
            </a:pPr>
            <a:endParaRPr lang="en-GB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Tx/>
              <a:buChar char="-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REGULAMENTUL (UE) NR. 1357/2014 AL COMISIEI din 18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decembrie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2014 de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înlocuire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anexei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III la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Directiva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2008/98/CE a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Parlamentului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European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Consiliului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privind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deșeurile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abrogare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anumitor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directive; </a:t>
            </a:r>
          </a:p>
          <a:p>
            <a:pPr algn="just"/>
            <a:endParaRPr lang="en-GB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Tx/>
              <a:buChar char="-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HOTĂRÂRE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nr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856 din 16 august 2002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privind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evidenţa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gestiunii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deşeurilor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şi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aprobarea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listei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cuprinzând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deşeurile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inclusiv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deşeurile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periculoase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 algn="just">
              <a:buFontTx/>
              <a:buChar char="-"/>
            </a:pPr>
            <a:endParaRPr lang="en-GB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Tx/>
              <a:buChar char="-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HOTĂRÂRE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Nr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1061 din 10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septembrie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2008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privind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transportul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deşeurilor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periculoase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şi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nepericuloase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teritoriul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României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 algn="just">
              <a:buFontTx/>
              <a:buChar char="-"/>
            </a:pPr>
            <a:endParaRPr lang="en-GB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Tx/>
              <a:buChar char="-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ORDIN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nr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95 din 12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februarie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2005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privind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stabilirea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criteriilor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acceptare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şi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procedurilor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preliminare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acceptare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deşeurilor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depozitare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şi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lista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naţională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deşeuri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acceptate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fiecare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clasă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depozit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deşeuri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4"/>
          <p:cNvSpPr/>
          <p:nvPr/>
        </p:nvSpPr>
        <p:spPr>
          <a:xfrm>
            <a:off x="193812" y="6385145"/>
            <a:ext cx="11703324" cy="46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MATCHMAKING</a:t>
            </a:r>
            <a:r>
              <a:rPr lang="en-GB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“REALITĂȚI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ȘI PERSPECTIVE PRIVIND UTILIZAREA POTENȚIALULUI </a:t>
            </a:r>
            <a:endParaRPr lang="en-GB" sz="11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CERCETARE-DEZVOLTARE-INOVARE AL INCD–urilor ÎN DOMENIUL GESTIONĂRII DEȘEURILOR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r>
              <a:rPr lang="en-GB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1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Bucure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ști 23 mai 2018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823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9E767"/>
            </a:gs>
            <a:gs pos="0">
              <a:srgbClr val="00B050"/>
            </a:gs>
            <a:gs pos="10000">
              <a:schemeClr val="bg1"/>
            </a:gs>
            <a:gs pos="0">
              <a:schemeClr val="bg1"/>
            </a:gs>
            <a:gs pos="0">
              <a:schemeClr val="bg1"/>
            </a:gs>
            <a:gs pos="0">
              <a:schemeClr val="bg1"/>
            </a:gs>
            <a:gs pos="0">
              <a:schemeClr val="bg1"/>
            </a:gs>
            <a:gs pos="94000">
              <a:schemeClr val="accent6">
                <a:lumMod val="60000"/>
                <a:lumOff val="40000"/>
              </a:schemeClr>
            </a:gs>
            <a:gs pos="92000">
              <a:schemeClr val="bg1"/>
            </a:gs>
            <a:gs pos="100000">
              <a:srgbClr val="00B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3071591" y="1257045"/>
            <a:ext cx="744772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CERCET</a:t>
            </a:r>
            <a:r>
              <a:rPr lang="ro-RO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Ă</a:t>
            </a:r>
            <a:r>
              <a:rPr lang="en-GB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RI</a:t>
            </a:r>
            <a:r>
              <a:rPr lang="ro-RO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n-GB" sz="2400" b="1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o-RO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privind</a:t>
            </a:r>
          </a:p>
          <a:p>
            <a:pPr algn="ctr"/>
            <a:endParaRPr lang="ro-RO" sz="1500" b="1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071591" y="1855200"/>
            <a:ext cx="7755733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250000"/>
              </a:lnSpc>
              <a:spcAft>
                <a:spcPts val="0"/>
              </a:spcAft>
            </a:pPr>
            <a:r>
              <a:rPr lang="ro-RO" sz="30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Evaluarea </a:t>
            </a:r>
            <a:r>
              <a:rPr lang="ro-RO" sz="30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și </a:t>
            </a:r>
            <a:r>
              <a:rPr lang="ro-RO" sz="30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impactul indus </a:t>
            </a:r>
            <a:r>
              <a:rPr lang="ro-RO" sz="30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asupra mediului</a:t>
            </a:r>
            <a:endParaRPr lang="en-GB" sz="3000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Picture 2" descr="Imagini pentru logo recicla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37" y="2668012"/>
            <a:ext cx="2232936" cy="2227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asetăText 7"/>
          <p:cNvSpPr txBox="1"/>
          <p:nvPr/>
        </p:nvSpPr>
        <p:spPr>
          <a:xfrm rot="19373897">
            <a:off x="562055" y="3029708"/>
            <a:ext cx="1172889" cy="547594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0396254"/>
              </a:avLst>
            </a:prstTxWarp>
            <a:spAutoFit/>
          </a:bodyPr>
          <a:lstStyle/>
          <a:p>
            <a:r>
              <a:rPr lang="en-US" sz="1400" b="1" dirty="0" err="1" smtClean="0">
                <a:ln w="0"/>
                <a:solidFill>
                  <a:srgbClr val="6A3D0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Reducere</a:t>
            </a:r>
            <a:endParaRPr lang="en-US" sz="1400" b="1" dirty="0">
              <a:ln w="0"/>
              <a:solidFill>
                <a:srgbClr val="6A3D0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CasetăText 7"/>
          <p:cNvSpPr txBox="1"/>
          <p:nvPr/>
        </p:nvSpPr>
        <p:spPr>
          <a:xfrm rot="4848856">
            <a:off x="1532908" y="3442340"/>
            <a:ext cx="1172889" cy="547594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1330462"/>
              </a:avLst>
            </a:prstTxWarp>
            <a:spAutoFit/>
          </a:bodyPr>
          <a:lstStyle/>
          <a:p>
            <a:r>
              <a:rPr lang="en-US" sz="1400" b="1" dirty="0" err="1" smtClean="0">
                <a:ln w="0"/>
                <a:solidFill>
                  <a:srgbClr val="7E490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Reutilizare</a:t>
            </a:r>
            <a:endParaRPr lang="en-US" sz="1400" b="1" dirty="0">
              <a:ln w="0"/>
              <a:solidFill>
                <a:srgbClr val="7E490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asetăText 7"/>
          <p:cNvSpPr txBox="1"/>
          <p:nvPr/>
        </p:nvSpPr>
        <p:spPr>
          <a:xfrm rot="20713440">
            <a:off x="1081974" y="4137244"/>
            <a:ext cx="1172889" cy="547594"/>
          </a:xfrm>
          <a:prstGeom prst="rect">
            <a:avLst/>
          </a:prstGeom>
          <a:noFill/>
        </p:spPr>
        <p:txBody>
          <a:bodyPr wrap="none" rtlCol="0">
            <a:prstTxWarp prst="textArchDown">
              <a:avLst>
                <a:gd name="adj" fmla="val 561275"/>
              </a:avLst>
            </a:prstTxWarp>
            <a:spAutoFit/>
          </a:bodyPr>
          <a:lstStyle/>
          <a:p>
            <a:r>
              <a:rPr lang="en-US" sz="1400" b="1" dirty="0" err="1" smtClean="0">
                <a:ln w="0"/>
                <a:solidFill>
                  <a:srgbClr val="7E490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Reciclare</a:t>
            </a:r>
            <a:endParaRPr lang="en-US" sz="1400" b="1" dirty="0">
              <a:ln w="0"/>
              <a:solidFill>
                <a:srgbClr val="7E490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5871" y="66956"/>
            <a:ext cx="1192074" cy="69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5" descr="Conceput in Romani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989" y="66956"/>
            <a:ext cx="687707" cy="687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" descr="logo-mci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19" b="19527"/>
          <a:stretch>
            <a:fillRect/>
          </a:stretch>
        </p:blipFill>
        <p:spPr bwMode="auto">
          <a:xfrm>
            <a:off x="3961845" y="56796"/>
            <a:ext cx="2247197" cy="697357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22" name="Picture 2" descr="LOGO-complet-OSIM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5" t="15517" r="9422" b="16667"/>
          <a:stretch>
            <a:fillRect/>
          </a:stretch>
        </p:blipFill>
        <p:spPr bwMode="auto">
          <a:xfrm>
            <a:off x="1065172" y="65341"/>
            <a:ext cx="1516495" cy="67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Conector drept 22"/>
          <p:cNvCxnSpPr/>
          <p:nvPr/>
        </p:nvCxnSpPr>
        <p:spPr>
          <a:xfrm>
            <a:off x="-9703" y="822960"/>
            <a:ext cx="12201703" cy="0"/>
          </a:xfrm>
          <a:prstGeom prst="line">
            <a:avLst/>
          </a:prstGeom>
          <a:ln w="50800">
            <a:solidFill>
              <a:srgbClr val="05AB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029210" y="3518489"/>
            <a:ext cx="823277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Evaluarea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periculozit</a:t>
            </a:r>
            <a:r>
              <a:rPr lang="ro-RO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ă</a:t>
            </a:r>
            <a:r>
              <a:rPr lang="ro-RO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ț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eco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toxicit</a:t>
            </a:r>
            <a:r>
              <a:rPr lang="ro-RO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ă</a:t>
            </a:r>
            <a:r>
              <a:rPr lang="ro-RO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ț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 de</a:t>
            </a:r>
            <a:r>
              <a:rPr lang="ro-RO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șeurilor</a:t>
            </a:r>
            <a:endParaRPr lang="en-GB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GB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Evaluarea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riscului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ecologic </a:t>
            </a:r>
            <a:r>
              <a:rPr lang="ro-RO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și impactul 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indus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asupra mediului 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 o 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gestionare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necorespunz</a:t>
            </a:r>
            <a:r>
              <a:rPr lang="ro-RO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ă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toare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depozitelor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r>
              <a:rPr lang="ro-RO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ș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euri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municipale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industriale</a:t>
            </a:r>
            <a:endParaRPr lang="en-GB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Rectangle 4"/>
          <p:cNvSpPr/>
          <p:nvPr/>
        </p:nvSpPr>
        <p:spPr>
          <a:xfrm>
            <a:off x="193812" y="6385145"/>
            <a:ext cx="11703324" cy="46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MATCHMAKING</a:t>
            </a:r>
            <a:r>
              <a:rPr lang="en-GB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“REALITĂȚI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ȘI PERSPECTIVE PRIVIND UTILIZAREA POTENȚIALULUI </a:t>
            </a:r>
            <a:endParaRPr lang="en-GB" sz="11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CERCETARE-DEZVOLTARE-INOVARE AL INCD–urilor ÎN DOMENIUL GESTIONĂRII DEȘEURILOR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r>
              <a:rPr lang="en-GB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1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Bucure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ști 23 mai 2018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88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9E767"/>
            </a:gs>
            <a:gs pos="0">
              <a:srgbClr val="00B050"/>
            </a:gs>
            <a:gs pos="10000">
              <a:schemeClr val="bg1"/>
            </a:gs>
            <a:gs pos="0">
              <a:schemeClr val="bg1"/>
            </a:gs>
            <a:gs pos="0">
              <a:schemeClr val="bg1"/>
            </a:gs>
            <a:gs pos="0">
              <a:schemeClr val="bg1"/>
            </a:gs>
            <a:gs pos="0">
              <a:schemeClr val="bg1"/>
            </a:gs>
            <a:gs pos="94000">
              <a:schemeClr val="accent6">
                <a:lumMod val="60000"/>
                <a:lumOff val="40000"/>
              </a:schemeClr>
            </a:gs>
            <a:gs pos="92000">
              <a:schemeClr val="bg1"/>
            </a:gs>
            <a:gs pos="100000">
              <a:srgbClr val="00B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5871" y="66956"/>
            <a:ext cx="1192074" cy="69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5" descr="Conceput in Romani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989" y="66956"/>
            <a:ext cx="687707" cy="687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 descr="logo-mc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19" b="19527"/>
          <a:stretch>
            <a:fillRect/>
          </a:stretch>
        </p:blipFill>
        <p:spPr bwMode="auto">
          <a:xfrm>
            <a:off x="3961845" y="56796"/>
            <a:ext cx="2247197" cy="697357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24" name="Picture 2" descr="LOGO-complet-OSI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5" t="15517" r="9422" b="16667"/>
          <a:stretch>
            <a:fillRect/>
          </a:stretch>
        </p:blipFill>
        <p:spPr bwMode="auto">
          <a:xfrm>
            <a:off x="1065172" y="65341"/>
            <a:ext cx="1516495" cy="67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Conector drept 24"/>
          <p:cNvCxnSpPr/>
          <p:nvPr/>
        </p:nvCxnSpPr>
        <p:spPr>
          <a:xfrm>
            <a:off x="-9703" y="822960"/>
            <a:ext cx="12201703" cy="0"/>
          </a:xfrm>
          <a:prstGeom prst="line">
            <a:avLst/>
          </a:prstGeom>
          <a:ln w="50800">
            <a:solidFill>
              <a:srgbClr val="05AB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reptunghi 13"/>
          <p:cNvSpPr/>
          <p:nvPr/>
        </p:nvSpPr>
        <p:spPr>
          <a:xfrm>
            <a:off x="4914378" y="1583519"/>
            <a:ext cx="1422735" cy="409025"/>
          </a:xfrm>
          <a:prstGeom prst="rect">
            <a:avLst/>
          </a:prstGeom>
          <a:solidFill>
            <a:srgbClr val="92FC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OBIECTIV</a:t>
            </a:r>
          </a:p>
        </p:txBody>
      </p:sp>
      <p:sp>
        <p:nvSpPr>
          <p:cNvPr id="15" name="Dreptunghi 14"/>
          <p:cNvSpPr/>
          <p:nvPr/>
        </p:nvSpPr>
        <p:spPr>
          <a:xfrm>
            <a:off x="7074883" y="1184604"/>
            <a:ext cx="4822253" cy="1233288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sz="1500" b="1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o-RO" sz="15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Stabilirea unor metode de determinare a periculozității deșeurilor</a:t>
            </a:r>
            <a:endParaRPr lang="ro-RO" sz="1500" b="1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endParaRPr lang="en-US" sz="1500" b="1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en-US" sz="12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Legea</a:t>
            </a:r>
            <a:r>
              <a:rPr lang="en-US" sz="12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211/2011</a:t>
            </a:r>
            <a:r>
              <a:rPr lang="ro-RO" sz="12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actualizata</a:t>
            </a:r>
            <a:r>
              <a:rPr lang="en-GB" sz="12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; </a:t>
            </a:r>
            <a:r>
              <a:rPr lang="en-US" sz="12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OUG 68/2016;</a:t>
            </a:r>
            <a:r>
              <a:rPr lang="en-US" sz="12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Regulamentul</a:t>
            </a:r>
            <a:r>
              <a:rPr lang="en-US" sz="12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2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(UE)</a:t>
            </a:r>
            <a:r>
              <a:rPr lang="ro-RO" sz="12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2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1357/2014;</a:t>
            </a:r>
            <a:r>
              <a:rPr lang="en-US" sz="12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2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HG 856/2002;</a:t>
            </a:r>
            <a:r>
              <a:rPr lang="en-US" sz="12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2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HG 1061/2008; </a:t>
            </a:r>
            <a:r>
              <a:rPr lang="en-US" sz="12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Ordinul</a:t>
            </a:r>
            <a:r>
              <a:rPr lang="en-US" sz="12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2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95/2005</a:t>
            </a:r>
          </a:p>
          <a:p>
            <a:pPr algn="ctr"/>
            <a:endParaRPr lang="en-US" sz="1500" b="1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8" name="Dreptunghi 17"/>
          <p:cNvSpPr/>
          <p:nvPr/>
        </p:nvSpPr>
        <p:spPr>
          <a:xfrm>
            <a:off x="8090435" y="2805412"/>
            <a:ext cx="3427174" cy="409025"/>
          </a:xfrm>
          <a:prstGeom prst="rect">
            <a:avLst/>
          </a:prstGeom>
          <a:solidFill>
            <a:srgbClr val="92FC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5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REZULTATE/ DISEMINARE</a:t>
            </a:r>
            <a:endParaRPr lang="en-US" sz="1500" b="1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9" name="Dreptunghi 18"/>
          <p:cNvSpPr/>
          <p:nvPr/>
        </p:nvSpPr>
        <p:spPr>
          <a:xfrm>
            <a:off x="8090434" y="3291683"/>
            <a:ext cx="3427174" cy="1300196"/>
          </a:xfrm>
          <a:prstGeom prst="rect">
            <a:avLst/>
          </a:prstGeom>
          <a:solidFill>
            <a:srgbClr val="F0F4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o-RO" sz="1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</a:t>
            </a:r>
            <a:r>
              <a:rPr lang="en-GB" sz="1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3 lucrări publicate și prezentate în cadrul unor manifestări științifice  </a:t>
            </a:r>
          </a:p>
          <a:p>
            <a:pPr algn="just"/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-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 metodologie de determinare a periculozității deșeurilor </a:t>
            </a:r>
            <a:r>
              <a:rPr lang="ro-RO" sz="13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î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n acord cu legislația </a:t>
            </a:r>
            <a:r>
              <a:rPr lang="ro-RO" sz="13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î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n vigoare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32" y="2635976"/>
            <a:ext cx="7644957" cy="363474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291253" y="5092074"/>
            <a:ext cx="3190461" cy="1107996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o-RO" sz="11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</a:t>
            </a:r>
            <a:r>
              <a:rPr lang="it-IT" sz="11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SC Lukoil Energy &amp; GAS  Romania SRL</a:t>
            </a:r>
            <a:endParaRPr lang="ro-RO" sz="1100" b="1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/>
            <a:r>
              <a:rPr lang="ro-RO" sz="11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</a:t>
            </a:r>
            <a:r>
              <a:rPr lang="it-IT" sz="11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ALUMIL Rom Industry S.A</a:t>
            </a:r>
            <a:endParaRPr lang="ro-RO" sz="1100" b="1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/>
            <a:r>
              <a:rPr lang="ro-RO" sz="11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</a:t>
            </a:r>
            <a:r>
              <a:rPr lang="it-IT" sz="11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SC PIM SA</a:t>
            </a:r>
            <a:endParaRPr lang="en-US" sz="1100" b="1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/>
            <a:r>
              <a:rPr lang="ro-RO" sz="11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</a:t>
            </a:r>
            <a:r>
              <a:rPr lang="it-IT" sz="11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SC AMBRO SA</a:t>
            </a:r>
            <a:endParaRPr lang="ro-RO" sz="1100" b="1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/>
            <a:r>
              <a:rPr lang="ro-RO" sz="11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</a:t>
            </a:r>
            <a:r>
              <a:rPr lang="it-IT" sz="11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HENKEL Romania SRL</a:t>
            </a:r>
            <a:endParaRPr lang="ro-RO" sz="1100" b="1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/>
            <a:r>
              <a:rPr lang="ro-RO" sz="11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-TMK Resita</a:t>
            </a:r>
            <a:r>
              <a:rPr lang="it-IT" sz="11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n-US" sz="1100" b="1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4132" y="930841"/>
            <a:ext cx="4752044" cy="1538883"/>
          </a:xfrm>
          <a:prstGeom prst="rect">
            <a:avLst/>
          </a:prstGeom>
          <a:solidFill>
            <a:srgbClr val="F9FBFD"/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o-RO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 NUCLEU</a:t>
            </a:r>
          </a:p>
          <a:p>
            <a:pPr algn="ctr"/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Titlul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proiectului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o-RO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Metodologie</a:t>
            </a:r>
            <a:r>
              <a:rPr lang="pt-BR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determinare a periculozității deșeurilor bazată pe identificarea caracteristicilor compușilor componenți</a:t>
            </a:r>
            <a:r>
              <a:rPr lang="pt-BR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o-RO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o-R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-cod </a:t>
            </a:r>
            <a:r>
              <a:rPr lang="ro-R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proiect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09</a:t>
            </a:r>
            <a:r>
              <a:rPr lang="ro-R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ro-R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o-R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endParaRPr lang="ro-RO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o-R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-perioada </a:t>
            </a:r>
            <a:r>
              <a:rPr lang="ro-R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derulare: 201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o-R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-201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8" name="Right Arrow 7"/>
          <p:cNvSpPr/>
          <p:nvPr/>
        </p:nvSpPr>
        <p:spPr>
          <a:xfrm>
            <a:off x="6425315" y="1698991"/>
            <a:ext cx="561366" cy="2045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Down Arrow 8"/>
          <p:cNvSpPr/>
          <p:nvPr/>
        </p:nvSpPr>
        <p:spPr>
          <a:xfrm>
            <a:off x="9804021" y="4689003"/>
            <a:ext cx="164927" cy="310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4"/>
          <p:cNvSpPr/>
          <p:nvPr/>
        </p:nvSpPr>
        <p:spPr>
          <a:xfrm>
            <a:off x="193812" y="6385145"/>
            <a:ext cx="11703324" cy="46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MATCHMAKING</a:t>
            </a:r>
            <a:r>
              <a:rPr lang="en-GB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“REALITĂȚI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ȘI PERSPECTIVE PRIVIND UTILIZAREA POTENȚIALULUI </a:t>
            </a:r>
            <a:endParaRPr lang="en-GB" sz="11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CERCETARE-DEZVOLTARE-INOVARE AL INCD–urilor ÎN DOMENIUL GESTIONĂRII DEȘEURILOR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r>
              <a:rPr lang="en-GB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1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Bucure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ști 23 mai 2018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006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9E767"/>
            </a:gs>
            <a:gs pos="0">
              <a:srgbClr val="00B050"/>
            </a:gs>
            <a:gs pos="10000">
              <a:schemeClr val="bg1"/>
            </a:gs>
            <a:gs pos="0">
              <a:schemeClr val="bg1"/>
            </a:gs>
            <a:gs pos="0">
              <a:schemeClr val="bg1"/>
            </a:gs>
            <a:gs pos="0">
              <a:schemeClr val="bg1"/>
            </a:gs>
            <a:gs pos="0">
              <a:schemeClr val="bg1"/>
            </a:gs>
            <a:gs pos="94000">
              <a:schemeClr val="accent6">
                <a:lumMod val="60000"/>
                <a:lumOff val="40000"/>
              </a:schemeClr>
            </a:gs>
            <a:gs pos="92000">
              <a:schemeClr val="bg1"/>
            </a:gs>
            <a:gs pos="100000">
              <a:srgbClr val="00B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5871" y="66956"/>
            <a:ext cx="1192074" cy="69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5" descr="Conceput in Romani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989" y="66956"/>
            <a:ext cx="687707" cy="687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 descr="logo-mc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19" b="19527"/>
          <a:stretch>
            <a:fillRect/>
          </a:stretch>
        </p:blipFill>
        <p:spPr bwMode="auto">
          <a:xfrm>
            <a:off x="3961845" y="56796"/>
            <a:ext cx="2247197" cy="697357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24" name="Picture 2" descr="LOGO-complet-OSI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5" t="15517" r="9422" b="16667"/>
          <a:stretch>
            <a:fillRect/>
          </a:stretch>
        </p:blipFill>
        <p:spPr bwMode="auto">
          <a:xfrm>
            <a:off x="1065172" y="65341"/>
            <a:ext cx="1516495" cy="67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Conector drept 24"/>
          <p:cNvCxnSpPr/>
          <p:nvPr/>
        </p:nvCxnSpPr>
        <p:spPr>
          <a:xfrm>
            <a:off x="-9703" y="822960"/>
            <a:ext cx="12201703" cy="0"/>
          </a:xfrm>
          <a:prstGeom prst="line">
            <a:avLst/>
          </a:prstGeom>
          <a:ln w="50800">
            <a:solidFill>
              <a:srgbClr val="05AB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reptunghi 13"/>
          <p:cNvSpPr/>
          <p:nvPr/>
        </p:nvSpPr>
        <p:spPr>
          <a:xfrm>
            <a:off x="4914378" y="1583519"/>
            <a:ext cx="1422735" cy="409025"/>
          </a:xfrm>
          <a:prstGeom prst="rect">
            <a:avLst/>
          </a:prstGeom>
          <a:solidFill>
            <a:srgbClr val="92FC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OBIECTIV</a:t>
            </a:r>
          </a:p>
        </p:txBody>
      </p:sp>
      <p:sp>
        <p:nvSpPr>
          <p:cNvPr id="18" name="Dreptunghi 17"/>
          <p:cNvSpPr/>
          <p:nvPr/>
        </p:nvSpPr>
        <p:spPr>
          <a:xfrm>
            <a:off x="7716789" y="3095479"/>
            <a:ext cx="3427174" cy="409025"/>
          </a:xfrm>
          <a:prstGeom prst="rect">
            <a:avLst/>
          </a:prstGeom>
          <a:solidFill>
            <a:srgbClr val="92FC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REZULTATE</a:t>
            </a:r>
            <a:endParaRPr lang="en-US" sz="1500" b="1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9" name="Dreptunghi 18"/>
          <p:cNvSpPr/>
          <p:nvPr/>
        </p:nvSpPr>
        <p:spPr>
          <a:xfrm>
            <a:off x="7716788" y="3581750"/>
            <a:ext cx="3427174" cy="1300196"/>
          </a:xfrm>
          <a:prstGeom prst="rect">
            <a:avLst/>
          </a:prstGeom>
          <a:solidFill>
            <a:srgbClr val="F0F4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Tx/>
              <a:buChar char="-"/>
            </a:pP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model conceptual de 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predic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ț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ie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a 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riscului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de 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mediu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de tip 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multicriterial</a:t>
            </a:r>
            <a:endParaRPr lang="en-GB" sz="1300" b="1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en-GB" sz="1300" b="1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etodologie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de 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predic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ț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ie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a 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riscului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ecologic la 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depozitare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la 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nivelul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organiza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ț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iilor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ce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de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ț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in </a:t>
            </a:r>
            <a:r>
              <a:rPr lang="ro-RO" sz="1300" b="1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ș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opereaz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ă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depozite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de 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deseuri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industrial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e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o-RO" sz="1300" b="1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263647" y="5371935"/>
            <a:ext cx="2498382" cy="261610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o-RO" sz="11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</a:t>
            </a:r>
            <a:r>
              <a:rPr lang="it-IT" sz="11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RULMENTI BARLAD SA</a:t>
            </a:r>
            <a:endParaRPr lang="ro-RO" sz="1100" b="1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4132" y="930841"/>
            <a:ext cx="4752044" cy="1538883"/>
          </a:xfrm>
          <a:prstGeom prst="rect">
            <a:avLst/>
          </a:prstGeom>
          <a:solidFill>
            <a:srgbClr val="F9FBFD"/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o-RO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 NUCLEU</a:t>
            </a:r>
          </a:p>
          <a:p>
            <a:pPr lvl="0" algn="ctr"/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Titlul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proiectului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o-RO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Predicția riscului ecologic în legătură cu consecințele potențiale la depozitare a diferitelor tipuri  de deșeuri </a:t>
            </a:r>
            <a:r>
              <a:rPr lang="ro-RO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industriale</a:t>
            </a:r>
            <a:r>
              <a:rPr lang="pt-BR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o-RO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o-R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-cod </a:t>
            </a:r>
            <a:r>
              <a:rPr lang="ro-R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proiect </a:t>
            </a:r>
            <a:r>
              <a:rPr lang="ro-R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16 25 02 09</a:t>
            </a:r>
          </a:p>
          <a:p>
            <a:pPr lvl="0" algn="ctr"/>
            <a:r>
              <a:rPr lang="ro-R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-perioada </a:t>
            </a:r>
            <a:r>
              <a:rPr lang="ro-R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derulare: </a:t>
            </a:r>
            <a:r>
              <a:rPr lang="ro-R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2009-2010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6425315" y="1698991"/>
            <a:ext cx="561366" cy="2045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Down Arrow 8"/>
          <p:cNvSpPr/>
          <p:nvPr/>
        </p:nvSpPr>
        <p:spPr>
          <a:xfrm>
            <a:off x="9430375" y="4979070"/>
            <a:ext cx="164927" cy="310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4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6875" y="3015479"/>
            <a:ext cx="6749806" cy="326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asetăText 1"/>
          <p:cNvSpPr txBox="1"/>
          <p:nvPr/>
        </p:nvSpPr>
        <p:spPr>
          <a:xfrm>
            <a:off x="7074884" y="1256956"/>
            <a:ext cx="4822252" cy="7386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Crearea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unui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model de </a:t>
            </a:r>
            <a:r>
              <a:rPr lang="en-US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predic</a:t>
            </a:r>
            <a:r>
              <a:rPr lang="ro-RO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ț</a:t>
            </a:r>
            <a:r>
              <a:rPr lang="en-US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ie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riscului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mediu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tip </a:t>
            </a:r>
            <a:r>
              <a:rPr lang="en-US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multicriterial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î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US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scopul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gestionarii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riscurilor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mediu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induse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n-US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depozitele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r>
              <a:rPr lang="ro-RO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ș</a:t>
            </a:r>
            <a:r>
              <a:rPr lang="en-US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euri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industriale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4"/>
          <p:cNvSpPr/>
          <p:nvPr/>
        </p:nvSpPr>
        <p:spPr>
          <a:xfrm>
            <a:off x="193812" y="6385145"/>
            <a:ext cx="11703324" cy="46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MATCHMAKING</a:t>
            </a:r>
            <a:r>
              <a:rPr lang="en-GB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“REALITĂȚI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ȘI PERSPECTIVE PRIVIND UTILIZAREA POTENȚIALULUI </a:t>
            </a:r>
            <a:endParaRPr lang="en-GB" sz="11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CERCETARE-DEZVOLTARE-INOVARE AL INCD–urilor ÎN DOMENIUL GESTIONĂRII DEȘEURILOR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r>
              <a:rPr lang="en-GB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1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Bucure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ști 23 mai 2018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CasetăText 19"/>
          <p:cNvSpPr txBox="1"/>
          <p:nvPr/>
        </p:nvSpPr>
        <p:spPr>
          <a:xfrm>
            <a:off x="1762506" y="2689364"/>
            <a:ext cx="3698544" cy="27699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o-RO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GRILA EVALUARE RISC - PROBABILITATE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551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9E767"/>
            </a:gs>
            <a:gs pos="0">
              <a:srgbClr val="00B050"/>
            </a:gs>
            <a:gs pos="10000">
              <a:schemeClr val="bg1"/>
            </a:gs>
            <a:gs pos="0">
              <a:schemeClr val="bg1"/>
            </a:gs>
            <a:gs pos="0">
              <a:schemeClr val="bg1"/>
            </a:gs>
            <a:gs pos="0">
              <a:schemeClr val="bg1"/>
            </a:gs>
            <a:gs pos="0">
              <a:schemeClr val="bg1"/>
            </a:gs>
            <a:gs pos="94000">
              <a:schemeClr val="accent6">
                <a:lumMod val="60000"/>
                <a:lumOff val="40000"/>
              </a:schemeClr>
            </a:gs>
            <a:gs pos="92000">
              <a:schemeClr val="bg1"/>
            </a:gs>
            <a:gs pos="100000">
              <a:srgbClr val="00B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5871" y="66956"/>
            <a:ext cx="1192074" cy="69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5" descr="Conceput in Romani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989" y="66956"/>
            <a:ext cx="687707" cy="687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 descr="logo-mc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19" b="19527"/>
          <a:stretch>
            <a:fillRect/>
          </a:stretch>
        </p:blipFill>
        <p:spPr bwMode="auto">
          <a:xfrm>
            <a:off x="3961845" y="56796"/>
            <a:ext cx="2247197" cy="697357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24" name="Picture 2" descr="LOGO-complet-OSI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5" t="15517" r="9422" b="16667"/>
          <a:stretch>
            <a:fillRect/>
          </a:stretch>
        </p:blipFill>
        <p:spPr bwMode="auto">
          <a:xfrm>
            <a:off x="1065172" y="65341"/>
            <a:ext cx="1516495" cy="67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Conector drept 24"/>
          <p:cNvCxnSpPr/>
          <p:nvPr/>
        </p:nvCxnSpPr>
        <p:spPr>
          <a:xfrm>
            <a:off x="-9703" y="822960"/>
            <a:ext cx="12201703" cy="0"/>
          </a:xfrm>
          <a:prstGeom prst="line">
            <a:avLst/>
          </a:prstGeom>
          <a:ln w="50800">
            <a:solidFill>
              <a:srgbClr val="05AB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reptunghi 13"/>
          <p:cNvSpPr/>
          <p:nvPr/>
        </p:nvSpPr>
        <p:spPr>
          <a:xfrm>
            <a:off x="5085443" y="1076038"/>
            <a:ext cx="1422735" cy="409025"/>
          </a:xfrm>
          <a:prstGeom prst="rect">
            <a:avLst/>
          </a:prstGeom>
          <a:solidFill>
            <a:srgbClr val="92FC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OBIECTIV</a:t>
            </a:r>
          </a:p>
        </p:txBody>
      </p:sp>
      <p:sp>
        <p:nvSpPr>
          <p:cNvPr id="7" name="Rectangle 6"/>
          <p:cNvSpPr/>
          <p:nvPr/>
        </p:nvSpPr>
        <p:spPr>
          <a:xfrm>
            <a:off x="143514" y="921449"/>
            <a:ext cx="4836429" cy="1323439"/>
          </a:xfrm>
          <a:prstGeom prst="rect">
            <a:avLst/>
          </a:prstGeom>
          <a:solidFill>
            <a:srgbClr val="F9FBFD"/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o-RO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 NUCLEU</a:t>
            </a:r>
          </a:p>
          <a:p>
            <a:pPr algn="ctr"/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Titlul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proiectului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o-RO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Studiu privind evaluarea riscurilor induse de emisiile de gaze din sol/subsol în zone poluate </a:t>
            </a:r>
            <a:r>
              <a:rPr lang="ro-RO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antropic</a:t>
            </a:r>
            <a:r>
              <a:rPr lang="pt-BR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o-RO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o-R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-cod </a:t>
            </a:r>
            <a:r>
              <a:rPr lang="ro-R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proiect </a:t>
            </a:r>
            <a:r>
              <a:rPr lang="ro-R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09 13 02 05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o-R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perioada </a:t>
            </a:r>
            <a:r>
              <a:rPr lang="ro-R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derulare: </a:t>
            </a:r>
            <a:r>
              <a:rPr lang="ro-RO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2016-201</a:t>
            </a:r>
            <a:r>
              <a:rPr lang="ro-R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6612584" y="1178294"/>
            <a:ext cx="561366" cy="2045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7343236" y="977097"/>
            <a:ext cx="4553900" cy="584775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  <a:tabLst>
                <a:tab pos="1104900" algn="l"/>
              </a:tabLst>
            </a:pPr>
            <a:r>
              <a:rPr lang="ro-RO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Evidențierea </a:t>
            </a:r>
            <a:r>
              <a:rPr lang="ro-RO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criteriilor de evaluare a riscului indus </a:t>
            </a:r>
            <a:endParaRPr lang="en-GB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o-RO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emisiile de gaze din sol/subsol</a:t>
            </a:r>
            <a:endParaRPr lang="en-GB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Chart 2"/>
          <p:cNvPicPr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67"/>
          <a:stretch>
            <a:fillRect/>
          </a:stretch>
        </p:blipFill>
        <p:spPr bwMode="auto">
          <a:xfrm>
            <a:off x="604047" y="2460679"/>
            <a:ext cx="5063026" cy="246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 descr="wilson"/>
          <p:cNvPicPr>
            <a:picLocks noChangeAspect="1" noChangeArrowheads="1"/>
          </p:cNvPicPr>
          <p:nvPr/>
        </p:nvPicPr>
        <p:blipFill>
          <a:blip r:embed="rId7">
            <a:lum bright="-18000" contrast="2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0135" y="1738140"/>
            <a:ext cx="5071747" cy="325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1"/>
          <p:cNvSpPr/>
          <p:nvPr/>
        </p:nvSpPr>
        <p:spPr>
          <a:xfrm>
            <a:off x="114317" y="5008481"/>
            <a:ext cx="781587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340" marR="223520" algn="just">
              <a:spcAft>
                <a:spcPts val="0"/>
              </a:spcAft>
            </a:pPr>
            <a:r>
              <a:rPr lang="en-GB" sz="13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Concluzii</a:t>
            </a:r>
            <a:r>
              <a:rPr lang="en-GB" sz="13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 marL="180340" marR="223520" algn="just">
              <a:spcAft>
                <a:spcPts val="0"/>
              </a:spcAft>
            </a:pPr>
            <a:endParaRPr lang="en-GB" sz="13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80340" marR="223520" algn="just">
              <a:spcAft>
                <a:spcPts val="0"/>
              </a:spcAft>
            </a:pPr>
            <a:r>
              <a:rPr lang="en-GB" sz="13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o-RO" sz="13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ro-RO" sz="13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plicarea </a:t>
            </a:r>
            <a:r>
              <a:rPr lang="ro-RO" sz="13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metodologiei de evaluare a riscului</a:t>
            </a:r>
            <a:r>
              <a:rPr lang="ro-RO" sz="1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pentru </a:t>
            </a:r>
            <a:r>
              <a:rPr lang="ro-RO" sz="13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forajul </a:t>
            </a:r>
            <a:r>
              <a:rPr lang="ro-RO" sz="1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F2 de la depozitul </a:t>
            </a:r>
            <a:r>
              <a:rPr lang="ro-RO" sz="13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Giulești Sârbi</a:t>
            </a:r>
            <a:r>
              <a:rPr lang="ro-RO" sz="1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unde </a:t>
            </a:r>
            <a:r>
              <a:rPr lang="ro-RO" sz="13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concentrațiile </a:t>
            </a:r>
            <a:r>
              <a:rPr lang="ro-RO" sz="1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de metan au atins valorile maxime, respectiv 60,5%, Gas Screening Value GSV=(60,5/100) x 0,3 l/h =0,18 l/h respectiv, </a:t>
            </a:r>
            <a:r>
              <a:rPr lang="ro-RO" sz="13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corespunde </a:t>
            </a:r>
            <a:r>
              <a:rPr lang="ro-RO" sz="13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situatiei</a:t>
            </a:r>
            <a:r>
              <a:rPr lang="ro-RO" sz="13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caracteristice de nivel </a:t>
            </a:r>
            <a:r>
              <a:rPr lang="ro-RO" sz="1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 </a:t>
            </a:r>
            <a:r>
              <a:rPr lang="ro-RO" sz="13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RISC SCAZUT</a:t>
            </a:r>
            <a:r>
              <a:rPr lang="ro-RO" sz="1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dar care </a:t>
            </a:r>
            <a:r>
              <a:rPr lang="ro-RO" sz="13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necesită </a:t>
            </a:r>
            <a:r>
              <a:rPr lang="ro-RO" sz="1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masuri de </a:t>
            </a:r>
            <a:r>
              <a:rPr lang="ro-RO" sz="13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protecție </a:t>
            </a:r>
            <a:r>
              <a:rPr lang="ro-RO" sz="1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de nivel </a:t>
            </a:r>
            <a:r>
              <a:rPr lang="ro-RO" sz="13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scăzut</a:t>
            </a:r>
            <a:r>
              <a:rPr lang="ro-RO" sz="1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o-RO" sz="13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în situația </a:t>
            </a:r>
            <a:r>
              <a:rPr lang="ro-RO" sz="1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î</a:t>
            </a:r>
            <a:r>
              <a:rPr lang="ro-RO" sz="13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n </a:t>
            </a:r>
            <a:r>
              <a:rPr lang="ro-RO" sz="1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care zona ar primi o dezvoltare </a:t>
            </a:r>
            <a:r>
              <a:rPr lang="ro-RO" sz="13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rezidențială.</a:t>
            </a:r>
            <a:endParaRPr lang="en-GB" sz="13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Dreptunghi 17"/>
          <p:cNvSpPr/>
          <p:nvPr/>
        </p:nvSpPr>
        <p:spPr>
          <a:xfrm>
            <a:off x="8779305" y="5193525"/>
            <a:ext cx="2031337" cy="257234"/>
          </a:xfrm>
          <a:prstGeom prst="rect">
            <a:avLst/>
          </a:prstGeom>
          <a:solidFill>
            <a:srgbClr val="92FC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REZULTATE</a:t>
            </a:r>
            <a:endParaRPr lang="en-US" sz="1500" b="1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9" name="Dreptunghi 18"/>
          <p:cNvSpPr/>
          <p:nvPr/>
        </p:nvSpPr>
        <p:spPr>
          <a:xfrm>
            <a:off x="8004740" y="5545973"/>
            <a:ext cx="3687417" cy="779131"/>
          </a:xfrm>
          <a:prstGeom prst="rect">
            <a:avLst/>
          </a:prstGeom>
          <a:solidFill>
            <a:srgbClr val="F0F4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Tx/>
              <a:buChar char="-"/>
            </a:pPr>
            <a:r>
              <a:rPr lang="ro-RO" sz="13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metodologie de evaluarea riscurilor induse de emisiile gazoase din sol / 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subsol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;</a:t>
            </a:r>
          </a:p>
          <a:p>
            <a:pPr marL="285750" indent="-285750" algn="just">
              <a:buFontTx/>
              <a:buChar char="-"/>
            </a:pP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articol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publicat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in 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revista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de 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specialitate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ISI</a:t>
            </a:r>
            <a:endParaRPr lang="ro-RO" sz="1300" b="1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20" name="Rectangle 4"/>
          <p:cNvSpPr/>
          <p:nvPr/>
        </p:nvSpPr>
        <p:spPr>
          <a:xfrm>
            <a:off x="193812" y="6385145"/>
            <a:ext cx="11703324" cy="46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MATCHMAKING</a:t>
            </a:r>
            <a:r>
              <a:rPr lang="en-GB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“REALITĂȚI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ȘI PERSPECTIVE PRIVIND UTILIZAREA POTENȚIALULUI </a:t>
            </a:r>
            <a:endParaRPr lang="en-GB" sz="11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CERCETARE-DEZVOLTARE-INOVARE AL INCD–urilor ÎN DOMENIUL GESTIONĂRII DEȘEURILOR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r>
              <a:rPr lang="en-GB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1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Bucure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ști 23 mai 2018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5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9E767"/>
            </a:gs>
            <a:gs pos="0">
              <a:srgbClr val="00B050"/>
            </a:gs>
            <a:gs pos="10000">
              <a:schemeClr val="bg1"/>
            </a:gs>
            <a:gs pos="0">
              <a:schemeClr val="bg1"/>
            </a:gs>
            <a:gs pos="0">
              <a:schemeClr val="bg1"/>
            </a:gs>
            <a:gs pos="0">
              <a:schemeClr val="bg1"/>
            </a:gs>
            <a:gs pos="0">
              <a:schemeClr val="bg1"/>
            </a:gs>
            <a:gs pos="94000">
              <a:schemeClr val="accent6">
                <a:lumMod val="60000"/>
                <a:lumOff val="40000"/>
              </a:schemeClr>
            </a:gs>
            <a:gs pos="92000">
              <a:schemeClr val="bg1"/>
            </a:gs>
            <a:gs pos="100000">
              <a:srgbClr val="00B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870925" y="1068697"/>
            <a:ext cx="744772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CERCET</a:t>
            </a:r>
            <a:r>
              <a:rPr lang="ro-RO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Ă</a:t>
            </a:r>
            <a:r>
              <a:rPr lang="en-GB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RI</a:t>
            </a:r>
            <a:r>
              <a:rPr lang="ro-RO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n-GB" sz="2400" b="1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o-RO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privind</a:t>
            </a:r>
          </a:p>
          <a:p>
            <a:pPr algn="ctr"/>
            <a:endParaRPr lang="ro-RO" sz="1500" b="1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961845" y="1924219"/>
            <a:ext cx="7755733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250000"/>
              </a:lnSpc>
              <a:spcAft>
                <a:spcPts val="0"/>
              </a:spcAft>
            </a:pPr>
            <a:r>
              <a:rPr lang="en-GB" sz="3000" b="1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Tratarea</a:t>
            </a:r>
            <a:r>
              <a:rPr lang="en-GB" sz="30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/ </a:t>
            </a:r>
            <a:r>
              <a:rPr lang="en-GB" sz="3000" b="1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Valorificarea</a:t>
            </a:r>
            <a:r>
              <a:rPr lang="en-GB" sz="30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</a:t>
            </a:r>
            <a:r>
              <a:rPr lang="ro-RO" sz="30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</a:t>
            </a:r>
            <a:r>
              <a:rPr lang="en-GB" sz="3000" b="1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eurilor</a:t>
            </a:r>
            <a:endParaRPr lang="en-GB" sz="3000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Picture 2" descr="Imagini pentru logo recicla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54" y="2668012"/>
            <a:ext cx="2232936" cy="2227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asetăText 7"/>
          <p:cNvSpPr txBox="1"/>
          <p:nvPr/>
        </p:nvSpPr>
        <p:spPr>
          <a:xfrm rot="19373897">
            <a:off x="591872" y="3029708"/>
            <a:ext cx="1172889" cy="547594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0396254"/>
              </a:avLst>
            </a:prstTxWarp>
            <a:spAutoFit/>
          </a:bodyPr>
          <a:lstStyle/>
          <a:p>
            <a:r>
              <a:rPr lang="en-US" sz="1400" b="1" dirty="0" err="1" smtClean="0">
                <a:ln w="0"/>
                <a:solidFill>
                  <a:srgbClr val="6A3D0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Reducere</a:t>
            </a:r>
            <a:endParaRPr lang="en-US" sz="1400" b="1" dirty="0">
              <a:ln w="0"/>
              <a:solidFill>
                <a:srgbClr val="6A3D0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CasetăText 7"/>
          <p:cNvSpPr txBox="1"/>
          <p:nvPr/>
        </p:nvSpPr>
        <p:spPr>
          <a:xfrm rot="4848856">
            <a:off x="1562725" y="3442340"/>
            <a:ext cx="1172889" cy="547594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1330462"/>
              </a:avLst>
            </a:prstTxWarp>
            <a:spAutoFit/>
          </a:bodyPr>
          <a:lstStyle/>
          <a:p>
            <a:r>
              <a:rPr lang="en-US" sz="1400" b="1" dirty="0" err="1" smtClean="0">
                <a:ln w="0"/>
                <a:solidFill>
                  <a:srgbClr val="7E490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Reutilizare</a:t>
            </a:r>
            <a:endParaRPr lang="en-US" sz="1400" b="1" dirty="0">
              <a:ln w="0"/>
              <a:solidFill>
                <a:srgbClr val="7E490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asetăText 7"/>
          <p:cNvSpPr txBox="1"/>
          <p:nvPr/>
        </p:nvSpPr>
        <p:spPr>
          <a:xfrm rot="20713440">
            <a:off x="1111791" y="4137244"/>
            <a:ext cx="1172889" cy="547594"/>
          </a:xfrm>
          <a:prstGeom prst="rect">
            <a:avLst/>
          </a:prstGeom>
          <a:noFill/>
        </p:spPr>
        <p:txBody>
          <a:bodyPr wrap="none" rtlCol="0">
            <a:prstTxWarp prst="textArchDown">
              <a:avLst>
                <a:gd name="adj" fmla="val 561275"/>
              </a:avLst>
            </a:prstTxWarp>
            <a:spAutoFit/>
          </a:bodyPr>
          <a:lstStyle/>
          <a:p>
            <a:r>
              <a:rPr lang="en-US" sz="1400" b="1" dirty="0" err="1" smtClean="0">
                <a:ln w="0"/>
                <a:solidFill>
                  <a:srgbClr val="7E490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Reciclare</a:t>
            </a:r>
            <a:endParaRPr lang="en-US" sz="1400" b="1" dirty="0">
              <a:ln w="0"/>
              <a:solidFill>
                <a:srgbClr val="7E490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5871" y="66956"/>
            <a:ext cx="1192074" cy="69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5" descr="Conceput in Romani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989" y="66956"/>
            <a:ext cx="687707" cy="687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" descr="logo-mci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19" b="19527"/>
          <a:stretch>
            <a:fillRect/>
          </a:stretch>
        </p:blipFill>
        <p:spPr bwMode="auto">
          <a:xfrm>
            <a:off x="3961845" y="56796"/>
            <a:ext cx="2247197" cy="697357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22" name="Picture 2" descr="LOGO-complet-OSIM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5" t="15517" r="9422" b="16667"/>
          <a:stretch>
            <a:fillRect/>
          </a:stretch>
        </p:blipFill>
        <p:spPr bwMode="auto">
          <a:xfrm>
            <a:off x="1065172" y="65341"/>
            <a:ext cx="1516495" cy="67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Conector drept 22"/>
          <p:cNvCxnSpPr/>
          <p:nvPr/>
        </p:nvCxnSpPr>
        <p:spPr>
          <a:xfrm>
            <a:off x="-9703" y="822960"/>
            <a:ext cx="12201703" cy="0"/>
          </a:xfrm>
          <a:prstGeom prst="line">
            <a:avLst/>
          </a:prstGeom>
          <a:ln w="50800">
            <a:solidFill>
              <a:srgbClr val="05AB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248611" y="3380930"/>
            <a:ext cx="8232771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Tehnologii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valorificare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de</a:t>
            </a:r>
            <a:r>
              <a:rPr lang="ro-RO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ș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eurilor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î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scopuri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energetice</a:t>
            </a:r>
            <a:endParaRPr lang="en-GB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GB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eciclarea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</a:t>
            </a:r>
            <a:r>
              <a:rPr lang="ro-RO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ș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eurilor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inseparabile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mase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plastice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ș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</a:t>
            </a:r>
            <a:r>
              <a:rPr lang="ro-RO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â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rtie</a:t>
            </a:r>
            <a:endParaRPr lang="en-GB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GB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Reciclarea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cenu</a:t>
            </a:r>
            <a:r>
              <a:rPr lang="ro-RO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ș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ilor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î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scopuri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agricole</a:t>
            </a:r>
            <a:endParaRPr lang="en-GB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GB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Tehnologii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tratare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î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scopul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diminu</a:t>
            </a:r>
            <a:r>
              <a:rPr lang="ro-RO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ă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rii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poten</a:t>
            </a:r>
            <a:r>
              <a:rPr lang="ro-RO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ț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ialului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poluare</a:t>
            </a:r>
            <a:endParaRPr lang="en-GB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Rectangle 4"/>
          <p:cNvSpPr/>
          <p:nvPr/>
        </p:nvSpPr>
        <p:spPr>
          <a:xfrm>
            <a:off x="193812" y="6385145"/>
            <a:ext cx="11703324" cy="46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MATCHMAKING</a:t>
            </a:r>
            <a:r>
              <a:rPr lang="en-GB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“REALITĂȚI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ȘI PERSPECTIVE PRIVIND UTILIZAREA POTENȚIALULUI </a:t>
            </a:r>
            <a:endParaRPr lang="en-GB" sz="11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CERCETARE-DEZVOLTARE-INOVARE AL INCD–urilor ÎN DOMENIUL GESTIONĂRII DEȘEURILOR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r>
              <a:rPr lang="en-GB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1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Bucure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ști 23 mai 2018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512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FC92"/>
            </a:gs>
            <a:gs pos="0">
              <a:schemeClr val="bg1"/>
            </a:gs>
            <a:gs pos="10000">
              <a:schemeClr val="bg1"/>
            </a:gs>
            <a:gs pos="16000">
              <a:schemeClr val="bg1"/>
            </a:gs>
            <a:gs pos="66237">
              <a:schemeClr val="bg1"/>
            </a:gs>
            <a:gs pos="57794">
              <a:schemeClr val="bg1"/>
            </a:gs>
            <a:gs pos="74000">
              <a:schemeClr val="bg1"/>
            </a:gs>
            <a:gs pos="94000">
              <a:schemeClr val="accent6">
                <a:lumMod val="60000"/>
                <a:lumOff val="40000"/>
              </a:schemeClr>
            </a:gs>
            <a:gs pos="92000">
              <a:schemeClr val="bg1"/>
            </a:gs>
            <a:gs pos="100000">
              <a:srgbClr val="00B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5871" y="66956"/>
            <a:ext cx="1192074" cy="69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5" descr="Conceput in Romani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989" y="66956"/>
            <a:ext cx="687707" cy="687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 descr="logo-mc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19" b="19527"/>
          <a:stretch>
            <a:fillRect/>
          </a:stretch>
        </p:blipFill>
        <p:spPr bwMode="auto">
          <a:xfrm>
            <a:off x="3961845" y="56796"/>
            <a:ext cx="2247197" cy="697357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24" name="Picture 2" descr="LOGO-complet-OSI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5" t="15517" r="9422" b="16667"/>
          <a:stretch>
            <a:fillRect/>
          </a:stretch>
        </p:blipFill>
        <p:spPr bwMode="auto">
          <a:xfrm>
            <a:off x="1065172" y="65341"/>
            <a:ext cx="1516495" cy="67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Conector drept 24"/>
          <p:cNvCxnSpPr/>
          <p:nvPr/>
        </p:nvCxnSpPr>
        <p:spPr>
          <a:xfrm>
            <a:off x="-9703" y="822960"/>
            <a:ext cx="12201703" cy="0"/>
          </a:xfrm>
          <a:prstGeom prst="line">
            <a:avLst/>
          </a:prstGeom>
          <a:ln w="50800">
            <a:solidFill>
              <a:srgbClr val="05AB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Nomogramă 15"/>
          <p:cNvGraphicFramePr/>
          <p:nvPr>
            <p:extLst>
              <p:ext uri="{D42A27DB-BD31-4B8C-83A1-F6EECF244321}">
                <p14:modId xmlns:p14="http://schemas.microsoft.com/office/powerpoint/2010/main" val="3145859709"/>
              </p:ext>
            </p:extLst>
          </p:nvPr>
        </p:nvGraphicFramePr>
        <p:xfrm>
          <a:off x="149778" y="982455"/>
          <a:ext cx="7378782" cy="16310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2" name="TextBox 9"/>
          <p:cNvSpPr txBox="1"/>
          <p:nvPr/>
        </p:nvSpPr>
        <p:spPr>
          <a:xfrm>
            <a:off x="511273" y="2764552"/>
            <a:ext cx="59358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Obiectiv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ko-K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Elaborarea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altLang="ko-KR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ș</a:t>
            </a:r>
            <a:r>
              <a:rPr lang="en-US" altLang="ko-KR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realizarea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unei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biotehnologii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inovative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altLang="ko-K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transformare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r>
              <a:rPr lang="ro-RO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ș</a:t>
            </a:r>
            <a:r>
              <a:rPr lang="en-US" altLang="ko-KR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eurilor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lignocelulozice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î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US" altLang="ko-K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biogaz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Dreptunghi 17"/>
          <p:cNvSpPr/>
          <p:nvPr/>
        </p:nvSpPr>
        <p:spPr>
          <a:xfrm>
            <a:off x="9005309" y="4452627"/>
            <a:ext cx="1837697" cy="261812"/>
          </a:xfrm>
          <a:prstGeom prst="rect">
            <a:avLst/>
          </a:prstGeom>
          <a:solidFill>
            <a:srgbClr val="92FC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DISEMINARE</a:t>
            </a:r>
            <a:endParaRPr lang="en-US" sz="1500" b="1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4" name="Dreptunghi 18"/>
          <p:cNvSpPr/>
          <p:nvPr/>
        </p:nvSpPr>
        <p:spPr>
          <a:xfrm>
            <a:off x="8067040" y="4871330"/>
            <a:ext cx="3714236" cy="1095112"/>
          </a:xfrm>
          <a:prstGeom prst="rect">
            <a:avLst/>
          </a:prstGeom>
          <a:solidFill>
            <a:srgbClr val="F0F4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ro-RO" sz="1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</a:t>
            </a:r>
            <a:r>
              <a:rPr lang="en-GB" sz="1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  <a:r>
              <a:rPr lang="en-GB" sz="13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 </a:t>
            </a:r>
            <a:r>
              <a:rPr lang="en-GB" sz="1300" b="1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cerere</a:t>
            </a:r>
            <a:r>
              <a:rPr lang="en-GB" sz="13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de brevet</a:t>
            </a:r>
          </a:p>
          <a:p>
            <a:pPr algn="just">
              <a:lnSpc>
                <a:spcPct val="150000"/>
              </a:lnSpc>
            </a:pP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  3 </a:t>
            </a:r>
            <a:r>
              <a:rPr lang="en-GB" sz="1300" b="1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articole</a:t>
            </a:r>
            <a:r>
              <a:rPr lang="en-GB" sz="13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publicate î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n 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reviste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13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ISI</a:t>
            </a:r>
          </a:p>
          <a:p>
            <a:pPr algn="just">
              <a:lnSpc>
                <a:spcPct val="150000"/>
              </a:lnSpc>
            </a:pPr>
            <a:r>
              <a:rPr lang="en-GB" sz="13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 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2 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lucr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ă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ri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1300" b="1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prezentate</a:t>
            </a:r>
            <a:r>
              <a:rPr lang="en-GB" sz="13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la 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manifest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ă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ri</a:t>
            </a:r>
            <a:r>
              <a:rPr lang="en-GB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ș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tiin</a:t>
            </a:r>
            <a:r>
              <a:rPr lang="ro-RO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ț</a:t>
            </a:r>
            <a:r>
              <a:rPr lang="en-GB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ifice</a:t>
            </a:r>
            <a:endParaRPr lang="ro-RO" sz="1300" b="1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511273" y="3976581"/>
            <a:ext cx="6317893" cy="215014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defRPr/>
            </a:pPr>
            <a:r>
              <a:rPr lang="en-US" altLang="ko-KR" sz="1600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-</a:t>
            </a:r>
            <a:r>
              <a:rPr lang="en-US" altLang="ko-KR" sz="1600" dirty="0" err="1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Tehnologie</a:t>
            </a:r>
            <a:r>
              <a:rPr lang="en-US" altLang="ko-KR" sz="1600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 de </a:t>
            </a:r>
            <a:r>
              <a:rPr lang="en-US" altLang="ko-KR" sz="1600" dirty="0" err="1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hidroliz</a:t>
            </a:r>
            <a:r>
              <a:rPr lang="ro-RO" altLang="ko-KR" sz="1600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ă</a:t>
            </a:r>
            <a:r>
              <a:rPr lang="en-US" altLang="ko-KR" sz="1600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 </a:t>
            </a:r>
            <a:r>
              <a:rPr lang="en-US" altLang="ko-KR" sz="1600" dirty="0" err="1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enzimatic</a:t>
            </a:r>
            <a:r>
              <a:rPr lang="ro-RO" altLang="ko-KR" sz="1600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ă</a:t>
            </a:r>
            <a:r>
              <a:rPr lang="en-US" altLang="ko-KR" sz="1600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 a </a:t>
            </a:r>
            <a:r>
              <a:rPr lang="en-US" altLang="ko-KR" sz="1600" dirty="0" err="1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biomasei</a:t>
            </a:r>
            <a:r>
              <a:rPr lang="en-US" altLang="ko-KR" sz="1600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 </a:t>
            </a:r>
            <a:r>
              <a:rPr lang="en-US" altLang="ko-KR" sz="1600" dirty="0" err="1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lignocelulozice</a:t>
            </a:r>
            <a:r>
              <a:rPr lang="en-US" altLang="ko-KR" sz="1600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;</a:t>
            </a:r>
            <a:endParaRPr lang="en-US" altLang="ko-KR" sz="1600" i="1" dirty="0" smtClean="0"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defRPr/>
            </a:pPr>
            <a:r>
              <a:rPr lang="en-US" altLang="ko-KR" sz="1600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-</a:t>
            </a:r>
            <a:r>
              <a:rPr lang="en-US" altLang="ko-KR" sz="1600" dirty="0" err="1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Tehnologie</a:t>
            </a:r>
            <a:r>
              <a:rPr lang="en-US" altLang="ko-KR" sz="1600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 de </a:t>
            </a:r>
            <a:r>
              <a:rPr lang="en-US" altLang="ko-KR" sz="1600" dirty="0" err="1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ob</a:t>
            </a:r>
            <a:r>
              <a:rPr lang="ro-RO" altLang="ko-KR" sz="1600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ț</a:t>
            </a:r>
            <a:r>
              <a:rPr lang="en-US" altLang="ko-KR" sz="1600" dirty="0" err="1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inere</a:t>
            </a:r>
            <a:r>
              <a:rPr lang="en-US" altLang="ko-KR" sz="1600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 a </a:t>
            </a:r>
            <a:r>
              <a:rPr lang="en-US" altLang="ko-KR" sz="1600" dirty="0" err="1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biogazului</a:t>
            </a:r>
            <a:r>
              <a:rPr lang="en-US" altLang="ko-KR" sz="1600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 </a:t>
            </a:r>
            <a:r>
              <a:rPr lang="en-US" altLang="ko-KR" sz="1600" dirty="0" err="1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prin</a:t>
            </a:r>
            <a:r>
              <a:rPr lang="en-US" altLang="ko-KR" sz="1600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 </a:t>
            </a:r>
            <a:r>
              <a:rPr lang="en-US" altLang="ko-KR" sz="1600" dirty="0" err="1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fermenta</a:t>
            </a:r>
            <a:r>
              <a:rPr lang="ro-RO" altLang="ko-KR" sz="1600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ț</a:t>
            </a:r>
            <a:r>
              <a:rPr lang="en-US" altLang="ko-KR" sz="1600" dirty="0" err="1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ie</a:t>
            </a:r>
            <a:r>
              <a:rPr lang="en-US" altLang="ko-KR" sz="1600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 </a:t>
            </a:r>
            <a:r>
              <a:rPr lang="en-US" altLang="ko-KR" sz="1600" dirty="0" err="1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anaerob</a:t>
            </a:r>
            <a:r>
              <a:rPr lang="ro-RO" altLang="ko-KR" sz="1600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ă</a:t>
            </a:r>
            <a:r>
              <a:rPr lang="en-US" altLang="ko-KR" sz="1600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 a </a:t>
            </a:r>
            <a:r>
              <a:rPr lang="en-US" altLang="ko-KR" sz="1600" dirty="0" err="1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biomasei</a:t>
            </a:r>
            <a:r>
              <a:rPr lang="en-US" altLang="ko-KR" sz="1600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 </a:t>
            </a:r>
            <a:r>
              <a:rPr lang="en-US" altLang="ko-KR" sz="1600" dirty="0" err="1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vegetale</a:t>
            </a:r>
            <a:r>
              <a:rPr lang="en-US" altLang="ko-KR" sz="1600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 </a:t>
            </a:r>
            <a:r>
              <a:rPr lang="en-US" altLang="ko-KR" sz="1600" dirty="0" err="1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hidrolizat</a:t>
            </a:r>
            <a:r>
              <a:rPr lang="ro-RO" altLang="ko-KR" sz="1600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ă</a:t>
            </a:r>
            <a:r>
              <a:rPr lang="en-US" altLang="ko-KR" sz="1600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 </a:t>
            </a:r>
            <a:r>
              <a:rPr lang="en-US" altLang="ko-KR" sz="1600" dirty="0" err="1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enzimatic</a:t>
            </a:r>
            <a:r>
              <a:rPr lang="en-US" altLang="ko-KR" sz="1600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;</a:t>
            </a:r>
          </a:p>
          <a:p>
            <a:pPr algn="just">
              <a:lnSpc>
                <a:spcPct val="150000"/>
              </a:lnSpc>
              <a:defRPr/>
            </a:pPr>
            <a:r>
              <a:rPr lang="en-US" altLang="ko-KR" sz="1600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-</a:t>
            </a:r>
            <a:r>
              <a:rPr lang="en-US" altLang="ko-KR" sz="1600" dirty="0" err="1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Materiale</a:t>
            </a:r>
            <a:r>
              <a:rPr lang="en-US" altLang="ko-KR" sz="1600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 </a:t>
            </a:r>
            <a:r>
              <a:rPr lang="en-US" altLang="ko-KR" sz="1600" dirty="0" err="1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permselective</a:t>
            </a:r>
            <a:r>
              <a:rPr lang="en-US" altLang="ko-KR" sz="1600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 cu </a:t>
            </a:r>
            <a:r>
              <a:rPr lang="en-US" altLang="ko-KR" sz="1600" dirty="0" err="1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caracteristici</a:t>
            </a:r>
            <a:r>
              <a:rPr lang="en-US" altLang="ko-KR" sz="1600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 </a:t>
            </a:r>
            <a:r>
              <a:rPr lang="en-US" altLang="ko-KR" sz="1600" dirty="0" err="1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reproductibile</a:t>
            </a:r>
            <a:r>
              <a:rPr lang="en-US" altLang="ko-KR" sz="1600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 </a:t>
            </a:r>
            <a:r>
              <a:rPr lang="en-US" altLang="ko-KR" sz="1600" dirty="0" err="1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destinate</a:t>
            </a:r>
            <a:r>
              <a:rPr lang="en-US" altLang="ko-KR" sz="1600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 </a:t>
            </a:r>
            <a:r>
              <a:rPr lang="en-US" altLang="ko-KR" sz="1600" dirty="0" err="1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imobiliz</a:t>
            </a:r>
            <a:r>
              <a:rPr lang="ro-RO" altLang="ko-KR" sz="1600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ă</a:t>
            </a:r>
            <a:r>
              <a:rPr lang="en-US" altLang="ko-KR" sz="1600" dirty="0" err="1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rii</a:t>
            </a:r>
            <a:r>
              <a:rPr lang="en-US" altLang="ko-KR" sz="1600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 </a:t>
            </a:r>
            <a:r>
              <a:rPr lang="en-US" altLang="ko-KR" sz="1600" dirty="0" err="1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enzimelor</a:t>
            </a:r>
            <a:r>
              <a:rPr lang="en-US" altLang="ko-KR" sz="1600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 </a:t>
            </a:r>
            <a:r>
              <a:rPr lang="en-US" altLang="ko-KR" sz="1600" dirty="0" err="1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celulozolitice</a:t>
            </a:r>
            <a:r>
              <a:rPr lang="ro-RO" altLang="ko-KR" sz="1600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.</a:t>
            </a:r>
            <a:endParaRPr lang="en-US" altLang="ko-KR" sz="1600" dirty="0" smtClean="0"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</p:txBody>
      </p:sp>
      <p:sp>
        <p:nvSpPr>
          <p:cNvPr id="17" name="Rectangle 13"/>
          <p:cNvSpPr/>
          <p:nvPr/>
        </p:nvSpPr>
        <p:spPr>
          <a:xfrm>
            <a:off x="842322" y="3556574"/>
            <a:ext cx="4721164" cy="323165"/>
          </a:xfrm>
          <a:prstGeom prst="rect">
            <a:avLst/>
          </a:prstGeom>
          <a:ln w="1587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sz="15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OBIECTIVE SPECIFICE </a:t>
            </a:r>
            <a:r>
              <a:rPr lang="en-GB" sz="1500" b="1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abordate</a:t>
            </a:r>
            <a:r>
              <a:rPr lang="en-GB" sz="15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n-GB" sz="1500" b="1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cadrul</a:t>
            </a:r>
            <a:r>
              <a:rPr lang="en-GB" sz="15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5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proiectului</a:t>
            </a:r>
            <a:endParaRPr lang="en-GB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4"/>
          <p:cNvSpPr/>
          <p:nvPr/>
        </p:nvSpPr>
        <p:spPr>
          <a:xfrm>
            <a:off x="193812" y="6385145"/>
            <a:ext cx="11703324" cy="46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MATCHMAKING</a:t>
            </a:r>
            <a:r>
              <a:rPr lang="en-GB" sz="1100" b="1" spc="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“REALITĂȚI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ȘI PERSPECTIVE PRIVIND UTILIZAREA POTENȚIALULUI </a:t>
            </a:r>
            <a:endParaRPr lang="en-GB" sz="11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ro-RO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CERCETARE-DEZVOLTARE-INOVARE AL INCD–urilor ÎN DOMENIUL GESTIONĂRII DEȘEURILOR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r>
              <a:rPr lang="en-GB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1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Bucure</a:t>
            </a:r>
            <a:r>
              <a:rPr lang="ro-RO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ști 23 mai 2018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reptunghi 3"/>
          <p:cNvSpPr/>
          <p:nvPr/>
        </p:nvSpPr>
        <p:spPr>
          <a:xfrm>
            <a:off x="7670800" y="1026194"/>
            <a:ext cx="4318000" cy="3046988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  <a:defRPr/>
            </a:pPr>
            <a:r>
              <a:rPr lang="en-US" altLang="ko-KR" sz="1200" b="1" i="1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CONSORTIUL:</a:t>
            </a:r>
          </a:p>
          <a:p>
            <a:pPr algn="just">
              <a:lnSpc>
                <a:spcPct val="80000"/>
              </a:lnSpc>
              <a:defRPr/>
            </a:pPr>
            <a:endParaRPr lang="en-US" altLang="ko-KR" sz="1200" b="1" i="1" dirty="0"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algn="just">
              <a:lnSpc>
                <a:spcPct val="80000"/>
              </a:lnSpc>
              <a:defRPr/>
            </a:pPr>
            <a:r>
              <a:rPr lang="en-US" sz="12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o-RO" sz="1200" b="1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oordonator</a:t>
            </a:r>
            <a:r>
              <a:rPr lang="ro-RO" sz="12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2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proiect</a:t>
            </a:r>
            <a:r>
              <a:rPr lang="en-US" sz="12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ko-KR" sz="1200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NSTITUTUL </a:t>
            </a:r>
            <a:r>
              <a:rPr lang="en-US" altLang="ko-KR" sz="1200" dirty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NATIONAL DE CERCETARE – DEZVOLTARE </a:t>
            </a:r>
            <a:r>
              <a:rPr lang="en-US" altLang="ko-KR" sz="1200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CHIMICO-FARMACEUTICA </a:t>
            </a:r>
            <a:endParaRPr lang="ro-RO" altLang="ko-KR" sz="1200" dirty="0" smtClean="0"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algn="just">
              <a:lnSpc>
                <a:spcPct val="80000"/>
              </a:lnSpc>
              <a:defRPr/>
            </a:pPr>
            <a:endParaRPr lang="ro-RO" altLang="ko-KR" sz="1200" b="1" i="1" dirty="0"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algn="just">
              <a:lnSpc>
                <a:spcPct val="80000"/>
              </a:lnSpc>
              <a:defRPr/>
            </a:pPr>
            <a:r>
              <a:rPr lang="en-US" altLang="ko-KR" sz="1200" b="1" i="1" dirty="0" err="1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Partener</a:t>
            </a:r>
            <a:r>
              <a:rPr lang="en-US" altLang="ko-KR" sz="1200" b="1" i="1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 1:</a:t>
            </a:r>
            <a:r>
              <a:rPr lang="en-US" altLang="ko-KR" sz="1200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 UNIVERSITATEA </a:t>
            </a:r>
            <a:r>
              <a:rPr lang="en-US" altLang="ko-KR" sz="1200" dirty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DE STIINTE AGRONOMICE SI MEDICINA </a:t>
            </a:r>
            <a:r>
              <a:rPr lang="en-US" altLang="ko-KR" sz="1200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VETERINARA</a:t>
            </a:r>
          </a:p>
          <a:p>
            <a:pPr algn="just">
              <a:lnSpc>
                <a:spcPct val="80000"/>
              </a:lnSpc>
              <a:defRPr/>
            </a:pPr>
            <a:endParaRPr lang="en-US" altLang="ko-KR" sz="1200" dirty="0" smtClean="0"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algn="just">
              <a:lnSpc>
                <a:spcPct val="80000"/>
              </a:lnSpc>
              <a:defRPr/>
            </a:pPr>
            <a:r>
              <a:rPr lang="en-US" altLang="ko-KR" sz="1200" b="1" i="1" dirty="0" err="1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Partener</a:t>
            </a:r>
            <a:r>
              <a:rPr lang="en-US" altLang="ko-KR" sz="1200" b="1" i="1" dirty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 </a:t>
            </a:r>
            <a:r>
              <a:rPr lang="en-US" altLang="ko-KR" sz="1200" b="1" i="1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2: </a:t>
            </a:r>
            <a:r>
              <a:rPr lang="en-US" altLang="ko-KR" sz="1200" i="1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CENTRUL </a:t>
            </a:r>
            <a:r>
              <a:rPr lang="en-US" altLang="ko-KR" sz="1200" i="1" dirty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DE CHIMIE APLICATA SI </a:t>
            </a:r>
            <a:r>
              <a:rPr lang="en-US" altLang="ko-KR" sz="1200" i="1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BIOTEHNOLOGIE</a:t>
            </a:r>
          </a:p>
          <a:p>
            <a:pPr algn="just">
              <a:lnSpc>
                <a:spcPct val="80000"/>
              </a:lnSpc>
              <a:defRPr/>
            </a:pPr>
            <a:r>
              <a:rPr lang="en-US" altLang="ko-KR" sz="1200" i="1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80000"/>
              </a:lnSpc>
              <a:defRPr/>
            </a:pPr>
            <a:r>
              <a:rPr lang="en-US" altLang="ko-KR" sz="1200" b="1" i="1" dirty="0" err="1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Partener</a:t>
            </a:r>
            <a:r>
              <a:rPr lang="en-US" altLang="ko-KR" sz="1200" b="1" i="1" dirty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 </a:t>
            </a:r>
            <a:r>
              <a:rPr lang="en-US" altLang="ko-KR" sz="1200" b="1" i="1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3: </a:t>
            </a:r>
            <a:r>
              <a:rPr lang="en-US" altLang="ko-KR" sz="1200" i="1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INSTITUTUL </a:t>
            </a:r>
            <a:r>
              <a:rPr lang="en-US" altLang="ko-KR" sz="1200" i="1" dirty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NATIONAL DE CERCETARE DEZVOLTARE PENTRU ECOLOGIE INDUSTRIALA (INCD ECOIND</a:t>
            </a:r>
            <a:r>
              <a:rPr lang="en-US" altLang="ko-KR" sz="1200" i="1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)</a:t>
            </a:r>
          </a:p>
          <a:p>
            <a:pPr algn="just">
              <a:lnSpc>
                <a:spcPct val="80000"/>
              </a:lnSpc>
              <a:defRPr/>
            </a:pPr>
            <a:r>
              <a:rPr lang="en-US" altLang="ko-KR" sz="1200" i="1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80000"/>
              </a:lnSpc>
              <a:defRPr/>
            </a:pPr>
            <a:r>
              <a:rPr lang="en-US" altLang="ko-KR" sz="1200" b="1" i="1" dirty="0" err="1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Partener</a:t>
            </a:r>
            <a:r>
              <a:rPr lang="en-US" altLang="ko-KR" sz="1200" b="1" i="1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 4: </a:t>
            </a:r>
            <a:r>
              <a:rPr lang="en-US" altLang="ko-KR" sz="1200" i="1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S.C</a:t>
            </a:r>
            <a:r>
              <a:rPr lang="en-US" altLang="ko-KR" sz="1200" i="1" dirty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. COMPRESERV </a:t>
            </a:r>
            <a:r>
              <a:rPr lang="en-US" altLang="ko-KR" sz="1200" i="1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SRL</a:t>
            </a:r>
          </a:p>
          <a:p>
            <a:pPr algn="just">
              <a:lnSpc>
                <a:spcPct val="80000"/>
              </a:lnSpc>
              <a:defRPr/>
            </a:pPr>
            <a:endParaRPr lang="en-US" altLang="ko-KR" sz="1200" i="1" dirty="0"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algn="just">
              <a:lnSpc>
                <a:spcPct val="80000"/>
              </a:lnSpc>
              <a:defRPr/>
            </a:pPr>
            <a:r>
              <a:rPr lang="en-US" altLang="ko-KR" sz="1200" b="1" i="1" dirty="0" err="1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Partener</a:t>
            </a:r>
            <a:r>
              <a:rPr lang="en-US" altLang="ko-KR" sz="1200" b="1" i="1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 5:</a:t>
            </a:r>
            <a:r>
              <a:rPr lang="en-US" altLang="ko-KR" sz="1200" i="1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 INSTITUTUL </a:t>
            </a:r>
            <a:r>
              <a:rPr lang="en-US" altLang="ko-KR" sz="1200" i="1" dirty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NATIONAL DE CERCETARE-DEZVOLTARE PENTRU MICROBIOLOGIE SI IMUNOLOGIE “I.CANTACUZINO</a:t>
            </a:r>
            <a:r>
              <a:rPr lang="en-US" altLang="ko-KR" sz="1200" i="1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”-</a:t>
            </a:r>
            <a:endParaRPr lang="en-US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287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3351</TotalTime>
  <Words>3392</Words>
  <Application>Microsoft Office PowerPoint</Application>
  <PresentationFormat>Widescreen</PresentationFormat>
  <Paragraphs>333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Malgun Gothic</vt:lpstr>
      <vt:lpstr>Arial</vt:lpstr>
      <vt:lpstr>Calibri</vt:lpstr>
      <vt:lpstr>Calibri Light</vt:lpstr>
      <vt:lpstr>굴림</vt:lpstr>
      <vt:lpstr>Times New Roman</vt:lpstr>
      <vt:lpstr>Trebuchet MS</vt:lpstr>
      <vt:lpstr>Wingdings</vt:lpstr>
      <vt:lpstr>Temă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PROGRAMUL OPERAȚIONAL COMPETITIVITATE  Promovarea, identificarea și realizarea de parteneriate în domeniul ecologiei industriale   ID SMIS 2014+ : P_40_300/105581  Titlul proiectului: „Reciclarea avansată integrată a deșeurilor combinate inseparabile de mase plastice și hârtie, nereciclabile prin tehnologiile actuale”  Proiect tip D, în derulare – partener: ALL GREEN SRL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Prezentare PowerPoint</dc:title>
  <dc:creator>Lidia K</dc:creator>
  <cp:lastModifiedBy>GABI AI-PC</cp:lastModifiedBy>
  <cp:revision>147</cp:revision>
  <cp:lastPrinted>2018-05-21T11:05:25Z</cp:lastPrinted>
  <dcterms:created xsi:type="dcterms:W3CDTF">2018-05-11T16:04:24Z</dcterms:created>
  <dcterms:modified xsi:type="dcterms:W3CDTF">2021-06-29T12:37:12Z</dcterms:modified>
</cp:coreProperties>
</file>