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65" r:id="rId5"/>
    <p:sldId id="266" r:id="rId6"/>
    <p:sldId id="279" r:id="rId7"/>
    <p:sldId id="276" r:id="rId8"/>
    <p:sldId id="260" r:id="rId9"/>
    <p:sldId id="283" r:id="rId10"/>
    <p:sldId id="284" r:id="rId11"/>
    <p:sldId id="261" r:id="rId12"/>
    <p:sldId id="281" r:id="rId13"/>
    <p:sldId id="285" r:id="rId14"/>
    <p:sldId id="286" r:id="rId15"/>
    <p:sldId id="287" r:id="rId16"/>
    <p:sldId id="273" r:id="rId17"/>
    <p:sldId id="270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1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162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tıklatın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6F46D-C7D5-4BE1-B85C-AAFCE242EA1A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991E-7D53-49D7-A355-E5223313C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635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6F46D-C7D5-4BE1-B85C-AAFCE242EA1A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991E-7D53-49D7-A355-E5223313C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02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6F46D-C7D5-4BE1-B85C-AAFCE242EA1A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991E-7D53-49D7-A355-E5223313C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351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6F46D-C7D5-4BE1-B85C-AAFCE242EA1A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991E-7D53-49D7-A355-E5223313C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821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6F46D-C7D5-4BE1-B85C-AAFCE242EA1A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991E-7D53-49D7-A355-E5223313C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521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6F46D-C7D5-4BE1-B85C-AAFCE242EA1A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991E-7D53-49D7-A355-E5223313C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444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6F46D-C7D5-4BE1-B85C-AAFCE242EA1A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991E-7D53-49D7-A355-E5223313C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541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6F46D-C7D5-4BE1-B85C-AAFCE242EA1A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991E-7D53-49D7-A355-E5223313C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490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6F46D-C7D5-4BE1-B85C-AAFCE242EA1A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991E-7D53-49D7-A355-E5223313C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794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6F46D-C7D5-4BE1-B85C-AAFCE242EA1A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991E-7D53-49D7-A355-E5223313C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266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6F46D-C7D5-4BE1-B85C-AAFCE242EA1A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991E-7D53-49D7-A355-E5223313C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616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F6F46D-C7D5-4BE1-B85C-AAFCE242EA1A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FD991E-7D53-49D7-A355-E5223313C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978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en.wikipedia.org/wiki/Oxide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42981" y="559220"/>
            <a:ext cx="8572500" cy="2410691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Stability of zinc oxide samples prepared with sol- gel method in supercritical water</a:t>
            </a:r>
            <a:r>
              <a:rPr lang="tr-TR" dirty="0"/>
              <a:t/>
            </a:r>
            <a:br>
              <a:rPr lang="tr-TR" dirty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600" b="1" dirty="0">
                <a:solidFill>
                  <a:srgbClr val="0070C0"/>
                </a:solidFill>
              </a:rPr>
              <a:t/>
            </a:r>
            <a:br>
              <a:rPr lang="en-US" sz="3600" b="1" dirty="0">
                <a:solidFill>
                  <a:srgbClr val="0070C0"/>
                </a:solidFill>
              </a:rPr>
            </a:br>
            <a:endParaRPr lang="en-US" sz="3600" b="1" dirty="0">
              <a:solidFill>
                <a:srgbClr val="0070C0"/>
              </a:solidFill>
            </a:endParaRP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19285" y="2383297"/>
            <a:ext cx="8458200" cy="2265217"/>
          </a:xfrm>
        </p:spPr>
        <p:txBody>
          <a:bodyPr>
            <a:normAutofit/>
          </a:bodyPr>
          <a:lstStyle/>
          <a:p>
            <a:r>
              <a:rPr lang="en-GB" b="1" u="sng" dirty="0" err="1"/>
              <a:t>Ayten</a:t>
            </a:r>
            <a:r>
              <a:rPr lang="en-GB" b="1" u="sng" dirty="0"/>
              <a:t> </a:t>
            </a:r>
            <a:r>
              <a:rPr lang="en-GB" b="1" u="sng" dirty="0" smtClean="0"/>
              <a:t>ATEŞ</a:t>
            </a:r>
            <a:endParaRPr lang="tr-TR" b="1" u="sng" dirty="0" smtClean="0"/>
          </a:p>
          <a:p>
            <a:endParaRPr lang="en-US" b="1" dirty="0"/>
          </a:p>
          <a:p>
            <a:r>
              <a:rPr lang="en-GB" b="1" dirty="0" err="1" smtClean="0"/>
              <a:t>Cumhuriyet</a:t>
            </a:r>
            <a:r>
              <a:rPr lang="en-GB" b="1" dirty="0" smtClean="0"/>
              <a:t> </a:t>
            </a:r>
            <a:r>
              <a:rPr lang="en-GB" b="1" dirty="0"/>
              <a:t>University, Engineering Faculty, Department of Chemical Engineering, </a:t>
            </a:r>
            <a:r>
              <a:rPr lang="en-GB" b="1" dirty="0" smtClean="0"/>
              <a:t>S</a:t>
            </a:r>
            <a:r>
              <a:rPr lang="tr-TR" b="1" dirty="0" smtClean="0"/>
              <a:t>i</a:t>
            </a:r>
            <a:r>
              <a:rPr lang="en-GB" b="1" dirty="0" smtClean="0"/>
              <a:t>vas</a:t>
            </a:r>
            <a:r>
              <a:rPr lang="en-GB" b="1" dirty="0"/>
              <a:t>, 58140,  TURKEY</a:t>
            </a:r>
            <a:endParaRPr lang="en-US" b="1" dirty="0"/>
          </a:p>
          <a:p>
            <a:endParaRPr lang="en-US" dirty="0"/>
          </a:p>
        </p:txBody>
      </p:sp>
      <p:sp>
        <p:nvSpPr>
          <p:cNvPr id="4" name="Dikdörtgen 3"/>
          <p:cNvSpPr/>
          <p:nvPr/>
        </p:nvSpPr>
        <p:spPr>
          <a:xfrm>
            <a:off x="385408" y="6287925"/>
            <a:ext cx="87585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tr-TR" b="1" baseline="30000" dirty="0" smtClean="0">
                <a:solidFill>
                  <a:srgbClr val="000000"/>
                </a:solidFill>
                <a:latin typeface="Georgia" panose="02040502050405020303" pitchFamily="18" charset="0"/>
              </a:rPr>
              <a:t>3rd</a:t>
            </a:r>
            <a:r>
              <a:rPr lang="tr-TR" b="1" dirty="0">
                <a:solidFill>
                  <a:srgbClr val="000000"/>
                </a:solidFill>
                <a:latin typeface="Georgia" panose="02040502050405020303" pitchFamily="18" charset="0"/>
              </a:rPr>
              <a:t> International </a:t>
            </a:r>
            <a:r>
              <a:rPr lang="tr-TR" b="1" dirty="0" err="1" smtClean="0">
                <a:solidFill>
                  <a:srgbClr val="000000"/>
                </a:solidFill>
                <a:latin typeface="Georgia" panose="02040502050405020303" pitchFamily="18" charset="0"/>
              </a:rPr>
              <a:t>Colloquium</a:t>
            </a:r>
            <a:r>
              <a:rPr lang="tr-TR" b="1" dirty="0" smtClean="0">
                <a:solidFill>
                  <a:srgbClr val="000000"/>
                </a:solidFill>
                <a:latin typeface="Georgia" panose="02040502050405020303" pitchFamily="18" charset="0"/>
              </a:rPr>
              <a:t> </a:t>
            </a:r>
            <a:r>
              <a:rPr lang="tr-TR" b="1" dirty="0" err="1" smtClean="0">
                <a:solidFill>
                  <a:srgbClr val="3477C3"/>
                </a:solidFill>
                <a:latin typeface="Georgia" panose="02040502050405020303" pitchFamily="18" charset="0"/>
              </a:rPr>
              <a:t>Energy</a:t>
            </a:r>
            <a:r>
              <a:rPr lang="tr-TR" b="1" dirty="0" smtClean="0">
                <a:solidFill>
                  <a:srgbClr val="3477C3"/>
                </a:solidFill>
                <a:latin typeface="Georgia" panose="02040502050405020303" pitchFamily="18" charset="0"/>
              </a:rPr>
              <a:t> </a:t>
            </a:r>
            <a:r>
              <a:rPr lang="tr-TR" b="1" dirty="0" err="1">
                <a:solidFill>
                  <a:srgbClr val="3477C3"/>
                </a:solidFill>
                <a:latin typeface="Georgia" panose="02040502050405020303" pitchFamily="18" charset="0"/>
              </a:rPr>
              <a:t>and</a:t>
            </a:r>
            <a:r>
              <a:rPr lang="tr-TR" b="1" dirty="0">
                <a:solidFill>
                  <a:srgbClr val="3477C3"/>
                </a:solidFill>
                <a:latin typeface="Georgia" panose="02040502050405020303" pitchFamily="18" charset="0"/>
              </a:rPr>
              <a:t> </a:t>
            </a:r>
            <a:r>
              <a:rPr lang="tr-TR" b="1" dirty="0" err="1" smtClean="0">
                <a:solidFill>
                  <a:srgbClr val="3477C3"/>
                </a:solidFill>
                <a:latin typeface="Georgia" panose="02040502050405020303" pitchFamily="18" charset="0"/>
              </a:rPr>
              <a:t>Environmental</a:t>
            </a:r>
            <a:r>
              <a:rPr lang="tr-TR" b="1" dirty="0" smtClean="0">
                <a:solidFill>
                  <a:srgbClr val="3477C3"/>
                </a:solidFill>
                <a:latin typeface="Georgia" panose="02040502050405020303" pitchFamily="18" charset="0"/>
              </a:rPr>
              <a:t> </a:t>
            </a:r>
            <a:r>
              <a:rPr lang="tr-TR" b="1" dirty="0" err="1" smtClean="0">
                <a:solidFill>
                  <a:srgbClr val="3477C3"/>
                </a:solidFill>
                <a:latin typeface="Georgia" panose="02040502050405020303" pitchFamily="18" charset="0"/>
              </a:rPr>
              <a:t>Protection</a:t>
            </a:r>
            <a:endParaRPr lang="tr-TR" b="1" i="0" dirty="0">
              <a:solidFill>
                <a:srgbClr val="3477C3"/>
              </a:solidFill>
              <a:effectLst/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830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3274087" y="0"/>
            <a:ext cx="23499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 RESULTS</a:t>
            </a:r>
            <a:endParaRPr lang="en-US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Resim 2" descr="C:\Users\user1\Desktop\SEM-ALi-karısık\Suda\Su-A-9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9431" y="648566"/>
            <a:ext cx="2458078" cy="2684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Resim 3" descr="C:\Users\user1\Desktop\SEM-ALi-karısık\Suda\Su-B-7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9431" y="3798608"/>
            <a:ext cx="2458078" cy="248789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Resim 4" descr="C:\Users\user1\Desktop\SEM-Ali-II\08042017\42-8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245" y="648566"/>
            <a:ext cx="2626420" cy="2735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Resim 5" descr="C:\Users\user1\Desktop\SEM-Ali-II\08042017\43-8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245" y="3798608"/>
            <a:ext cx="2552946" cy="256062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Metin kutusu 6"/>
          <p:cNvSpPr txBox="1"/>
          <p:nvPr/>
        </p:nvSpPr>
        <p:spPr>
          <a:xfrm>
            <a:off x="1163782" y="3384406"/>
            <a:ext cx="1040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/>
              <a:t>ZnO-350 </a:t>
            </a:r>
            <a:endParaRPr lang="en-US" b="1" dirty="0"/>
          </a:p>
        </p:txBody>
      </p:sp>
      <p:sp>
        <p:nvSpPr>
          <p:cNvPr id="8" name="Metin kutusu 7"/>
          <p:cNvSpPr txBox="1"/>
          <p:nvPr/>
        </p:nvSpPr>
        <p:spPr>
          <a:xfrm>
            <a:off x="1163782" y="6455786"/>
            <a:ext cx="987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/>
              <a:t>ZnO-900</a:t>
            </a:r>
            <a:endParaRPr lang="en-US" b="1" dirty="0"/>
          </a:p>
        </p:txBody>
      </p:sp>
      <p:sp>
        <p:nvSpPr>
          <p:cNvPr id="9" name="Metin kutusu 8"/>
          <p:cNvSpPr txBox="1"/>
          <p:nvPr/>
        </p:nvSpPr>
        <p:spPr>
          <a:xfrm>
            <a:off x="3897295" y="3429276"/>
            <a:ext cx="1431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/>
              <a:t>ZnO-350- HT </a:t>
            </a:r>
            <a:endParaRPr lang="en-US" b="1" dirty="0"/>
          </a:p>
        </p:txBody>
      </p:sp>
      <p:sp>
        <p:nvSpPr>
          <p:cNvPr id="10" name="Metin kutusu 9"/>
          <p:cNvSpPr txBox="1"/>
          <p:nvPr/>
        </p:nvSpPr>
        <p:spPr>
          <a:xfrm>
            <a:off x="3904070" y="6455786"/>
            <a:ext cx="1378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/>
              <a:t>ZnO-900- HT</a:t>
            </a:r>
            <a:endParaRPr lang="en-US" b="1" dirty="0"/>
          </a:p>
        </p:txBody>
      </p:sp>
      <p:sp>
        <p:nvSpPr>
          <p:cNvPr id="11" name="Metin kutusu 10"/>
          <p:cNvSpPr txBox="1"/>
          <p:nvPr/>
        </p:nvSpPr>
        <p:spPr>
          <a:xfrm>
            <a:off x="6376156" y="2784241"/>
            <a:ext cx="26704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SCW leads to agglomeration of </a:t>
            </a:r>
          </a:p>
          <a:p>
            <a:r>
              <a:rPr lang="en-US" b="1" dirty="0" err="1" smtClean="0"/>
              <a:t>ZnO</a:t>
            </a:r>
            <a:r>
              <a:rPr lang="en-US" b="1" dirty="0" smtClean="0"/>
              <a:t> irrespective of calcination temperature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4878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Başlık"/>
          <p:cNvSpPr>
            <a:spLocks noGrp="1"/>
          </p:cNvSpPr>
          <p:nvPr>
            <p:ph type="title"/>
          </p:nvPr>
        </p:nvSpPr>
        <p:spPr>
          <a:xfrm>
            <a:off x="183142" y="-53335"/>
            <a:ext cx="8839200" cy="723901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FF"/>
                </a:solidFill>
              </a:rPr>
              <a:t>Surface area and pore size distribution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3" name="Dikdörtgen 12"/>
          <p:cNvSpPr/>
          <p:nvPr/>
        </p:nvSpPr>
        <p:spPr>
          <a:xfrm>
            <a:off x="141145" y="6071498"/>
            <a:ext cx="538249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tr-TR" sz="1200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tr-TR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tr-TR" sz="12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Multipoint</a:t>
            </a:r>
            <a:r>
              <a:rPr lang="tr-TR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BET;  </a:t>
            </a:r>
            <a:r>
              <a:rPr lang="tr-TR" sz="1200" baseline="30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 </a:t>
            </a:r>
            <a:r>
              <a:rPr lang="tr-TR" sz="12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Adsorbed</a:t>
            </a:r>
            <a:r>
              <a:rPr lang="tr-TR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tr-TR" sz="12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volume</a:t>
            </a:r>
            <a:r>
              <a:rPr lang="tr-TR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at </a:t>
            </a:r>
            <a:r>
              <a:rPr lang="tr-TR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P/P</a:t>
            </a:r>
            <a:r>
              <a:rPr lang="tr-TR" sz="1200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tr-TR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= </a:t>
            </a:r>
            <a:r>
              <a:rPr lang="tr-TR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0.99’da; </a:t>
            </a:r>
            <a:r>
              <a:rPr lang="tr-TR" sz="1200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 </a:t>
            </a:r>
            <a:r>
              <a:rPr lang="tr-TR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DR  </a:t>
            </a:r>
            <a:endParaRPr lang="en-US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Metin kutusu 9"/>
          <p:cNvSpPr txBox="1"/>
          <p:nvPr/>
        </p:nvSpPr>
        <p:spPr>
          <a:xfrm>
            <a:off x="5823703" y="4544482"/>
            <a:ext cx="319863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Surface area of </a:t>
            </a:r>
            <a:r>
              <a:rPr lang="en-US" dirty="0" err="1" smtClean="0">
                <a:solidFill>
                  <a:srgbClr val="0070C0"/>
                </a:solidFill>
              </a:rPr>
              <a:t>ZnO</a:t>
            </a:r>
            <a:r>
              <a:rPr lang="en-US" dirty="0" smtClean="0">
                <a:solidFill>
                  <a:srgbClr val="0070C0"/>
                </a:solidFill>
              </a:rPr>
              <a:t> synthesized with sol- gel is higher than commercial </a:t>
            </a:r>
            <a:r>
              <a:rPr lang="en-US" dirty="0" err="1" smtClean="0">
                <a:solidFill>
                  <a:srgbClr val="0070C0"/>
                </a:solidFill>
              </a:rPr>
              <a:t>ZnO</a:t>
            </a:r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The reaction of formaldehyde on </a:t>
            </a:r>
            <a:r>
              <a:rPr lang="en-US" dirty="0" err="1" smtClean="0">
                <a:solidFill>
                  <a:srgbClr val="0070C0"/>
                </a:solidFill>
              </a:rPr>
              <a:t>ZnO</a:t>
            </a:r>
            <a:r>
              <a:rPr lang="en-US" dirty="0" smtClean="0">
                <a:solidFill>
                  <a:srgbClr val="0070C0"/>
                </a:solidFill>
              </a:rPr>
              <a:t> decreased surface area  due to agglomeration of crystal</a:t>
            </a:r>
            <a:endParaRPr lang="en-US" dirty="0" smtClean="0"/>
          </a:p>
          <a:p>
            <a:r>
              <a:rPr lang="en-US" dirty="0" smtClean="0">
                <a:solidFill>
                  <a:srgbClr val="C00000"/>
                </a:solidFill>
              </a:rPr>
              <a:t> </a:t>
            </a:r>
            <a:endParaRPr lang="en-US" dirty="0" smtClean="0"/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145" y="670566"/>
            <a:ext cx="3848964" cy="3605324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2105" y="670566"/>
            <a:ext cx="3979286" cy="3727396"/>
          </a:xfrm>
          <a:prstGeom prst="rect">
            <a:avLst/>
          </a:prstGeom>
        </p:spPr>
      </p:pic>
      <p:graphicFrame>
        <p:nvGraphicFramePr>
          <p:cNvPr id="7" name="Tablo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1333184"/>
              </p:ext>
            </p:extLst>
          </p:nvPr>
        </p:nvGraphicFramePr>
        <p:xfrm>
          <a:off x="183142" y="4432789"/>
          <a:ext cx="5485130" cy="17020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877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8044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5412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8585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7693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68372"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200" dirty="0" err="1" smtClean="0">
                          <a:effectLst/>
                        </a:rPr>
                        <a:t>Sample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S</a:t>
                      </a:r>
                      <a:r>
                        <a:rPr lang="en-GB" sz="1200" baseline="-25000">
                          <a:effectLst/>
                        </a:rPr>
                        <a:t>BET</a:t>
                      </a:r>
                      <a:r>
                        <a:rPr lang="en-GB" sz="1200" baseline="30000">
                          <a:effectLst/>
                        </a:rPr>
                        <a:t>a</a:t>
                      </a:r>
                      <a:r>
                        <a:rPr lang="en-GB" sz="1200">
                          <a:effectLst/>
                        </a:rPr>
                        <a:t> (m</a:t>
                      </a:r>
                      <a:r>
                        <a:rPr lang="en-GB" sz="1200" baseline="30000">
                          <a:effectLst/>
                        </a:rPr>
                        <a:t>2</a:t>
                      </a:r>
                      <a:r>
                        <a:rPr lang="en-GB" sz="1200">
                          <a:effectLst/>
                        </a:rPr>
                        <a:t>g</a:t>
                      </a:r>
                      <a:r>
                        <a:rPr lang="en-GB" sz="1200" baseline="30000">
                          <a:effectLst/>
                        </a:rPr>
                        <a:t>− 1</a:t>
                      </a:r>
                      <a:r>
                        <a:rPr lang="en-GB" sz="1200">
                          <a:effectLst/>
                        </a:rPr>
                        <a:t>)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err="1" smtClean="0">
                          <a:effectLst/>
                        </a:rPr>
                        <a:t>V</a:t>
                      </a:r>
                      <a:r>
                        <a:rPr lang="en-GB" sz="1200" baseline="-25000" dirty="0" err="1" smtClean="0">
                          <a:effectLst/>
                        </a:rPr>
                        <a:t>To</a:t>
                      </a:r>
                      <a:r>
                        <a:rPr lang="tr-TR" sz="1200" baseline="-25000" dirty="0" err="1" smtClean="0">
                          <a:effectLst/>
                        </a:rPr>
                        <a:t>tal</a:t>
                      </a:r>
                      <a:r>
                        <a:rPr lang="en-GB" sz="1200" baseline="30000" dirty="0" smtClean="0">
                          <a:effectLst/>
                        </a:rPr>
                        <a:t>b</a:t>
                      </a:r>
                      <a:r>
                        <a:rPr lang="en-GB" sz="1200" dirty="0">
                          <a:effectLst/>
                        </a:rPr>
                        <a:t> (cm</a:t>
                      </a:r>
                      <a:r>
                        <a:rPr lang="en-GB" sz="1200" baseline="30000" dirty="0">
                          <a:effectLst/>
                        </a:rPr>
                        <a:t>3</a:t>
                      </a:r>
                      <a:r>
                        <a:rPr lang="en-GB" sz="1200" dirty="0">
                          <a:effectLst/>
                        </a:rPr>
                        <a:t> g</a:t>
                      </a:r>
                      <a:r>
                        <a:rPr lang="en-GB" sz="1200" baseline="30000" dirty="0">
                          <a:effectLst/>
                        </a:rPr>
                        <a:t>− 1</a:t>
                      </a:r>
                      <a:r>
                        <a:rPr lang="en-GB" sz="1200" dirty="0">
                          <a:effectLst/>
                        </a:rPr>
                        <a:t>)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err="1" smtClean="0">
                          <a:effectLst/>
                        </a:rPr>
                        <a:t>V</a:t>
                      </a:r>
                      <a:r>
                        <a:rPr lang="en-GB" sz="1200" baseline="-25000" dirty="0" err="1" smtClean="0">
                          <a:effectLst/>
                        </a:rPr>
                        <a:t>mi</a:t>
                      </a:r>
                      <a:r>
                        <a:rPr lang="tr-TR" sz="1200" baseline="-25000" dirty="0" err="1" smtClean="0">
                          <a:effectLst/>
                        </a:rPr>
                        <a:t>cro</a:t>
                      </a:r>
                      <a:r>
                        <a:rPr lang="en-GB" sz="1200" dirty="0">
                          <a:effectLst/>
                        </a:rPr>
                        <a:t> (cm</a:t>
                      </a:r>
                      <a:r>
                        <a:rPr lang="en-GB" sz="1200" baseline="30000" dirty="0">
                          <a:effectLst/>
                        </a:rPr>
                        <a:t>3</a:t>
                      </a:r>
                      <a:r>
                        <a:rPr lang="en-GB" sz="1200" dirty="0">
                          <a:effectLst/>
                        </a:rPr>
                        <a:t> g</a:t>
                      </a:r>
                      <a:r>
                        <a:rPr lang="en-GB" sz="1200" baseline="30000" dirty="0">
                          <a:effectLst/>
                        </a:rPr>
                        <a:t>− 1</a:t>
                      </a:r>
                      <a:r>
                        <a:rPr lang="en-GB" sz="1200" dirty="0">
                          <a:effectLst/>
                        </a:rPr>
                        <a:t>)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Dp (Å)</a:t>
                      </a:r>
                      <a:r>
                        <a:rPr lang="en-GB" sz="1200" baseline="30000">
                          <a:effectLst/>
                        </a:rPr>
                        <a:t> c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3119"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err="1" smtClean="0">
                          <a:effectLst/>
                        </a:rPr>
                        <a:t>ZnO</a:t>
                      </a:r>
                      <a:r>
                        <a:rPr lang="en-GB" sz="1200" dirty="0" smtClean="0">
                          <a:effectLst/>
                        </a:rPr>
                        <a:t>-</a:t>
                      </a:r>
                      <a:r>
                        <a:rPr lang="tr-TR" sz="1200" dirty="0" smtClean="0">
                          <a:effectLst/>
                        </a:rPr>
                        <a:t>Commercial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9.7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0.04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-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167</a:t>
                      </a:r>
                      <a:r>
                        <a:rPr lang="tr-TR" sz="1200" dirty="0" smtClean="0">
                          <a:effectLst/>
                        </a:rPr>
                        <a:t>.0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02134"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ZnO-SJ-350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30.7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0.18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0.01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121.9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77812"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ZnO-SJ-350-HT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21.5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0.16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0.006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151.0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77812"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ZnO-SJ-350-SCW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11.65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0.10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0.003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176.8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77812"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ZnO-SJ-900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26.8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0.12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-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295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77812"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ZnO-SJ-900-HT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20.5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0.06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0.006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54.1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77812"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ZnO-SJ-900-SCW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9.94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0.10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0.003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203.1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691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 txBox="1">
            <a:spLocks/>
          </p:cNvSpPr>
          <p:nvPr/>
        </p:nvSpPr>
        <p:spPr>
          <a:xfrm>
            <a:off x="152400" y="102394"/>
            <a:ext cx="8839200" cy="61457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sz="3600" b="1" dirty="0" smtClean="0">
                <a:solidFill>
                  <a:srgbClr val="0000FF"/>
                </a:solidFill>
              </a:rPr>
              <a:t>ZETA  </a:t>
            </a:r>
            <a:r>
              <a:rPr lang="en-US" sz="3600" b="1" dirty="0" smtClean="0">
                <a:solidFill>
                  <a:srgbClr val="0000FF"/>
                </a:solidFill>
              </a:rPr>
              <a:t>Results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560" y="863712"/>
            <a:ext cx="3635031" cy="3417510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7752" y="694658"/>
            <a:ext cx="3735225" cy="3586564"/>
          </a:xfrm>
          <a:prstGeom prst="rect">
            <a:avLst/>
          </a:prstGeom>
        </p:spPr>
      </p:pic>
      <p:sp>
        <p:nvSpPr>
          <p:cNvPr id="6" name="Metin kutusu 5"/>
          <p:cNvSpPr txBox="1"/>
          <p:nvPr/>
        </p:nvSpPr>
        <p:spPr>
          <a:xfrm>
            <a:off x="523680" y="4655127"/>
            <a:ext cx="73853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SCW gasification and SCW affect significantly the zeta potential of </a:t>
            </a:r>
            <a:r>
              <a:rPr lang="en-US" b="1" dirty="0" err="1" smtClean="0"/>
              <a:t>ZnO</a:t>
            </a:r>
            <a:r>
              <a:rPr lang="en-US" b="1" dirty="0" smtClean="0"/>
              <a:t> </a:t>
            </a:r>
          </a:p>
          <a:p>
            <a:endParaRPr lang="en-US" b="1" dirty="0"/>
          </a:p>
          <a:p>
            <a:r>
              <a:rPr lang="en-US" b="1" dirty="0" smtClean="0"/>
              <a:t>Hydrothermal treatment (HT) in SCW affects significantly the zeta potential </a:t>
            </a:r>
          </a:p>
          <a:p>
            <a:r>
              <a:rPr lang="en-US" b="1" dirty="0" smtClean="0"/>
              <a:t>of </a:t>
            </a:r>
            <a:r>
              <a:rPr lang="en-US" b="1" dirty="0" err="1" smtClean="0"/>
              <a:t>ZnO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9108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 txBox="1">
            <a:spLocks/>
          </p:cNvSpPr>
          <p:nvPr/>
        </p:nvSpPr>
        <p:spPr>
          <a:xfrm>
            <a:off x="152400" y="102394"/>
            <a:ext cx="8839200" cy="61457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sz="3600" b="1" dirty="0" smtClean="0">
                <a:solidFill>
                  <a:srgbClr val="0000FF"/>
                </a:solidFill>
              </a:rPr>
              <a:t>TGA  </a:t>
            </a:r>
            <a:r>
              <a:rPr lang="en-US" sz="3600" b="1" dirty="0" smtClean="0">
                <a:solidFill>
                  <a:srgbClr val="0000FF"/>
                </a:solidFill>
              </a:rPr>
              <a:t>Results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55" y="939690"/>
            <a:ext cx="4747410" cy="3840128"/>
          </a:xfrm>
          <a:prstGeom prst="rect">
            <a:avLst/>
          </a:prstGeom>
        </p:spPr>
      </p:pic>
      <p:sp>
        <p:nvSpPr>
          <p:cNvPr id="4" name="Metin kutusu 3"/>
          <p:cNvSpPr txBox="1"/>
          <p:nvPr/>
        </p:nvSpPr>
        <p:spPr>
          <a:xfrm>
            <a:off x="394854" y="5216236"/>
            <a:ext cx="84732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ZnO</a:t>
            </a:r>
            <a:r>
              <a:rPr lang="en-US" b="1" dirty="0" smtClean="0"/>
              <a:t> </a:t>
            </a:r>
            <a:r>
              <a:rPr lang="en-US" b="1" dirty="0" err="1" smtClean="0"/>
              <a:t>calcined</a:t>
            </a:r>
            <a:r>
              <a:rPr lang="en-US" b="1" dirty="0" smtClean="0"/>
              <a:t> at high temperature (900 </a:t>
            </a:r>
            <a:r>
              <a:rPr lang="en-US" b="1" baseline="30000" dirty="0" err="1" smtClean="0"/>
              <a:t>o</a:t>
            </a:r>
            <a:r>
              <a:rPr lang="en-US" b="1" dirty="0" err="1" smtClean="0"/>
              <a:t>C</a:t>
            </a:r>
            <a:r>
              <a:rPr lang="en-US" b="1" dirty="0" smtClean="0"/>
              <a:t>) is more stabile than that at low temperature</a:t>
            </a:r>
          </a:p>
          <a:p>
            <a:r>
              <a:rPr lang="en-US" b="1" dirty="0" smtClean="0"/>
              <a:t>due to its  higher crystal size based on SEM and XRD results</a:t>
            </a:r>
          </a:p>
          <a:p>
            <a:endParaRPr lang="en-US" b="1" dirty="0" smtClean="0"/>
          </a:p>
          <a:p>
            <a:r>
              <a:rPr lang="en-US" b="1" dirty="0" smtClean="0"/>
              <a:t>Coking is less in the presence of </a:t>
            </a:r>
            <a:r>
              <a:rPr lang="en-US" b="1" dirty="0" err="1" smtClean="0"/>
              <a:t>ZnO</a:t>
            </a:r>
            <a:r>
              <a:rPr lang="en-US" b="1" dirty="0" smtClean="0"/>
              <a:t>- 350 than  that of ZnO-900 </a:t>
            </a:r>
            <a:endParaRPr lang="en-US" b="1" dirty="0"/>
          </a:p>
        </p:txBody>
      </p:sp>
      <p:sp>
        <p:nvSpPr>
          <p:cNvPr id="5" name="Metin kutusu 4"/>
          <p:cNvSpPr txBox="1"/>
          <p:nvPr/>
        </p:nvSpPr>
        <p:spPr>
          <a:xfrm>
            <a:off x="6816436" y="1216681"/>
            <a:ext cx="1505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Coke amount </a:t>
            </a:r>
            <a:endParaRPr lang="en-GB" b="1" dirty="0"/>
          </a:p>
        </p:txBody>
      </p:sp>
      <p:sp>
        <p:nvSpPr>
          <p:cNvPr id="6" name="Sağ Ayraç 5"/>
          <p:cNvSpPr/>
          <p:nvPr/>
        </p:nvSpPr>
        <p:spPr>
          <a:xfrm>
            <a:off x="6559497" y="1216681"/>
            <a:ext cx="173811" cy="468536"/>
          </a:xfrm>
          <a:prstGeom prst="rightBrac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12644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472786" y="936674"/>
            <a:ext cx="965601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Table 1. Gas and liquid product distribution  of formaldehyde on 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ZnO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1 Başlık"/>
          <p:cNvSpPr>
            <a:spLocks noGrp="1"/>
          </p:cNvSpPr>
          <p:nvPr>
            <p:ph type="title"/>
          </p:nvPr>
        </p:nvSpPr>
        <p:spPr>
          <a:xfrm>
            <a:off x="183142" y="-53335"/>
            <a:ext cx="8839200" cy="723901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0000FF"/>
                </a:solidFill>
              </a:rPr>
              <a:t>Activity Results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9" name="Metin kutusu 8"/>
          <p:cNvSpPr txBox="1"/>
          <p:nvPr/>
        </p:nvSpPr>
        <p:spPr>
          <a:xfrm>
            <a:off x="338083" y="4216724"/>
            <a:ext cx="85999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5"/>
                </a:solidFill>
              </a:rPr>
              <a:t>For 30 min,  the highest H</a:t>
            </a:r>
            <a:r>
              <a:rPr lang="en-US" b="1" baseline="-25000" dirty="0" smtClean="0">
                <a:solidFill>
                  <a:schemeClr val="accent5"/>
                </a:solidFill>
              </a:rPr>
              <a:t>2</a:t>
            </a:r>
            <a:r>
              <a:rPr lang="en-US" b="1" dirty="0" smtClean="0">
                <a:solidFill>
                  <a:schemeClr val="accent5"/>
                </a:solidFill>
              </a:rPr>
              <a:t> percentage is detected on ZnO-900 and highest CO</a:t>
            </a:r>
            <a:r>
              <a:rPr lang="en-US" b="1" baseline="-25000" dirty="0" smtClean="0">
                <a:solidFill>
                  <a:schemeClr val="accent5"/>
                </a:solidFill>
              </a:rPr>
              <a:t>2</a:t>
            </a:r>
            <a:r>
              <a:rPr lang="en-US" b="1" dirty="0" smtClean="0">
                <a:solidFill>
                  <a:schemeClr val="accent5"/>
                </a:solidFill>
              </a:rPr>
              <a:t> percentage is observed on </a:t>
            </a:r>
            <a:r>
              <a:rPr lang="en-US" b="1" dirty="0" err="1" smtClean="0">
                <a:solidFill>
                  <a:schemeClr val="accent5"/>
                </a:solidFill>
              </a:rPr>
              <a:t>ZnO</a:t>
            </a:r>
            <a:r>
              <a:rPr lang="en-US" b="1" dirty="0" smtClean="0">
                <a:solidFill>
                  <a:schemeClr val="accent5"/>
                </a:solidFill>
              </a:rPr>
              <a:t>- 350. Increasing particle size increases  hydrogen formation of </a:t>
            </a:r>
            <a:r>
              <a:rPr lang="en-US" b="1" dirty="0" err="1" smtClean="0">
                <a:solidFill>
                  <a:schemeClr val="accent5"/>
                </a:solidFill>
              </a:rPr>
              <a:t>ZnO</a:t>
            </a:r>
            <a:r>
              <a:rPr lang="en-US" b="1" dirty="0" smtClean="0">
                <a:solidFill>
                  <a:schemeClr val="accent5"/>
                </a:solidFill>
              </a:rPr>
              <a:t>. </a:t>
            </a:r>
            <a:endParaRPr lang="en-US" b="1" dirty="0">
              <a:solidFill>
                <a:schemeClr val="accent5"/>
              </a:solidFill>
            </a:endParaRPr>
          </a:p>
        </p:txBody>
      </p:sp>
      <p:graphicFrame>
        <p:nvGraphicFramePr>
          <p:cNvPr id="2" name="Tablo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7529920"/>
              </p:ext>
            </p:extLst>
          </p:nvPr>
        </p:nvGraphicFramePr>
        <p:xfrm>
          <a:off x="83125" y="1456366"/>
          <a:ext cx="9060874" cy="18981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8323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4599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7060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7443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36754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4885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515473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582321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548466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514885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582044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638010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685311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691449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  <a:gridCol w="454047">
                  <a:extLst>
                    <a:ext uri="{9D8B030D-6E8A-4147-A177-3AD203B41FA5}">
                      <a16:colId xmlns:a16="http://schemas.microsoft.com/office/drawing/2014/main" xmlns="" val="20014"/>
                    </a:ext>
                  </a:extLst>
                </a:gridCol>
                <a:gridCol w="458199">
                  <a:extLst>
                    <a:ext uri="{9D8B030D-6E8A-4147-A177-3AD203B41FA5}">
                      <a16:colId xmlns:a16="http://schemas.microsoft.com/office/drawing/2014/main" xmlns="" val="20015"/>
                    </a:ext>
                  </a:extLst>
                </a:gridCol>
              </a:tblGrid>
              <a:tr h="584807"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</a:rPr>
                        <a:t>Sample</a:t>
                      </a:r>
                      <a:endParaRPr lang="en-US" sz="12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dirty="0" err="1" smtClean="0">
                          <a:effectLst/>
                        </a:rPr>
                        <a:t>mcat</a:t>
                      </a:r>
                      <a:endParaRPr lang="en-US" sz="1200" noProof="0" dirty="0" smtClean="0">
                        <a:effectLst/>
                      </a:endParaRPr>
                    </a:p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</a:rPr>
                        <a:t>(g)</a:t>
                      </a:r>
                      <a:endParaRPr lang="en-US" sz="12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</a:rPr>
                        <a:t>CH</a:t>
                      </a:r>
                      <a:r>
                        <a:rPr lang="en-US" sz="1200" baseline="-25000" noProof="0" dirty="0" smtClean="0">
                          <a:effectLst/>
                        </a:rPr>
                        <a:t>2</a:t>
                      </a:r>
                      <a:r>
                        <a:rPr lang="en-US" sz="1200" noProof="0" dirty="0" smtClean="0">
                          <a:effectLst/>
                        </a:rPr>
                        <a:t>O</a:t>
                      </a:r>
                    </a:p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</a:rPr>
                        <a:t>(%)</a:t>
                      </a:r>
                      <a:endParaRPr lang="en-US" sz="12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dirty="0" err="1" smtClean="0">
                          <a:effectLst/>
                        </a:rPr>
                        <a:t>m</a:t>
                      </a:r>
                      <a:r>
                        <a:rPr lang="en-US" sz="1200" baseline="-25000" noProof="0" dirty="0" err="1" smtClean="0">
                          <a:effectLst/>
                        </a:rPr>
                        <a:t>Total</a:t>
                      </a:r>
                      <a:endParaRPr lang="en-US" sz="1200" noProof="0" dirty="0" smtClean="0">
                        <a:effectLst/>
                      </a:endParaRPr>
                    </a:p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</a:rPr>
                        <a:t>(g)</a:t>
                      </a:r>
                      <a:endParaRPr lang="en-US" sz="12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T</a:t>
                      </a:r>
                    </a:p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(</a:t>
                      </a:r>
                      <a:r>
                        <a:rPr lang="en-US" sz="1200" baseline="30000" noProof="0" smtClean="0">
                          <a:effectLst/>
                        </a:rPr>
                        <a:t>o</a:t>
                      </a:r>
                      <a:r>
                        <a:rPr lang="en-US" sz="1200" noProof="0" smtClean="0">
                          <a:effectLst/>
                        </a:rPr>
                        <a:t>C)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</a:rPr>
                        <a:t>t</a:t>
                      </a:r>
                    </a:p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</a:rPr>
                        <a:t>(min)</a:t>
                      </a:r>
                      <a:endParaRPr lang="en-US" sz="12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</a:rPr>
                        <a:t>CO</a:t>
                      </a:r>
                      <a:r>
                        <a:rPr lang="en-US" sz="1200" baseline="-25000" noProof="0" dirty="0" smtClean="0">
                          <a:effectLst/>
                        </a:rPr>
                        <a:t>2</a:t>
                      </a:r>
                      <a:endParaRPr lang="en-US" sz="12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</a:rPr>
                        <a:t>H</a:t>
                      </a:r>
                      <a:r>
                        <a:rPr lang="en-US" sz="1200" baseline="-25000" noProof="0" dirty="0" smtClean="0">
                          <a:effectLst/>
                        </a:rPr>
                        <a:t>2</a:t>
                      </a:r>
                      <a:endParaRPr lang="en-US" sz="12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</a:rPr>
                        <a:t>CO</a:t>
                      </a:r>
                      <a:endParaRPr lang="en-US" sz="12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</a:rPr>
                        <a:t>O</a:t>
                      </a:r>
                      <a:r>
                        <a:rPr lang="en-US" sz="1200" baseline="-25000" noProof="0" dirty="0" smtClean="0">
                          <a:effectLst/>
                        </a:rPr>
                        <a:t>2</a:t>
                      </a:r>
                      <a:endParaRPr lang="en-US" sz="12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</a:rPr>
                        <a:t>CH</a:t>
                      </a:r>
                      <a:r>
                        <a:rPr lang="en-US" sz="1200" baseline="-25000" noProof="0" dirty="0" smtClean="0">
                          <a:effectLst/>
                        </a:rPr>
                        <a:t>4</a:t>
                      </a:r>
                      <a:endParaRPr lang="en-US" sz="12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</a:rPr>
                        <a:t>C</a:t>
                      </a:r>
                      <a:r>
                        <a:rPr lang="en-US" sz="1200" baseline="-25000" noProof="0" dirty="0" smtClean="0">
                          <a:effectLst/>
                        </a:rPr>
                        <a:t>CH2O</a:t>
                      </a:r>
                      <a:endParaRPr lang="en-US" sz="1200" noProof="0" dirty="0" smtClean="0">
                        <a:effectLst/>
                      </a:endParaRPr>
                    </a:p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</a:rPr>
                        <a:t>(g/L)</a:t>
                      </a:r>
                      <a:endParaRPr lang="en-US" sz="12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</a:rPr>
                        <a:t>C</a:t>
                      </a:r>
                      <a:r>
                        <a:rPr lang="en-US" sz="1200" baseline="-25000" noProof="0" dirty="0" smtClean="0">
                          <a:effectLst/>
                        </a:rPr>
                        <a:t>CH3OH</a:t>
                      </a:r>
                      <a:endParaRPr lang="en-US" sz="1200" noProof="0" dirty="0" smtClean="0">
                        <a:effectLst/>
                      </a:endParaRPr>
                    </a:p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</a:rPr>
                        <a:t>(</a:t>
                      </a:r>
                      <a:r>
                        <a:rPr lang="en-US" sz="1200" noProof="0" dirty="0" err="1" smtClean="0">
                          <a:effectLst/>
                        </a:rPr>
                        <a:t>mol</a:t>
                      </a:r>
                      <a:r>
                        <a:rPr lang="en-US" sz="1200" noProof="0" dirty="0" smtClean="0">
                          <a:effectLst/>
                        </a:rPr>
                        <a:t>/L)</a:t>
                      </a:r>
                      <a:endParaRPr lang="en-US" sz="12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</a:rPr>
                        <a:t>C</a:t>
                      </a:r>
                      <a:r>
                        <a:rPr lang="en-US" sz="1200" baseline="-25000" noProof="0" dirty="0" smtClean="0">
                          <a:effectLst/>
                        </a:rPr>
                        <a:t>HCOOH</a:t>
                      </a:r>
                      <a:endParaRPr lang="en-US" sz="1200" noProof="0" dirty="0" smtClean="0">
                        <a:effectLst/>
                      </a:endParaRPr>
                    </a:p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</a:rPr>
                        <a:t>(</a:t>
                      </a:r>
                      <a:r>
                        <a:rPr lang="en-US" sz="1200" noProof="0" dirty="0" err="1" smtClean="0">
                          <a:effectLst/>
                        </a:rPr>
                        <a:t>mol</a:t>
                      </a:r>
                      <a:r>
                        <a:rPr lang="en-US" sz="1200" noProof="0" dirty="0" smtClean="0">
                          <a:effectLst/>
                        </a:rPr>
                        <a:t>/L)</a:t>
                      </a:r>
                      <a:endParaRPr lang="en-US" sz="12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</a:rPr>
                        <a:t>%X</a:t>
                      </a:r>
                      <a:endParaRPr lang="en-US" sz="12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</a:rPr>
                        <a:t>pH</a:t>
                      </a:r>
                      <a:endParaRPr lang="en-US" sz="12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2645"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Homogenous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-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20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40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400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30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45.68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37.83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11.76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3.64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1.08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17.40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5.64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0.83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91.0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2.88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6322"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ZnO-350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1.0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20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40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400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30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43.24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</a:rPr>
                        <a:t>53.84</a:t>
                      </a:r>
                      <a:endParaRPr lang="en-US" sz="12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1.80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0.65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0.42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14.90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3.58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0.74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92.6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2.45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5334"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ZnO-350-R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1.0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20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40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400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30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41.54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54.68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1.48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1.85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0.39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3.10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5.81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0.22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98.4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3.01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96322"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ZnO-900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1.0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20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40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400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30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</a:rPr>
                        <a:t>35.25</a:t>
                      </a:r>
                      <a:endParaRPr lang="en-US" sz="12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</a:rPr>
                        <a:t>57.28</a:t>
                      </a:r>
                      <a:endParaRPr lang="en-US" sz="12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3.82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3.19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0.46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8.79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5.38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0.56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</a:rPr>
                        <a:t>95.6</a:t>
                      </a:r>
                      <a:endParaRPr lang="en-US" sz="1200" noProof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</a:rPr>
                        <a:t>2.27</a:t>
                      </a:r>
                      <a:endParaRPr lang="en-US" sz="1200" noProof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2673">
                <a:tc gridSpan="15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 10 Formaldehyde-pH=3.20; % 15 Formaldehyde</a:t>
                      </a:r>
                      <a:r>
                        <a:rPr lang="tr-TR" sz="1000" dirty="0" smtClean="0"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 dirty="0" smtClean="0"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pH=2.58; % 20 Formaldehyde-pH=2.45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0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23" marR="59823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9042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19125" y="250826"/>
            <a:ext cx="7886700" cy="746701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</a:rPr>
              <a:t>Decomposition  mechanism of formaldehyde</a:t>
            </a:r>
            <a:endParaRPr lang="en-US" sz="3200" b="1" dirty="0">
              <a:solidFill>
                <a:srgbClr val="0070C0"/>
              </a:solidFill>
            </a:endParaRPr>
          </a:p>
        </p:txBody>
      </p:sp>
      <p:sp>
        <p:nvSpPr>
          <p:cNvPr id="6" name="5 Dikdörtgen"/>
          <p:cNvSpPr/>
          <p:nvPr/>
        </p:nvSpPr>
        <p:spPr>
          <a:xfrm>
            <a:off x="619125" y="3969327"/>
            <a:ext cx="8229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2006BA"/>
                </a:solidFill>
              </a:rPr>
              <a:t>The presence of </a:t>
            </a:r>
            <a:r>
              <a:rPr lang="tr-TR" sz="2400" b="1" dirty="0" err="1" smtClean="0">
                <a:solidFill>
                  <a:srgbClr val="2006BA"/>
                </a:solidFill>
              </a:rPr>
              <a:t>ZnO</a:t>
            </a:r>
            <a:r>
              <a:rPr lang="en-US" sz="2400" b="1" dirty="0" smtClean="0">
                <a:solidFill>
                  <a:srgbClr val="2006BA"/>
                </a:solidFill>
              </a:rPr>
              <a:t> changes decomposition mechanism of CH</a:t>
            </a:r>
            <a:r>
              <a:rPr lang="en-US" sz="2400" b="1" baseline="-25000" dirty="0" smtClean="0">
                <a:solidFill>
                  <a:srgbClr val="2006BA"/>
                </a:solidFill>
              </a:rPr>
              <a:t>2</a:t>
            </a:r>
            <a:r>
              <a:rPr lang="en-US" sz="2400" b="1" dirty="0" smtClean="0">
                <a:solidFill>
                  <a:srgbClr val="2006BA"/>
                </a:solidFill>
              </a:rPr>
              <a:t>O and enhanced hydrogen formation  </a:t>
            </a:r>
            <a:endParaRPr lang="en-US" sz="2400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125" y="1169843"/>
            <a:ext cx="7867650" cy="196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51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9709"/>
          </a:xfrm>
        </p:spPr>
        <p:txBody>
          <a:bodyPr/>
          <a:lstStyle/>
          <a:p>
            <a:r>
              <a:rPr lang="en-US" b="1" dirty="0" smtClean="0">
                <a:solidFill>
                  <a:srgbClr val="0000FF"/>
                </a:solidFill>
              </a:rPr>
              <a:t>Results and Discussion</a:t>
            </a:r>
            <a:endParaRPr lang="tr-TR" dirty="0">
              <a:solidFill>
                <a:srgbClr val="0000FF"/>
              </a:solidFill>
            </a:endParaRPr>
          </a:p>
        </p:txBody>
      </p:sp>
      <p:sp>
        <p:nvSpPr>
          <p:cNvPr id="3" name="2 Metin kutusu"/>
          <p:cNvSpPr txBox="1"/>
          <p:nvPr/>
        </p:nvSpPr>
        <p:spPr>
          <a:xfrm>
            <a:off x="457200" y="789709"/>
            <a:ext cx="74676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r-TR" sz="2400" b="1" dirty="0" smtClean="0"/>
          </a:p>
          <a:p>
            <a:r>
              <a:rPr lang="en-US" sz="2400" b="1" dirty="0" smtClean="0"/>
              <a:t>Based on XRD pattern:</a:t>
            </a:r>
            <a:endParaRPr lang="tr-TR" sz="2400" b="1" dirty="0" smtClean="0"/>
          </a:p>
          <a:p>
            <a:endParaRPr lang="en-US" sz="2400" b="1" dirty="0" smtClean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 err="1" smtClean="0"/>
              <a:t>ZnO</a:t>
            </a:r>
            <a:r>
              <a:rPr lang="en-US" sz="2400" b="1" dirty="0" smtClean="0"/>
              <a:t> has hexagonal phase composition irrespective of calcination temperature  </a:t>
            </a:r>
            <a:endParaRPr lang="tr-TR" sz="2400" b="1" dirty="0" smtClean="0"/>
          </a:p>
          <a:p>
            <a:endParaRPr lang="en-US" sz="2400" b="1" dirty="0" smtClean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 smtClean="0"/>
              <a:t>SCW and SCW gasification do not affect </a:t>
            </a:r>
            <a:r>
              <a:rPr lang="en-US" sz="2400" b="1" dirty="0" err="1" smtClean="0"/>
              <a:t>ZnO’s</a:t>
            </a:r>
            <a:r>
              <a:rPr lang="en-US" sz="2400" b="1" dirty="0" smtClean="0"/>
              <a:t> phase composition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Increasing calcination temperature of </a:t>
            </a:r>
            <a:r>
              <a:rPr lang="tr-TR" sz="2400" b="1" dirty="0" err="1" smtClean="0"/>
              <a:t>ZnO</a:t>
            </a:r>
            <a:r>
              <a:rPr lang="en-US" sz="2400" b="1" dirty="0" smtClean="0"/>
              <a:t> :</a:t>
            </a:r>
            <a:endParaRPr lang="tr-TR" sz="2400" b="1" dirty="0" smtClean="0"/>
          </a:p>
          <a:p>
            <a:endParaRPr lang="en-US" sz="2400" b="1" dirty="0" smtClean="0"/>
          </a:p>
          <a:p>
            <a:pPr>
              <a:buFont typeface="Wingdings" pitchFamily="2" charset="2"/>
              <a:buChar char="q"/>
            </a:pPr>
            <a:r>
              <a:rPr lang="en-US" sz="2400" b="1" dirty="0" smtClean="0"/>
              <a:t>increasing stability based on XRD patterns</a:t>
            </a:r>
          </a:p>
          <a:p>
            <a:pPr>
              <a:buFont typeface="Wingdings" pitchFamily="2" charset="2"/>
              <a:buChar char="q"/>
            </a:pPr>
            <a:r>
              <a:rPr lang="en-US" sz="2400" b="1" dirty="0" smtClean="0"/>
              <a:t>decreasing surface area and porosity</a:t>
            </a:r>
          </a:p>
          <a:p>
            <a:pPr>
              <a:buFont typeface="Wingdings" pitchFamily="2" charset="2"/>
              <a:buChar char="q"/>
            </a:pPr>
            <a:r>
              <a:rPr lang="en-US" sz="2400" b="1" dirty="0" smtClean="0"/>
              <a:t>increasing crystal size</a:t>
            </a:r>
          </a:p>
          <a:p>
            <a:endParaRPr lang="tr-TR" sz="2400" b="1" dirty="0" smtClean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44046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270163" y="231109"/>
            <a:ext cx="87699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400" b="1" dirty="0"/>
              <a:t>Presence of </a:t>
            </a:r>
            <a:r>
              <a:rPr lang="tr-TR" sz="2400" b="1" dirty="0" err="1"/>
              <a:t>ZnO</a:t>
            </a:r>
            <a:endParaRPr lang="tr-TR" sz="2400" b="1" baseline="-25000" dirty="0"/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400" b="1" dirty="0"/>
              <a:t>changes  decomposition mechanism of formaldehyde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400" b="1" dirty="0"/>
              <a:t>enhances hydrogen formation </a:t>
            </a:r>
            <a:endParaRPr lang="tr-TR" sz="2400" b="1" dirty="0"/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tr-TR" sz="2400" b="1" dirty="0" err="1"/>
              <a:t>increases</a:t>
            </a:r>
            <a:r>
              <a:rPr lang="en-US" sz="2400" b="1" dirty="0"/>
              <a:t> formaldehyde conversion</a:t>
            </a:r>
            <a:endParaRPr lang="tr-TR" sz="2400" b="1" dirty="0"/>
          </a:p>
          <a:p>
            <a:endParaRPr lang="en-US" sz="2400" dirty="0" smtClean="0">
              <a:solidFill>
                <a:srgbClr val="0070C0"/>
              </a:solidFill>
            </a:endParaRPr>
          </a:p>
          <a:p>
            <a:endParaRPr lang="en-US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etin kutusu"/>
          <p:cNvSpPr txBox="1"/>
          <p:nvPr/>
        </p:nvSpPr>
        <p:spPr>
          <a:xfrm>
            <a:off x="2895600" y="914400"/>
            <a:ext cx="19297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b="1" dirty="0" smtClean="0">
                <a:solidFill>
                  <a:srgbClr val="0070C0"/>
                </a:solidFill>
              </a:rPr>
              <a:t>THANKS</a:t>
            </a:r>
            <a:endParaRPr lang="tr-TR" sz="4000" b="1" dirty="0">
              <a:solidFill>
                <a:srgbClr val="0070C0"/>
              </a:solidFill>
            </a:endParaRP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395536" y="2564904"/>
            <a:ext cx="8568952" cy="3672408"/>
          </a:xfrm>
          <a:prstGeom prst="rect">
            <a:avLst/>
          </a:prstGeom>
        </p:spPr>
        <p:txBody>
          <a:bodyPr>
            <a:normAutofit fontScale="8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FINA</a:t>
            </a:r>
            <a:r>
              <a:rPr kumimoji="0" lang="tr-TR" sz="36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</a:t>
            </a:r>
            <a:r>
              <a:rPr kumimoji="0" lang="en-US" sz="36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CIAL SUPPORT </a:t>
            </a:r>
            <a:br>
              <a:rPr kumimoji="0" lang="en-US" sz="36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Scientific and Technological Research Council of Turkey (TUBITAK) (</a:t>
            </a:r>
            <a:r>
              <a:rPr lang="en-US" sz="3600" b="1" u="sng" dirty="0" smtClean="0">
                <a:latin typeface="+mj-lt"/>
                <a:ea typeface="+mj-ea"/>
                <a:cs typeface="+mj-cs"/>
              </a:rPr>
              <a:t>2</a:t>
            </a:r>
            <a:r>
              <a:rPr kumimoji="0" lang="en-US" sz="36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13 M398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 and </a:t>
            </a: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Cumhuriyet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University Research Fund  (M742).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tr-TR" sz="3600" b="1" dirty="0"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tr-TR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tr-T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tr-T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tr-TR" sz="4400" b="1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3731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19784" y="47188"/>
            <a:ext cx="7886700" cy="489992"/>
          </a:xfrm>
        </p:spPr>
        <p:txBody>
          <a:bodyPr>
            <a:normAutofit fontScale="90000"/>
          </a:bodyPr>
          <a:lstStyle/>
          <a:p>
            <a:pPr algn="ctr"/>
            <a:r>
              <a:rPr lang="tr-TR" b="1" dirty="0" err="1" smtClean="0">
                <a:solidFill>
                  <a:schemeClr val="accent1">
                    <a:lumMod val="75000"/>
                  </a:schemeClr>
                </a:solidFill>
              </a:rPr>
              <a:t>Zinc</a:t>
            </a:r>
            <a:r>
              <a:rPr lang="tr-TR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tr-TR" b="1" dirty="0" err="1" smtClean="0">
                <a:solidFill>
                  <a:schemeClr val="accent1">
                    <a:lumMod val="75000"/>
                  </a:schemeClr>
                </a:solidFill>
              </a:rPr>
              <a:t>Oxide</a:t>
            </a:r>
            <a:r>
              <a:rPr lang="tr-TR" b="1" dirty="0" smtClean="0">
                <a:solidFill>
                  <a:schemeClr val="accent1">
                    <a:lumMod val="75000"/>
                  </a:schemeClr>
                </a:solidFill>
              </a:rPr>
              <a:t> (</a:t>
            </a:r>
            <a:r>
              <a:rPr lang="tr-TR" b="1" dirty="0" err="1" smtClean="0">
                <a:solidFill>
                  <a:schemeClr val="accent1">
                    <a:lumMod val="75000"/>
                  </a:schemeClr>
                </a:solidFill>
              </a:rPr>
              <a:t>ZnO</a:t>
            </a:r>
            <a:r>
              <a:rPr lang="tr-TR" b="1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en-US" b="1" baseline="-25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Dikdörtgen 7"/>
          <p:cNvSpPr/>
          <p:nvPr/>
        </p:nvSpPr>
        <p:spPr>
          <a:xfrm>
            <a:off x="142176" y="584368"/>
            <a:ext cx="33522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252525"/>
                </a:solidFill>
                <a:latin typeface="Arial" panose="020B0604020202020204" pitchFamily="34" charset="0"/>
              </a:rPr>
              <a:t>a white crystalline </a:t>
            </a:r>
            <a:r>
              <a:rPr lang="en-US" dirty="0">
                <a:solidFill>
                  <a:srgbClr val="0B0080"/>
                </a:solidFill>
                <a:latin typeface="Arial" panose="020B0604020202020204" pitchFamily="34" charset="0"/>
                <a:hlinkClick r:id="rId2" tooltip="Oxide"/>
              </a:rPr>
              <a:t>oxide</a:t>
            </a:r>
            <a:r>
              <a:rPr lang="en-US" dirty="0">
                <a:solidFill>
                  <a:srgbClr val="252525"/>
                </a:solidFill>
                <a:latin typeface="Arial" panose="020B0604020202020204" pitchFamily="34" charset="0"/>
              </a:rPr>
              <a:t> of </a:t>
            </a:r>
            <a:r>
              <a:rPr lang="en-US" dirty="0" err="1" smtClean="0">
                <a:solidFill>
                  <a:srgbClr val="0B0080"/>
                </a:solidFill>
                <a:latin typeface="Arial" panose="020B0604020202020204" pitchFamily="34" charset="0"/>
              </a:rPr>
              <a:t>zi</a:t>
            </a:r>
            <a:r>
              <a:rPr lang="tr-TR" dirty="0" err="1" smtClean="0">
                <a:solidFill>
                  <a:srgbClr val="0B0080"/>
                </a:solidFill>
                <a:latin typeface="Arial" panose="020B0604020202020204" pitchFamily="34" charset="0"/>
              </a:rPr>
              <a:t>nc</a:t>
            </a:r>
            <a:endParaRPr lang="en-US" dirty="0"/>
          </a:p>
        </p:txBody>
      </p:sp>
      <p:sp>
        <p:nvSpPr>
          <p:cNvPr id="9" name="Metin kutusu 8"/>
          <p:cNvSpPr txBox="1"/>
          <p:nvPr/>
        </p:nvSpPr>
        <p:spPr>
          <a:xfrm>
            <a:off x="119784" y="953700"/>
            <a:ext cx="7257761" cy="6463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Structure</a:t>
            </a:r>
          </a:p>
          <a:p>
            <a:r>
              <a:rPr lang="en-US" dirty="0">
                <a:solidFill>
                  <a:schemeClr val="accent5"/>
                </a:solidFill>
              </a:rPr>
              <a:t>Hexagonal, </a:t>
            </a:r>
            <a:r>
              <a:rPr lang="en-US" dirty="0" err="1">
                <a:solidFill>
                  <a:schemeClr val="accent5"/>
                </a:solidFill>
              </a:rPr>
              <a:t>wurtzite</a:t>
            </a:r>
            <a:r>
              <a:rPr lang="en-US" dirty="0">
                <a:solidFill>
                  <a:schemeClr val="accent5"/>
                </a:solidFill>
              </a:rPr>
              <a:t> crystal </a:t>
            </a:r>
            <a:r>
              <a:rPr lang="en-US" dirty="0" smtClean="0">
                <a:solidFill>
                  <a:schemeClr val="accent5"/>
                </a:solidFill>
              </a:rPr>
              <a:t>structure</a:t>
            </a:r>
            <a:endParaRPr lang="tr-TR" dirty="0" smtClean="0">
              <a:solidFill>
                <a:schemeClr val="accent5"/>
              </a:solidFill>
            </a:endParaRPr>
          </a:p>
          <a:p>
            <a:r>
              <a:rPr lang="tr-TR" dirty="0">
                <a:solidFill>
                  <a:schemeClr val="accent5"/>
                </a:solidFill>
              </a:rPr>
              <a:t>O</a:t>
            </a:r>
            <a:r>
              <a:rPr lang="en-US" dirty="0" err="1" smtClean="0">
                <a:solidFill>
                  <a:schemeClr val="accent5"/>
                </a:solidFill>
              </a:rPr>
              <a:t>utstanding</a:t>
            </a:r>
            <a:r>
              <a:rPr lang="en-US" dirty="0" smtClean="0">
                <a:solidFill>
                  <a:schemeClr val="accent5"/>
                </a:solidFill>
              </a:rPr>
              <a:t> </a:t>
            </a:r>
            <a:r>
              <a:rPr lang="en-US" dirty="0">
                <a:solidFill>
                  <a:schemeClr val="accent5"/>
                </a:solidFill>
              </a:rPr>
              <a:t>optical and electrical properties</a:t>
            </a:r>
            <a:endParaRPr lang="tr-TR" b="1" dirty="0" smtClean="0">
              <a:solidFill>
                <a:schemeClr val="accent5"/>
              </a:solidFill>
            </a:endParaRPr>
          </a:p>
          <a:p>
            <a:endParaRPr lang="tr-TR" b="1" dirty="0" smtClean="0"/>
          </a:p>
          <a:p>
            <a:r>
              <a:rPr lang="en-US" b="1" dirty="0" smtClean="0"/>
              <a:t>Uses</a:t>
            </a:r>
            <a:endParaRPr lang="tr-TR" b="1" dirty="0" smtClean="0"/>
          </a:p>
          <a:p>
            <a:r>
              <a:rPr lang="tr-TR" b="1" dirty="0" smtClean="0"/>
              <a:t>O</a:t>
            </a:r>
            <a:r>
              <a:rPr lang="en-US" b="1" dirty="0" err="1" smtClean="0"/>
              <a:t>ptoelectric</a:t>
            </a:r>
            <a:r>
              <a:rPr lang="en-US" b="1" dirty="0" smtClean="0"/>
              <a:t> </a:t>
            </a:r>
            <a:r>
              <a:rPr lang="en-US" b="1" dirty="0"/>
              <a:t>transducers</a:t>
            </a:r>
            <a:r>
              <a:rPr lang="en-US" b="1" dirty="0" smtClean="0"/>
              <a:t>,</a:t>
            </a:r>
            <a:endParaRPr lang="tr-TR" b="1" dirty="0" smtClean="0"/>
          </a:p>
          <a:p>
            <a:r>
              <a:rPr lang="tr-TR" b="1" dirty="0" smtClean="0"/>
              <a:t>C</a:t>
            </a:r>
            <a:r>
              <a:rPr lang="en-US" b="1" dirty="0" err="1" smtClean="0"/>
              <a:t>hemical</a:t>
            </a:r>
            <a:r>
              <a:rPr lang="en-US" b="1" dirty="0" smtClean="0"/>
              <a:t> </a:t>
            </a:r>
            <a:r>
              <a:rPr lang="en-US" b="1" dirty="0"/>
              <a:t>and gas sensors, </a:t>
            </a:r>
            <a:endParaRPr lang="tr-TR" b="1" dirty="0" smtClean="0"/>
          </a:p>
          <a:p>
            <a:r>
              <a:rPr lang="tr-TR" b="1" dirty="0" smtClean="0"/>
              <a:t>P</a:t>
            </a:r>
            <a:r>
              <a:rPr lang="en-US" b="1" dirty="0" err="1" smtClean="0"/>
              <a:t>hotocatalyst</a:t>
            </a:r>
            <a:r>
              <a:rPr lang="en-US" b="1" dirty="0"/>
              <a:t> </a:t>
            </a:r>
            <a:r>
              <a:rPr lang="tr-TR" b="1" dirty="0" err="1" smtClean="0"/>
              <a:t>etc</a:t>
            </a:r>
            <a:r>
              <a:rPr lang="tr-TR" b="1" dirty="0" smtClean="0"/>
              <a:t>. </a:t>
            </a:r>
          </a:p>
          <a:p>
            <a:endParaRPr lang="tr-TR" b="1" dirty="0" smtClean="0"/>
          </a:p>
          <a:p>
            <a:endParaRPr lang="tr-TR" b="1" dirty="0"/>
          </a:p>
          <a:p>
            <a:r>
              <a:rPr lang="tr-TR" b="1" dirty="0">
                <a:solidFill>
                  <a:srgbClr val="C00000"/>
                </a:solidFill>
              </a:rPr>
              <a:t>M</a:t>
            </a:r>
            <a:r>
              <a:rPr lang="en-US" b="1" dirty="0" err="1" smtClean="0">
                <a:solidFill>
                  <a:srgbClr val="C00000"/>
                </a:solidFill>
              </a:rPr>
              <a:t>orphologies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endParaRPr lang="tr-TR" b="1" dirty="0">
              <a:solidFill>
                <a:srgbClr val="C0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w</a:t>
            </a:r>
            <a:r>
              <a:rPr lang="tr-TR" b="1" dirty="0" smtClean="0">
                <a:solidFill>
                  <a:srgbClr val="FF0000"/>
                </a:solidFill>
              </a:rPr>
              <a:t>i</a:t>
            </a:r>
            <a:r>
              <a:rPr lang="en-US" b="1" dirty="0" smtClean="0">
                <a:solidFill>
                  <a:srgbClr val="FF0000"/>
                </a:solidFill>
              </a:rPr>
              <a:t>res</a:t>
            </a:r>
            <a:r>
              <a:rPr lang="en-US" b="1" dirty="0">
                <a:solidFill>
                  <a:srgbClr val="FF0000"/>
                </a:solidFill>
              </a:rPr>
              <a:t>, flowers, rods, tubes, sheets, ribbons, plates, dumbbell, disks and </a:t>
            </a:r>
            <a:r>
              <a:rPr lang="en-US" b="1" dirty="0" smtClean="0">
                <a:solidFill>
                  <a:srgbClr val="FF0000"/>
                </a:solidFill>
              </a:rPr>
              <a:t>springs</a:t>
            </a:r>
            <a:endParaRPr lang="tr-TR" b="1" dirty="0" smtClean="0">
              <a:solidFill>
                <a:srgbClr val="FF0000"/>
              </a:solidFill>
            </a:endParaRPr>
          </a:p>
          <a:p>
            <a:endParaRPr lang="tr-TR" b="1" dirty="0"/>
          </a:p>
          <a:p>
            <a:r>
              <a:rPr lang="tr-TR" b="1" dirty="0" smtClean="0">
                <a:solidFill>
                  <a:schemeClr val="accent6">
                    <a:lumMod val="50000"/>
                  </a:schemeClr>
                </a:solidFill>
              </a:rPr>
              <a:t>S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ynthesis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routes </a:t>
            </a:r>
            <a:endParaRPr lang="tr-TR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tr-TR" dirty="0" smtClean="0">
                <a:solidFill>
                  <a:srgbClr val="00B050"/>
                </a:solidFill>
              </a:rPr>
              <a:t>S</a:t>
            </a:r>
            <a:r>
              <a:rPr lang="en-US" b="1" dirty="0" err="1" smtClean="0">
                <a:solidFill>
                  <a:srgbClr val="00B050"/>
                </a:solidFill>
              </a:rPr>
              <a:t>ol</a:t>
            </a:r>
            <a:r>
              <a:rPr lang="en-US" b="1" dirty="0" smtClean="0">
                <a:solidFill>
                  <a:srgbClr val="00B050"/>
                </a:solidFill>
              </a:rPr>
              <a:t>–gel </a:t>
            </a:r>
            <a:r>
              <a:rPr lang="en-US" b="1" dirty="0">
                <a:solidFill>
                  <a:srgbClr val="00B050"/>
                </a:solidFill>
              </a:rPr>
              <a:t>method </a:t>
            </a:r>
            <a:endParaRPr lang="tr-TR" b="1" dirty="0" smtClean="0">
              <a:solidFill>
                <a:srgbClr val="00B050"/>
              </a:solidFill>
            </a:endParaRPr>
          </a:p>
          <a:p>
            <a:r>
              <a:rPr lang="tr-TR" b="1" dirty="0" smtClean="0">
                <a:solidFill>
                  <a:srgbClr val="00B050"/>
                </a:solidFill>
              </a:rPr>
              <a:t>H</a:t>
            </a:r>
            <a:r>
              <a:rPr lang="en-US" b="1" dirty="0" err="1" smtClean="0">
                <a:solidFill>
                  <a:srgbClr val="00B050"/>
                </a:solidFill>
              </a:rPr>
              <a:t>ydrothermal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b="1" dirty="0">
                <a:solidFill>
                  <a:srgbClr val="00B050"/>
                </a:solidFill>
              </a:rPr>
              <a:t>and </a:t>
            </a:r>
            <a:r>
              <a:rPr lang="en-US" b="1" dirty="0" err="1">
                <a:solidFill>
                  <a:srgbClr val="00B050"/>
                </a:solidFill>
              </a:rPr>
              <a:t>solvothermal</a:t>
            </a:r>
            <a:r>
              <a:rPr lang="en-US" b="1" dirty="0">
                <a:solidFill>
                  <a:srgbClr val="00B050"/>
                </a:solidFill>
              </a:rPr>
              <a:t> synthesis from ambient temperature and pressure up to supercritical conditions </a:t>
            </a:r>
            <a:endParaRPr lang="tr-TR" b="1" dirty="0" smtClean="0">
              <a:solidFill>
                <a:srgbClr val="00B050"/>
              </a:solidFill>
            </a:endParaRPr>
          </a:p>
          <a:p>
            <a:r>
              <a:rPr lang="tr-TR" b="1" dirty="0">
                <a:solidFill>
                  <a:srgbClr val="00B050"/>
                </a:solidFill>
              </a:rPr>
              <a:t>C</a:t>
            </a:r>
            <a:r>
              <a:rPr lang="en-US" b="1" dirty="0" err="1" smtClean="0">
                <a:solidFill>
                  <a:srgbClr val="00B050"/>
                </a:solidFill>
              </a:rPr>
              <a:t>hemical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b="1" dirty="0">
                <a:solidFill>
                  <a:srgbClr val="00B050"/>
                </a:solidFill>
              </a:rPr>
              <a:t>vapor deposition (CVD) </a:t>
            </a:r>
            <a:endParaRPr lang="tr-TR" b="1" dirty="0">
              <a:solidFill>
                <a:srgbClr val="00B050"/>
              </a:solidFill>
            </a:endParaRPr>
          </a:p>
          <a:p>
            <a:r>
              <a:rPr lang="tr-TR" b="1" dirty="0" smtClean="0">
                <a:solidFill>
                  <a:srgbClr val="00B050"/>
                </a:solidFill>
              </a:rPr>
              <a:t>T</a:t>
            </a:r>
            <a:r>
              <a:rPr lang="en-US" b="1" dirty="0" err="1" smtClean="0">
                <a:solidFill>
                  <a:srgbClr val="00B050"/>
                </a:solidFill>
              </a:rPr>
              <a:t>hermal</a:t>
            </a:r>
            <a:r>
              <a:rPr lang="en-US" b="1" dirty="0" smtClean="0">
                <a:solidFill>
                  <a:srgbClr val="00B050"/>
                </a:solidFill>
              </a:rPr>
              <a:t> evaporation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endParaRPr lang="en-US" b="1" dirty="0" smtClean="0">
              <a:solidFill>
                <a:srgbClr val="00B050"/>
              </a:solidFill>
            </a:endParaRPr>
          </a:p>
          <a:p>
            <a:r>
              <a:rPr lang="en-US" b="1" dirty="0" smtClean="0">
                <a:solidFill>
                  <a:srgbClr val="00B050"/>
                </a:solidFill>
              </a:rPr>
              <a:t>Spray </a:t>
            </a:r>
            <a:r>
              <a:rPr lang="en-US" b="1" dirty="0">
                <a:solidFill>
                  <a:srgbClr val="00B050"/>
                </a:solidFill>
              </a:rPr>
              <a:t>pyrolysis</a:t>
            </a:r>
            <a:endParaRPr lang="tr-TR" b="1" dirty="0" smtClean="0">
              <a:solidFill>
                <a:srgbClr val="00B050"/>
              </a:solidFill>
            </a:endParaRPr>
          </a:p>
          <a:p>
            <a:endParaRPr lang="tr-TR" b="1" dirty="0">
              <a:solidFill>
                <a:srgbClr val="00B050"/>
              </a:solidFill>
            </a:endParaRPr>
          </a:p>
          <a:p>
            <a:endParaRPr lang="tr-TR" b="1" dirty="0" smtClean="0"/>
          </a:p>
        </p:txBody>
      </p:sp>
      <p:pic>
        <p:nvPicPr>
          <p:cNvPr id="4098" name="Picture 2" descr="ZnO ile ilgili görsel sonuc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1280" y="91687"/>
            <a:ext cx="2939363" cy="1913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ZnO ile ilgili görsel sonuc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8734" y="2056711"/>
            <a:ext cx="2095500" cy="2095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245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04800" y="6096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  <a:latin typeface="Calibri" pitchFamily="34" charset="0"/>
              </a:rPr>
              <a:t>Use of supercritical water (SCW) with heterogeneous catalyst in biomass gasification has following advantages: </a:t>
            </a:r>
            <a:r>
              <a:rPr lang="en-US" sz="3200" dirty="0" smtClean="0">
                <a:latin typeface="Calibri" pitchFamily="34" charset="0"/>
              </a:rPr>
              <a:t/>
            </a:r>
            <a:br>
              <a:rPr lang="en-US" sz="3200" dirty="0" smtClean="0">
                <a:latin typeface="Calibri" pitchFamily="34" charset="0"/>
              </a:rPr>
            </a:br>
            <a:endParaRPr lang="tr-TR" sz="32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28600" y="1981200"/>
            <a:ext cx="8458200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latin typeface="Calibri" pitchFamily="34" charset="0"/>
              </a:rPr>
              <a:t>The control of phase behavior via  elimination of gas- liquid and liquid- liquid mass transfer resistances, </a:t>
            </a:r>
          </a:p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latin typeface="Calibri" pitchFamily="34" charset="0"/>
              </a:rPr>
              <a:t>Enhanced diffusion rate in reactions controlled by  interface diffusion (fluid/particle), </a:t>
            </a:r>
          </a:p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latin typeface="Calibri" pitchFamily="34" charset="0"/>
              </a:rPr>
              <a:t>Enhanced heat transfer, </a:t>
            </a:r>
          </a:p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latin typeface="Calibri" pitchFamily="34" charset="0"/>
              </a:rPr>
              <a:t>Easy removal of products, </a:t>
            </a:r>
          </a:p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latin typeface="Calibri" pitchFamily="34" charset="0"/>
              </a:rPr>
              <a:t>Improvement of catalyst’s lifetime by  dissolution of  deactivating  hydrocarbons, </a:t>
            </a:r>
          </a:p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latin typeface="Calibri" pitchFamily="34" charset="0"/>
              </a:rPr>
              <a:t>Improvement of solvent using a co-solvent and increased pressure.</a:t>
            </a:r>
          </a:p>
          <a:p>
            <a:pPr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72240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Calibri" pitchFamily="34" charset="0"/>
              </a:rPr>
              <a:t>Effect of supercritical water (SCW) on heterogeneous catalyst</a:t>
            </a:r>
            <a:endParaRPr lang="en-US" dirty="0"/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40327" y="1308697"/>
            <a:ext cx="7848600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tr-TR" sz="2000" dirty="0" smtClean="0">
              <a:solidFill>
                <a:srgbClr val="000000"/>
              </a:solidFill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tr-TR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T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he stability and mechanical strength of the catalysts cannot be remained in SCW</a:t>
            </a:r>
            <a:r>
              <a:rPr kumimoji="0" lang="tr-TR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as </a:t>
            </a:r>
            <a:r>
              <a:rPr kumimoji="0" lang="tr-TR" sz="24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the solid- solid transformations of the conventional catalysts. </a:t>
            </a:r>
            <a:endParaRPr kumimoji="0" lang="tr-TR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tr-TR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T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he structural change such as the aggregation of solid catalysts, phase transformation and dissolution of solid can occur in SCW. 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5" name="4 Dikdörtgen"/>
          <p:cNvSpPr/>
          <p:nvPr/>
        </p:nvSpPr>
        <p:spPr>
          <a:xfrm>
            <a:off x="540327" y="4028208"/>
            <a:ext cx="6858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6600"/>
                </a:solidFill>
                <a:ea typeface="Times New Roman" pitchFamily="18" charset="0"/>
                <a:cs typeface="Arial" pitchFamily="34" charset="0"/>
              </a:rPr>
              <a:t>The degree of the structural </a:t>
            </a:r>
            <a:r>
              <a:rPr lang="tr-TR" sz="2400" b="1" dirty="0" smtClean="0">
                <a:solidFill>
                  <a:srgbClr val="006600"/>
                </a:solidFill>
                <a:ea typeface="Times New Roman" pitchFamily="18" charset="0"/>
                <a:cs typeface="Arial" pitchFamily="34" charset="0"/>
              </a:rPr>
              <a:t> </a:t>
            </a:r>
            <a:r>
              <a:rPr lang="tr-TR" sz="2400" b="1" dirty="0" err="1" smtClean="0">
                <a:solidFill>
                  <a:srgbClr val="006600"/>
                </a:solidFill>
                <a:ea typeface="Times New Roman" pitchFamily="18" charset="0"/>
                <a:cs typeface="Arial" pitchFamily="34" charset="0"/>
              </a:rPr>
              <a:t>change</a:t>
            </a:r>
            <a:r>
              <a:rPr lang="tr-TR" sz="2400" b="1" dirty="0" smtClean="0">
                <a:solidFill>
                  <a:srgbClr val="006600"/>
                </a:solidFill>
                <a:ea typeface="Times New Roman" pitchFamily="18" charset="0"/>
                <a:cs typeface="Arial" pitchFamily="34" charset="0"/>
              </a:rPr>
              <a:t>:</a:t>
            </a:r>
            <a:endParaRPr lang="en-US" sz="2400" b="1" dirty="0" smtClean="0">
              <a:solidFill>
                <a:srgbClr val="006600"/>
              </a:solidFill>
              <a:ea typeface="Times New Roman" pitchFamily="18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rgbClr val="006600"/>
                </a:solidFill>
                <a:ea typeface="Times New Roman" pitchFamily="18" charset="0"/>
                <a:cs typeface="Arial" pitchFamily="34" charset="0"/>
              </a:rPr>
              <a:t>The composition of catalysts</a:t>
            </a:r>
          </a:p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rgbClr val="006600"/>
                </a:solidFill>
                <a:ea typeface="Times New Roman" pitchFamily="18" charset="0"/>
                <a:cs typeface="Arial" pitchFamily="34" charset="0"/>
              </a:rPr>
              <a:t>Preparation method of catalysts</a:t>
            </a:r>
          </a:p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rgbClr val="006600"/>
                </a:solidFill>
                <a:ea typeface="Times New Roman" pitchFamily="18" charset="0"/>
                <a:cs typeface="Arial" pitchFamily="34" charset="0"/>
              </a:rPr>
              <a:t>Operation conditions in the reactor. </a:t>
            </a:r>
            <a:endParaRPr lang="en-US" sz="2400" b="1" dirty="0">
              <a:solidFill>
                <a:srgbClr val="006600"/>
              </a:solidFill>
            </a:endParaRPr>
          </a:p>
        </p:txBody>
      </p:sp>
      <p:sp>
        <p:nvSpPr>
          <p:cNvPr id="3" name="Dikdörtgen 2"/>
          <p:cNvSpPr/>
          <p:nvPr/>
        </p:nvSpPr>
        <p:spPr>
          <a:xfrm>
            <a:off x="540327" y="5701278"/>
            <a:ext cx="85101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The crystalline phase of </a:t>
            </a:r>
            <a:r>
              <a:rPr lang="tr-TR" sz="2400" b="1" dirty="0" err="1" smtClean="0"/>
              <a:t>zinc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oxide</a:t>
            </a:r>
            <a:r>
              <a:rPr lang="en-US" sz="2400" b="1" dirty="0" smtClean="0"/>
              <a:t> strongly affects its structural, textural, and thereby catalytic properties in SCW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76399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639762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Experimental Method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228600" y="838200"/>
            <a:ext cx="4040188" cy="381000"/>
          </a:xfrm>
        </p:spPr>
        <p:txBody>
          <a:bodyPr>
            <a:noAutofit/>
          </a:bodyPr>
          <a:lstStyle/>
          <a:p>
            <a:r>
              <a:rPr lang="tr-TR" sz="2800" u="sng" dirty="0" smtClean="0">
                <a:solidFill>
                  <a:srgbClr val="008000"/>
                </a:solidFill>
              </a:rPr>
              <a:t>Sol-gel </a:t>
            </a:r>
            <a:r>
              <a:rPr lang="en-US" sz="2800" u="sng" dirty="0" smtClean="0">
                <a:solidFill>
                  <a:srgbClr val="008000"/>
                </a:solidFill>
              </a:rPr>
              <a:t>synthesis </a:t>
            </a:r>
            <a:r>
              <a:rPr lang="tr-TR" sz="2800" u="sng" dirty="0" smtClean="0">
                <a:solidFill>
                  <a:srgbClr val="008000"/>
                </a:solidFill>
              </a:rPr>
              <a:t>of </a:t>
            </a:r>
            <a:r>
              <a:rPr lang="tr-TR" sz="2800" u="sng" dirty="0" err="1" smtClean="0">
                <a:solidFill>
                  <a:srgbClr val="008000"/>
                </a:solidFill>
              </a:rPr>
              <a:t>ZnO</a:t>
            </a:r>
            <a:endParaRPr lang="en-US" sz="2800" u="sng" baseline="-25000" dirty="0">
              <a:solidFill>
                <a:srgbClr val="008000"/>
              </a:solidFill>
            </a:endParaRP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61548" y="1219200"/>
            <a:ext cx="4207240" cy="520238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800" b="1" dirty="0" smtClean="0">
                <a:solidFill>
                  <a:srgbClr val="C00000"/>
                </a:solidFill>
              </a:rPr>
              <a:t>Precursor: </a:t>
            </a:r>
            <a:r>
              <a:rPr lang="en-US" sz="1800" dirty="0" smtClean="0">
                <a:solidFill>
                  <a:srgbClr val="C00000"/>
                </a:solidFill>
              </a:rPr>
              <a:t>Zinc acetate dehydrate </a:t>
            </a:r>
          </a:p>
          <a:p>
            <a:pPr>
              <a:lnSpc>
                <a:spcPct val="100000"/>
              </a:lnSpc>
              <a:buNone/>
            </a:pPr>
            <a:r>
              <a:rPr lang="en-US" sz="1800" b="1" dirty="0" smtClean="0">
                <a:solidFill>
                  <a:srgbClr val="C00000"/>
                </a:solidFill>
              </a:rPr>
              <a:t>Chemical: </a:t>
            </a:r>
            <a:r>
              <a:rPr lang="en-US" sz="1800" dirty="0" smtClean="0">
                <a:solidFill>
                  <a:srgbClr val="C00000"/>
                </a:solidFill>
              </a:rPr>
              <a:t>Ethylene glycol, n-propyl alcohol, and glycerol, </a:t>
            </a:r>
            <a:r>
              <a:rPr lang="en-US" sz="1800" dirty="0" err="1" smtClean="0">
                <a:solidFill>
                  <a:srgbClr val="C00000"/>
                </a:solidFill>
              </a:rPr>
              <a:t>triethylene</a:t>
            </a:r>
            <a:r>
              <a:rPr lang="en-US" sz="1800" dirty="0" smtClean="0">
                <a:solidFill>
                  <a:srgbClr val="C00000"/>
                </a:solidFill>
              </a:rPr>
              <a:t> amine</a:t>
            </a:r>
          </a:p>
          <a:p>
            <a:pPr>
              <a:lnSpc>
                <a:spcPct val="100000"/>
              </a:lnSpc>
              <a:buNone/>
            </a:pPr>
            <a:endParaRPr lang="en-US" sz="1800" dirty="0" smtClean="0"/>
          </a:p>
          <a:p>
            <a:pPr>
              <a:lnSpc>
                <a:spcPct val="100000"/>
              </a:lnSpc>
              <a:buNone/>
            </a:pPr>
            <a:r>
              <a:rPr lang="en-US" sz="2400" b="1" dirty="0" err="1" smtClean="0"/>
              <a:t>Preperation</a:t>
            </a:r>
            <a:r>
              <a:rPr lang="en-US" sz="2400" b="1" dirty="0" smtClean="0"/>
              <a:t>: </a:t>
            </a:r>
            <a:r>
              <a:rPr lang="en-US" sz="1800" b="1" dirty="0" smtClean="0">
                <a:solidFill>
                  <a:srgbClr val="00B050"/>
                </a:solidFill>
              </a:rPr>
              <a:t>Precursor, zinc acetate dehydrate,   was dissolved  in ethylene glycol at 150 </a:t>
            </a:r>
            <a:r>
              <a:rPr lang="en-US" sz="1800" b="1" baseline="30000" dirty="0" err="1" smtClean="0">
                <a:solidFill>
                  <a:srgbClr val="00B050"/>
                </a:solidFill>
              </a:rPr>
              <a:t>o</a:t>
            </a:r>
            <a:r>
              <a:rPr lang="en-US" sz="1800" b="1" dirty="0" err="1" smtClean="0">
                <a:solidFill>
                  <a:srgbClr val="00B050"/>
                </a:solidFill>
              </a:rPr>
              <a:t>C</a:t>
            </a:r>
            <a:r>
              <a:rPr lang="en-US" sz="1800" b="1" dirty="0" smtClean="0">
                <a:solidFill>
                  <a:srgbClr val="00B050"/>
                </a:solidFill>
              </a:rPr>
              <a:t> for 15 min at 400 rpm. The gel was formed during aging.  The gel was dissolved in  glycerol and n- propanol was added to solution. After gel formation,  tri ethylene amine was added to the  gel and the solvent was removed by  rotary evaporator at 90 </a:t>
            </a:r>
            <a:r>
              <a:rPr lang="en-US" sz="1800" b="1" baseline="30000" dirty="0" err="1" smtClean="0">
                <a:solidFill>
                  <a:srgbClr val="00B050"/>
                </a:solidFill>
              </a:rPr>
              <a:t>o</a:t>
            </a:r>
            <a:r>
              <a:rPr lang="en-US" sz="1800" b="1" dirty="0" err="1" smtClean="0">
                <a:solidFill>
                  <a:srgbClr val="00B050"/>
                </a:solidFill>
              </a:rPr>
              <a:t>C</a:t>
            </a:r>
            <a:r>
              <a:rPr lang="en-US" sz="1800" b="1" dirty="0" smtClean="0">
                <a:solidFill>
                  <a:srgbClr val="00B050"/>
                </a:solidFill>
              </a:rPr>
              <a:t> under vacuum.  Gel was dried at 80 </a:t>
            </a:r>
            <a:r>
              <a:rPr lang="en-US" sz="1800" b="1" baseline="30000" dirty="0" err="1" smtClean="0">
                <a:solidFill>
                  <a:srgbClr val="00B050"/>
                </a:solidFill>
              </a:rPr>
              <a:t>o</a:t>
            </a:r>
            <a:r>
              <a:rPr lang="en-US" sz="1800" b="1" dirty="0" err="1" smtClean="0">
                <a:solidFill>
                  <a:srgbClr val="00B050"/>
                </a:solidFill>
              </a:rPr>
              <a:t>C</a:t>
            </a:r>
            <a:r>
              <a:rPr lang="en-US" sz="1800" b="1" dirty="0" smtClean="0">
                <a:solidFill>
                  <a:srgbClr val="00B050"/>
                </a:solidFill>
              </a:rPr>
              <a:t> and </a:t>
            </a:r>
            <a:r>
              <a:rPr lang="en-US" sz="1800" b="1" dirty="0" err="1" smtClean="0">
                <a:solidFill>
                  <a:srgbClr val="00B050"/>
                </a:solidFill>
              </a:rPr>
              <a:t>calci</a:t>
            </a:r>
            <a:r>
              <a:rPr lang="tr-TR" sz="1800" b="1" dirty="0" smtClean="0">
                <a:solidFill>
                  <a:srgbClr val="00B050"/>
                </a:solidFill>
              </a:rPr>
              <a:t>n</a:t>
            </a:r>
            <a:r>
              <a:rPr lang="en-US" sz="1800" b="1" dirty="0" err="1" smtClean="0">
                <a:solidFill>
                  <a:srgbClr val="00B050"/>
                </a:solidFill>
              </a:rPr>
              <a:t>ed</a:t>
            </a:r>
            <a:r>
              <a:rPr lang="en-US" sz="1800" b="1" dirty="0" smtClean="0">
                <a:solidFill>
                  <a:srgbClr val="00B050"/>
                </a:solidFill>
              </a:rPr>
              <a:t> at 3</a:t>
            </a:r>
            <a:r>
              <a:rPr lang="tr-TR" sz="1800" b="1" dirty="0" smtClean="0">
                <a:solidFill>
                  <a:srgbClr val="00B050"/>
                </a:solidFill>
              </a:rPr>
              <a:t>5</a:t>
            </a:r>
            <a:r>
              <a:rPr lang="en-US" sz="1800" b="1" dirty="0" smtClean="0">
                <a:solidFill>
                  <a:srgbClr val="00B050"/>
                </a:solidFill>
              </a:rPr>
              <a:t>0 </a:t>
            </a:r>
            <a:r>
              <a:rPr lang="en-US" sz="1800" b="1" baseline="30000" dirty="0" err="1" smtClean="0">
                <a:solidFill>
                  <a:srgbClr val="00B050"/>
                </a:solidFill>
              </a:rPr>
              <a:t>o</a:t>
            </a:r>
            <a:r>
              <a:rPr lang="en-US" sz="1800" b="1" dirty="0" err="1" smtClean="0">
                <a:solidFill>
                  <a:srgbClr val="00B050"/>
                </a:solidFill>
              </a:rPr>
              <a:t>C</a:t>
            </a:r>
            <a:r>
              <a:rPr lang="en-US" sz="1800" b="1" dirty="0" smtClean="0">
                <a:solidFill>
                  <a:srgbClr val="00B050"/>
                </a:solidFill>
              </a:rPr>
              <a:t> and 900 </a:t>
            </a:r>
            <a:r>
              <a:rPr lang="en-US" sz="1800" b="1" baseline="30000" dirty="0" err="1" smtClean="0">
                <a:solidFill>
                  <a:srgbClr val="00B050"/>
                </a:solidFill>
              </a:rPr>
              <a:t>o</a:t>
            </a:r>
            <a:r>
              <a:rPr lang="en-US" sz="1800" b="1" dirty="0" err="1" smtClean="0">
                <a:solidFill>
                  <a:srgbClr val="00B050"/>
                </a:solidFill>
              </a:rPr>
              <a:t>C.</a:t>
            </a:r>
            <a:r>
              <a:rPr lang="en-US" sz="1800" b="1" dirty="0" smtClean="0">
                <a:solidFill>
                  <a:srgbClr val="00B050"/>
                </a:solidFill>
              </a:rPr>
              <a:t> </a:t>
            </a:r>
          </a:p>
          <a:p>
            <a:pPr>
              <a:lnSpc>
                <a:spcPct val="100000"/>
              </a:lnSpc>
              <a:buNone/>
            </a:pPr>
            <a:endParaRPr lang="en-US" sz="1800" b="1" dirty="0" smtClean="0">
              <a:solidFill>
                <a:srgbClr val="00B050"/>
              </a:solidFill>
            </a:endParaRPr>
          </a:p>
          <a:p>
            <a:pPr>
              <a:buNone/>
            </a:pPr>
            <a:endParaRPr lang="tr-TR" sz="1800" b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en-US" sz="1800" b="1" dirty="0">
              <a:solidFill>
                <a:srgbClr val="006600"/>
              </a:solidFill>
            </a:endParaRP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741064" y="800100"/>
            <a:ext cx="4041775" cy="457200"/>
          </a:xfrm>
        </p:spPr>
        <p:txBody>
          <a:bodyPr>
            <a:noAutofit/>
          </a:bodyPr>
          <a:lstStyle/>
          <a:p>
            <a:r>
              <a:rPr lang="en-US" sz="2800" u="sng" dirty="0" smtClean="0"/>
              <a:t>Characterization</a:t>
            </a:r>
            <a:endParaRPr lang="en-US" sz="2800" u="sng" dirty="0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564275" y="1550513"/>
            <a:ext cx="4218564" cy="1816143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r>
              <a:rPr lang="en-US" sz="7000" b="1" dirty="0" smtClean="0"/>
              <a:t>Temperature-Programmed Reduction (TPR) </a:t>
            </a:r>
          </a:p>
          <a:p>
            <a:pPr>
              <a:lnSpc>
                <a:spcPct val="120000"/>
              </a:lnSpc>
            </a:pPr>
            <a:r>
              <a:rPr lang="en-US" sz="7000" b="1" dirty="0" smtClean="0"/>
              <a:t>Temperature-Programmed Oxidation (TPO) </a:t>
            </a:r>
          </a:p>
          <a:p>
            <a:pPr>
              <a:lnSpc>
                <a:spcPct val="120000"/>
              </a:lnSpc>
            </a:pPr>
            <a:r>
              <a:rPr lang="en-US" sz="7000" b="1" dirty="0" err="1" smtClean="0"/>
              <a:t>Crystalinity</a:t>
            </a:r>
            <a:r>
              <a:rPr lang="en-US" sz="7000" b="1" dirty="0" smtClean="0"/>
              <a:t>: XRD (</a:t>
            </a:r>
            <a:r>
              <a:rPr lang="en-US" sz="7000" b="1" dirty="0" err="1" smtClean="0"/>
              <a:t>Rigaku</a:t>
            </a:r>
            <a:r>
              <a:rPr lang="en-US" sz="7000" b="1" dirty="0" smtClean="0"/>
              <a:t> </a:t>
            </a:r>
            <a:r>
              <a:rPr lang="en-US" sz="7000" b="1" dirty="0" err="1" smtClean="0"/>
              <a:t>SmartLab</a:t>
            </a:r>
            <a:r>
              <a:rPr lang="en-US" sz="7000" b="1" dirty="0" smtClean="0"/>
              <a:t>).</a:t>
            </a:r>
          </a:p>
          <a:p>
            <a:pPr>
              <a:lnSpc>
                <a:spcPct val="120000"/>
              </a:lnSpc>
            </a:pPr>
            <a:r>
              <a:rPr lang="en-US" sz="7000" b="1" dirty="0" smtClean="0"/>
              <a:t>Surface area and porosity (</a:t>
            </a:r>
            <a:r>
              <a:rPr lang="en-US" sz="7000" b="1" dirty="0" err="1" smtClean="0"/>
              <a:t>Autosorb</a:t>
            </a:r>
            <a:r>
              <a:rPr lang="en-US" sz="7000" b="1" dirty="0" smtClean="0"/>
              <a:t> 1)</a:t>
            </a:r>
          </a:p>
          <a:p>
            <a:pPr>
              <a:lnSpc>
                <a:spcPct val="120000"/>
              </a:lnSpc>
            </a:pPr>
            <a:r>
              <a:rPr lang="en-US" sz="7000" b="1" dirty="0" smtClean="0"/>
              <a:t>Functional groups : FTIR (Perkin-Elmer Spectrum One)</a:t>
            </a:r>
          </a:p>
          <a:p>
            <a:pPr>
              <a:lnSpc>
                <a:spcPct val="120000"/>
              </a:lnSpc>
            </a:pPr>
            <a:r>
              <a:rPr lang="en-US" sz="7000" b="1" dirty="0" smtClean="0"/>
              <a:t>Particle size: SEM / Particle size analyzer </a:t>
            </a:r>
          </a:p>
          <a:p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274460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76645" y="4302258"/>
            <a:ext cx="877843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Reactor:</a:t>
            </a:r>
            <a:r>
              <a:rPr kumimoji="0" lang="en-US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B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atch reactor (Parr 4591) (volume of 100 cm</a:t>
            </a:r>
            <a:r>
              <a:rPr kumimoji="0" lang="en-US" b="1" i="0" u="none" strike="noStrike" cap="none" normalizeH="0" baseline="3000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).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Mixture: </a:t>
            </a:r>
            <a:r>
              <a:rPr lang="tr-TR" b="1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55 g/</a:t>
            </a:r>
            <a:r>
              <a:rPr lang="tr-TR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L </a:t>
            </a:r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of </a:t>
            </a:r>
            <a:r>
              <a:rPr lang="en-US" b="1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formaldehyde and </a:t>
            </a:r>
            <a:r>
              <a:rPr lang="tr-TR" b="1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40 </a:t>
            </a:r>
            <a:r>
              <a:rPr lang="en-US" b="1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g (0.52 g/cm</a:t>
            </a:r>
            <a:r>
              <a:rPr lang="en-US" b="1" baseline="30000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lang="en-US" b="1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) of </a:t>
            </a:r>
            <a:r>
              <a:rPr lang="tr-TR" b="1" dirty="0" err="1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solution</a:t>
            </a:r>
            <a:r>
              <a:rPr lang="tr-TR" b="1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;</a:t>
            </a:r>
            <a:r>
              <a:rPr lang="en-US" b="1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tr-TR" b="1" dirty="0">
              <a:solidFill>
                <a:srgbClr val="C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tr-TR" b="1" dirty="0" err="1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ZnO</a:t>
            </a:r>
            <a:r>
              <a:rPr lang="tr-TR" b="1" baseline="-25000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b="1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catalyst: 1.0 g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Reaction time  and temperature: </a:t>
            </a:r>
            <a:r>
              <a:rPr lang="tr-TR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30 </a:t>
            </a:r>
            <a:r>
              <a:rPr lang="tr-TR" b="1" dirty="0" err="1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min</a:t>
            </a:r>
            <a:r>
              <a:rPr lang="tr-TR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tr-TR" b="1" dirty="0" err="1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and</a:t>
            </a:r>
            <a:r>
              <a:rPr lang="tr-TR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400 </a:t>
            </a:r>
            <a:r>
              <a:rPr kumimoji="0" lang="tr-TR" b="1" i="0" u="none" strike="noStrike" cap="none" normalizeH="0" baseline="3000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</a:t>
            </a:r>
            <a:r>
              <a:rPr kumimoji="0" lang="tr-TR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G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as and liquid samples were analyzed by using an on-line GC and HPLC</a:t>
            </a:r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respectively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Arial Unicode MS" pitchFamily="34" charset="-128"/>
                <a:cs typeface="Arial" pitchFamily="34" charset="0"/>
              </a:rPr>
              <a:t>  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1022780"/>
            <a:ext cx="4383839" cy="2478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Dikdörtgen 3"/>
          <p:cNvSpPr/>
          <p:nvPr/>
        </p:nvSpPr>
        <p:spPr>
          <a:xfrm>
            <a:off x="3054262" y="222258"/>
            <a:ext cx="17043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u="sng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Reaction</a:t>
            </a:r>
            <a:endParaRPr lang="en-US" sz="2800" b="1" u="sng" dirty="0">
              <a:solidFill>
                <a:srgbClr val="C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65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33845" y="2449032"/>
            <a:ext cx="52688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dirty="0" smtClean="0">
                <a:solidFill>
                  <a:srgbClr val="0070C0"/>
                </a:solidFill>
              </a:rPr>
              <a:t>RESULTS AND DISCUSSION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31860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4010531" y="44887"/>
            <a:ext cx="835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XRD</a:t>
            </a:r>
            <a:endParaRPr lang="en-US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Metin kutusu 5"/>
          <p:cNvSpPr txBox="1"/>
          <p:nvPr/>
        </p:nvSpPr>
        <p:spPr>
          <a:xfrm>
            <a:off x="540327" y="5473149"/>
            <a:ext cx="80113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ZnO</a:t>
            </a:r>
            <a:r>
              <a:rPr lang="en-US" sz="2400" b="1" dirty="0" smtClean="0"/>
              <a:t> has hexagonal crystal structure and its crystal structure maintains after SCW gasification, but its crystal size is getting bigger based on SEM results</a:t>
            </a:r>
            <a:endParaRPr lang="en-US" sz="2400" b="1" dirty="0"/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4764" y="506552"/>
            <a:ext cx="5448329" cy="5076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09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3274087" y="0"/>
            <a:ext cx="23499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 RESULTS</a:t>
            </a:r>
            <a:endParaRPr lang="en-US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Resim 2" descr="C:\Users\user1\Desktop\SEM-Ali-II\08042017\42-8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245" y="558079"/>
            <a:ext cx="2626420" cy="2735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Resim 3" descr="C:\Users\user1\Desktop\SEM-Ali-II\15042017\31-8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894" y="558078"/>
            <a:ext cx="2460625" cy="269809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Resim 4" descr="C:\Users\user1\Desktop\SEM-Ali-II\08042017\43-8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245" y="3587758"/>
            <a:ext cx="2626420" cy="265717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Resim 5" descr="C:\Users\user1\Desktop\SEM-Ali-II\15042017\17-9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894" y="3559481"/>
            <a:ext cx="2532351" cy="268545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Metin kutusu 6"/>
          <p:cNvSpPr txBox="1"/>
          <p:nvPr/>
        </p:nvSpPr>
        <p:spPr>
          <a:xfrm>
            <a:off x="1163782" y="3256173"/>
            <a:ext cx="1040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/>
              <a:t>ZnO-350 </a:t>
            </a:r>
            <a:endParaRPr lang="en-US" b="1" dirty="0"/>
          </a:p>
        </p:txBody>
      </p:sp>
      <p:sp>
        <p:nvSpPr>
          <p:cNvPr id="8" name="Metin kutusu 7"/>
          <p:cNvSpPr txBox="1"/>
          <p:nvPr/>
        </p:nvSpPr>
        <p:spPr>
          <a:xfrm>
            <a:off x="3782942" y="3218426"/>
            <a:ext cx="1436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/>
              <a:t>ZnO-350SCW</a:t>
            </a:r>
            <a:endParaRPr lang="en-US" b="1" dirty="0"/>
          </a:p>
        </p:txBody>
      </p:sp>
      <p:sp>
        <p:nvSpPr>
          <p:cNvPr id="9" name="Metin kutusu 8"/>
          <p:cNvSpPr txBox="1"/>
          <p:nvPr/>
        </p:nvSpPr>
        <p:spPr>
          <a:xfrm>
            <a:off x="1070264" y="6244936"/>
            <a:ext cx="987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/>
              <a:t>ZnO-900</a:t>
            </a:r>
            <a:endParaRPr lang="en-US" b="1" dirty="0"/>
          </a:p>
        </p:txBody>
      </p:sp>
      <p:sp>
        <p:nvSpPr>
          <p:cNvPr id="10" name="Metin kutusu 9"/>
          <p:cNvSpPr txBox="1"/>
          <p:nvPr/>
        </p:nvSpPr>
        <p:spPr>
          <a:xfrm>
            <a:off x="3824735" y="6244936"/>
            <a:ext cx="1507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/>
              <a:t>ZnO-900-SCW</a:t>
            </a:r>
            <a:endParaRPr lang="en-US" b="1" dirty="0"/>
          </a:p>
        </p:txBody>
      </p:sp>
      <p:sp>
        <p:nvSpPr>
          <p:cNvPr id="11" name="Metin kutusu 10"/>
          <p:cNvSpPr txBox="1"/>
          <p:nvPr/>
        </p:nvSpPr>
        <p:spPr>
          <a:xfrm>
            <a:off x="6255327" y="1279668"/>
            <a:ext cx="24765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ZnO</a:t>
            </a:r>
            <a:r>
              <a:rPr lang="en-US" dirty="0" smtClean="0"/>
              <a:t> calcined at 350 </a:t>
            </a:r>
            <a:r>
              <a:rPr lang="en-US" baseline="30000" dirty="0" err="1" smtClean="0"/>
              <a:t>o</a:t>
            </a:r>
            <a:r>
              <a:rPr lang="en-US" dirty="0" err="1" smtClean="0"/>
              <a:t>C</a:t>
            </a:r>
            <a:endParaRPr lang="en-US" dirty="0" smtClean="0"/>
          </a:p>
          <a:p>
            <a:r>
              <a:rPr lang="en-US" dirty="0" smtClean="0"/>
              <a:t>has </a:t>
            </a:r>
            <a:r>
              <a:rPr lang="en-US" dirty="0" err="1" smtClean="0"/>
              <a:t>nano</a:t>
            </a:r>
            <a:r>
              <a:rPr lang="en-US" dirty="0" smtClean="0"/>
              <a:t>- size</a:t>
            </a:r>
            <a:r>
              <a:rPr lang="tr-TR" dirty="0" smtClean="0"/>
              <a:t>d</a:t>
            </a:r>
            <a:r>
              <a:rPr lang="en-US" dirty="0" smtClean="0"/>
              <a:t> particles</a:t>
            </a:r>
            <a:endParaRPr lang="en-US" dirty="0"/>
          </a:p>
        </p:txBody>
      </p:sp>
      <p:sp>
        <p:nvSpPr>
          <p:cNvPr id="12" name="Metin kutusu 11"/>
          <p:cNvSpPr txBox="1"/>
          <p:nvPr/>
        </p:nvSpPr>
        <p:spPr>
          <a:xfrm>
            <a:off x="6255326" y="3977841"/>
            <a:ext cx="25401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ZnO</a:t>
            </a:r>
            <a:r>
              <a:rPr lang="en-US" dirty="0" smtClean="0"/>
              <a:t> calcined at </a:t>
            </a:r>
            <a:r>
              <a:rPr lang="tr-TR" dirty="0" smtClean="0"/>
              <a:t>90</a:t>
            </a:r>
            <a:r>
              <a:rPr lang="en-US" dirty="0" smtClean="0"/>
              <a:t>0 </a:t>
            </a:r>
            <a:r>
              <a:rPr lang="en-US" baseline="30000" dirty="0" err="1" smtClean="0"/>
              <a:t>o</a:t>
            </a:r>
            <a:r>
              <a:rPr lang="en-US" dirty="0" err="1" smtClean="0"/>
              <a:t>C</a:t>
            </a:r>
            <a:endParaRPr lang="en-US" dirty="0" smtClean="0"/>
          </a:p>
          <a:p>
            <a:r>
              <a:rPr lang="en-US" dirty="0" smtClean="0"/>
              <a:t>has </a:t>
            </a:r>
            <a:r>
              <a:rPr lang="tr-TR" dirty="0" smtClean="0"/>
              <a:t>mikro</a:t>
            </a:r>
            <a:r>
              <a:rPr lang="en-US" dirty="0" smtClean="0"/>
              <a:t>- size</a:t>
            </a:r>
            <a:r>
              <a:rPr lang="tr-TR" dirty="0" smtClean="0"/>
              <a:t>d</a:t>
            </a:r>
            <a:r>
              <a:rPr lang="en-US" dirty="0" smtClean="0"/>
              <a:t> particles</a:t>
            </a:r>
            <a:endParaRPr lang="en-US" dirty="0"/>
          </a:p>
        </p:txBody>
      </p:sp>
      <p:sp>
        <p:nvSpPr>
          <p:cNvPr id="13" name="Metin kutusu 12"/>
          <p:cNvSpPr txBox="1"/>
          <p:nvPr/>
        </p:nvSpPr>
        <p:spPr>
          <a:xfrm>
            <a:off x="6338455" y="5153891"/>
            <a:ext cx="26559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SCW gasification leads to</a:t>
            </a:r>
          </a:p>
          <a:p>
            <a:r>
              <a:rPr lang="en-US" b="1" dirty="0" smtClean="0"/>
              <a:t>particle growing at both </a:t>
            </a:r>
          </a:p>
          <a:p>
            <a:r>
              <a:rPr lang="tr-TR" b="1" dirty="0"/>
              <a:t>c</a:t>
            </a:r>
            <a:r>
              <a:rPr lang="en-US" b="1" dirty="0" err="1" smtClean="0"/>
              <a:t>alcination</a:t>
            </a:r>
            <a:r>
              <a:rPr lang="en-US" b="1" dirty="0" smtClean="0"/>
              <a:t> temperature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6786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eması">
  <a:themeElements>
    <a:clrScheme name="Office Teması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eması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eması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3184</TotalTime>
  <Words>902</Words>
  <Application>Microsoft Office PowerPoint</Application>
  <PresentationFormat>On-screen Show (4:3)</PresentationFormat>
  <Paragraphs>256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 Unicode MS</vt:lpstr>
      <vt:lpstr>Arial</vt:lpstr>
      <vt:lpstr>Calibri</vt:lpstr>
      <vt:lpstr>Calibri Light</vt:lpstr>
      <vt:lpstr>Georgia</vt:lpstr>
      <vt:lpstr>Times New Roman</vt:lpstr>
      <vt:lpstr>Wingdings</vt:lpstr>
      <vt:lpstr>Office Teması</vt:lpstr>
      <vt:lpstr>Stability of zinc oxide samples prepared with sol- gel method in supercritical water   </vt:lpstr>
      <vt:lpstr>Zinc Oxide (ZnO)</vt:lpstr>
      <vt:lpstr>Use of supercritical water (SCW) with heterogeneous catalyst in biomass gasification has following advantages:  </vt:lpstr>
      <vt:lpstr>Effect of supercritical water (SCW) on heterogeneous catalyst</vt:lpstr>
      <vt:lpstr>Experimental Method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Surface area and pore size distribution</vt:lpstr>
      <vt:lpstr>PowerPoint Presentation</vt:lpstr>
      <vt:lpstr>PowerPoint Presentation</vt:lpstr>
      <vt:lpstr>Activity Results</vt:lpstr>
      <vt:lpstr>Decomposition  mechanism of formaldehyde</vt:lpstr>
      <vt:lpstr>Results and Discussion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Stability and activity of zirconium oxide in catalytic supercritical water gasification of formaldehyde</dc:title>
  <dc:creator>user1</dc:creator>
  <cp:lastModifiedBy>Marius SIMION</cp:lastModifiedBy>
  <cp:revision>159</cp:revision>
  <cp:lastPrinted>2017-06-12T16:13:26Z</cp:lastPrinted>
  <dcterms:created xsi:type="dcterms:W3CDTF">2017-03-10T14:12:05Z</dcterms:created>
  <dcterms:modified xsi:type="dcterms:W3CDTF">2018-11-21T06:51:38Z</dcterms:modified>
</cp:coreProperties>
</file>