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3"/>
  </p:notesMasterIdLst>
  <p:handoutMasterIdLst>
    <p:handoutMasterId r:id="rId4"/>
  </p:handoutMasterIdLst>
  <p:sldIdLst>
    <p:sldId id="257" r:id="rId2"/>
  </p:sldIdLst>
  <p:sldSz cx="30480000" cy="45720000"/>
  <p:notesSz cx="6797675" cy="9926638"/>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1568">
          <p15:clr>
            <a:srgbClr val="A4A3A4"/>
          </p15:clr>
        </p15:guide>
        <p15:guide id="2" pos="10368">
          <p15:clr>
            <a:srgbClr val="A4A3A4"/>
          </p15:clr>
        </p15:guide>
      </p15:sldGuideLst>
    </p:ext>
    <p:ext uri="{2D200454-40CA-4A62-9FC3-DE9A4176ACB9}">
      <p15:notesGuideLst xmlns:p15="http://schemas.microsoft.com/office/powerpoint/2012/main">
        <p15:guide id="1" orient="horz" pos="10921">
          <p15:clr>
            <a:srgbClr val="A4A3A4"/>
          </p15:clr>
        </p15:guide>
        <p15:guide id="2" pos="76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66"/>
    <a:srgbClr val="BAEBFC"/>
    <a:srgbClr val="008000"/>
    <a:srgbClr val="000099"/>
    <a:srgbClr val="0066FF"/>
    <a:srgbClr val="FFFF6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2587" autoAdjust="0"/>
    <p:restoredTop sz="90483" autoAdjust="0"/>
  </p:normalViewPr>
  <p:slideViewPr>
    <p:cSldViewPr>
      <p:cViewPr varScale="1">
        <p:scale>
          <a:sx n="16" d="100"/>
          <a:sy n="16" d="100"/>
        </p:scale>
        <p:origin x="3924" y="108"/>
      </p:cViewPr>
      <p:guideLst>
        <p:guide orient="horz" pos="11568"/>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2" d="100"/>
          <a:sy n="42" d="100"/>
        </p:scale>
        <p:origin x="-1275" y="-92"/>
      </p:cViewPr>
      <p:guideLst>
        <p:guide orient="horz" pos="10921"/>
        <p:guide pos="76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5690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0163" y="9525"/>
            <a:ext cx="29622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t" anchorCtr="0" compatLnSpc="1">
            <a:prstTxWarp prst="textNoShape">
              <a:avLst/>
            </a:prstTxWarp>
          </a:bodyPr>
          <a:lstStyle>
            <a:lvl1pPr defTabSz="769691">
              <a:defRPr sz="1000" i="1" dirty="0"/>
            </a:lvl1pPr>
          </a:lstStyle>
          <a:p>
            <a:pPr>
              <a:defRPr/>
            </a:pPr>
            <a:endParaRPr lang="en-GB"/>
          </a:p>
        </p:txBody>
      </p:sp>
      <p:sp>
        <p:nvSpPr>
          <p:cNvPr id="2051" name="Rectangle 3"/>
          <p:cNvSpPr>
            <a:spLocks noGrp="1" noChangeArrowheads="1"/>
          </p:cNvSpPr>
          <p:nvPr>
            <p:ph type="dt" idx="1"/>
          </p:nvPr>
        </p:nvSpPr>
        <p:spPr bwMode="auto">
          <a:xfrm>
            <a:off x="3865563" y="9525"/>
            <a:ext cx="296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t" anchorCtr="0" compatLnSpc="1">
            <a:prstTxWarp prst="textNoShape">
              <a:avLst/>
            </a:prstTxWarp>
          </a:bodyPr>
          <a:lstStyle>
            <a:lvl1pPr algn="r" defTabSz="769691">
              <a:defRPr sz="1000" i="1" dirty="0"/>
            </a:lvl1pPr>
          </a:lstStyle>
          <a:p>
            <a:pPr>
              <a:defRPr/>
            </a:pPr>
            <a:endParaRPr lang="en-GB"/>
          </a:p>
        </p:txBody>
      </p:sp>
      <p:sp>
        <p:nvSpPr>
          <p:cNvPr id="2052" name="Rectangle 4"/>
          <p:cNvSpPr>
            <a:spLocks noGrp="1" noRot="1" noChangeAspect="1" noChangeArrowheads="1" noTextEdit="1"/>
          </p:cNvSpPr>
          <p:nvPr>
            <p:ph type="sldImg" idx="2"/>
          </p:nvPr>
        </p:nvSpPr>
        <p:spPr bwMode="auto">
          <a:xfrm>
            <a:off x="2185988" y="779463"/>
            <a:ext cx="2427287" cy="3641725"/>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08050" y="4733925"/>
            <a:ext cx="4981575" cy="441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977" tIns="46489" rIns="92977" bIns="4648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p:cNvSpPr>
            <a:spLocks noGrp="1" noChangeArrowheads="1"/>
          </p:cNvSpPr>
          <p:nvPr>
            <p:ph type="ftr" sz="quarter" idx="4"/>
          </p:nvPr>
        </p:nvSpPr>
        <p:spPr bwMode="auto">
          <a:xfrm>
            <a:off x="-30163" y="9458325"/>
            <a:ext cx="296227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b" anchorCtr="0" compatLnSpc="1">
            <a:prstTxWarp prst="textNoShape">
              <a:avLst/>
            </a:prstTxWarp>
          </a:bodyPr>
          <a:lstStyle>
            <a:lvl1pPr defTabSz="769691">
              <a:defRPr sz="1000" i="1" dirty="0"/>
            </a:lvl1pPr>
          </a:lstStyle>
          <a:p>
            <a:pPr>
              <a:defRPr/>
            </a:pPr>
            <a:endParaRPr lang="en-GB"/>
          </a:p>
        </p:txBody>
      </p:sp>
      <p:sp>
        <p:nvSpPr>
          <p:cNvPr id="2055" name="Rectangle 7"/>
          <p:cNvSpPr>
            <a:spLocks noGrp="1" noChangeArrowheads="1"/>
          </p:cNvSpPr>
          <p:nvPr>
            <p:ph type="sldNum" sz="quarter" idx="5"/>
          </p:nvPr>
        </p:nvSpPr>
        <p:spPr bwMode="auto">
          <a:xfrm>
            <a:off x="3865563" y="9458325"/>
            <a:ext cx="2962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237" tIns="0" rIns="19237" bIns="0" numCol="1" anchor="b" anchorCtr="0" compatLnSpc="1">
            <a:prstTxWarp prst="textNoShape">
              <a:avLst/>
            </a:prstTxWarp>
          </a:bodyPr>
          <a:lstStyle>
            <a:lvl1pPr algn="r" defTabSz="768350">
              <a:defRPr sz="1000" i="1"/>
            </a:lvl1pPr>
          </a:lstStyle>
          <a:p>
            <a:fld id="{830ADBDF-F5C4-487C-9925-99ED6FD5A9E3}" type="slidenum">
              <a:rPr lang="en-GB" altLang="en-US"/>
              <a:pPr/>
              <a:t>‹#›</a:t>
            </a:fld>
            <a:endParaRPr lang="en-GB" altLang="en-US"/>
          </a:p>
        </p:txBody>
      </p:sp>
    </p:spTree>
    <p:extLst>
      <p:ext uri="{BB962C8B-B14F-4D97-AF65-F5344CB8AC3E}">
        <p14:creationId xmlns:p14="http://schemas.microsoft.com/office/powerpoint/2010/main" val="306025397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0ADBDF-F5C4-487C-9925-99ED6FD5A9E3}" type="slidenum">
              <a:rPr lang="en-GB" altLang="en-US" smtClean="0"/>
              <a:pPr/>
              <a:t>1</a:t>
            </a:fld>
            <a:endParaRPr lang="en-GB" altLang="en-US"/>
          </a:p>
        </p:txBody>
      </p:sp>
    </p:spTree>
    <p:extLst>
      <p:ext uri="{BB962C8B-B14F-4D97-AF65-F5344CB8AC3E}">
        <p14:creationId xmlns:p14="http://schemas.microsoft.com/office/powerpoint/2010/main" val="2682701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u diapozitiv">
    <p:spTree>
      <p:nvGrpSpPr>
        <p:cNvPr id="1" name=""/>
        <p:cNvGrpSpPr/>
        <p:nvPr/>
      </p:nvGrpSpPr>
      <p:grpSpPr>
        <a:xfrm>
          <a:off x="0" y="0"/>
          <a:ext cx="0" cy="0"/>
          <a:chOff x="0" y="0"/>
          <a:chExt cx="0" cy="0"/>
        </a:xfrm>
      </p:grpSpPr>
      <p:sp>
        <p:nvSpPr>
          <p:cNvPr id="2" name="Titlu 1"/>
          <p:cNvSpPr>
            <a:spLocks noGrp="1"/>
          </p:cNvSpPr>
          <p:nvPr>
            <p:ph type="ctrTitle"/>
          </p:nvPr>
        </p:nvSpPr>
        <p:spPr>
          <a:xfrm>
            <a:off x="3810000" y="7482420"/>
            <a:ext cx="22860000" cy="15917333"/>
          </a:xfrm>
        </p:spPr>
        <p:txBody>
          <a:bodyPr anchor="b"/>
          <a:lstStyle>
            <a:lvl1pPr algn="ctr">
              <a:defRPr sz="15000"/>
            </a:lvl1pPr>
          </a:lstStyle>
          <a:p>
            <a:r>
              <a:rPr lang="ro-RO" smtClean="0"/>
              <a:t>Clic pentru editare stil titlu</a:t>
            </a:r>
            <a:endParaRPr lang="en-US"/>
          </a:p>
        </p:txBody>
      </p:sp>
      <p:sp>
        <p:nvSpPr>
          <p:cNvPr id="3" name="Subtitlu 2"/>
          <p:cNvSpPr>
            <a:spLocks noGrp="1"/>
          </p:cNvSpPr>
          <p:nvPr>
            <p:ph type="subTitle" idx="1"/>
          </p:nvPr>
        </p:nvSpPr>
        <p:spPr>
          <a:xfrm>
            <a:off x="3810000" y="24013587"/>
            <a:ext cx="22860000" cy="11038413"/>
          </a:xfrm>
        </p:spPr>
        <p:txBody>
          <a:bodyPr/>
          <a:lstStyle>
            <a:lvl1pPr marL="0" indent="0" algn="ctr">
              <a:buNone/>
              <a:defRPr sz="6000"/>
            </a:lvl1pPr>
            <a:lvl2pPr marL="1143000" indent="0" algn="ctr">
              <a:buNone/>
              <a:defRPr sz="5000"/>
            </a:lvl2pPr>
            <a:lvl3pPr marL="2286000" indent="0" algn="ctr">
              <a:buNone/>
              <a:defRPr sz="4500"/>
            </a:lvl3pPr>
            <a:lvl4pPr marL="3429000" indent="0" algn="ctr">
              <a:buNone/>
              <a:defRPr sz="4000"/>
            </a:lvl4pPr>
            <a:lvl5pPr marL="4572000" indent="0" algn="ctr">
              <a:buNone/>
              <a:defRPr sz="4000"/>
            </a:lvl5pPr>
            <a:lvl6pPr marL="5715000" indent="0" algn="ctr">
              <a:buNone/>
              <a:defRPr sz="4000"/>
            </a:lvl6pPr>
            <a:lvl7pPr marL="6858000" indent="0" algn="ctr">
              <a:buNone/>
              <a:defRPr sz="4000"/>
            </a:lvl7pPr>
            <a:lvl8pPr marL="8001000" indent="0" algn="ctr">
              <a:buNone/>
              <a:defRPr sz="4000"/>
            </a:lvl8pPr>
            <a:lvl9pPr marL="9144000" indent="0" algn="ctr">
              <a:buNone/>
              <a:defRPr sz="4000"/>
            </a:lvl9pPr>
          </a:lstStyle>
          <a:p>
            <a:r>
              <a:rPr lang="ro-RO" smtClean="0"/>
              <a:t>Clic pentru a edita stilul de subtitlu</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639196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text vertical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3099846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21812250" y="2434167"/>
            <a:ext cx="6572250" cy="38745587"/>
          </a:xfrm>
        </p:spPr>
        <p:txBody>
          <a:bodyPr vert="eaVert"/>
          <a:lstStyle/>
          <a:p>
            <a:r>
              <a:rPr lang="ro-RO" smtClean="0"/>
              <a:t>Clic pentru editare stil titlu</a:t>
            </a:r>
            <a:endParaRPr lang="en-US"/>
          </a:p>
        </p:txBody>
      </p:sp>
      <p:sp>
        <p:nvSpPr>
          <p:cNvPr id="3" name="Substituent text vertical 2"/>
          <p:cNvSpPr>
            <a:spLocks noGrp="1"/>
          </p:cNvSpPr>
          <p:nvPr>
            <p:ph type="body" orient="vert" idx="1"/>
          </p:nvPr>
        </p:nvSpPr>
        <p:spPr>
          <a:xfrm>
            <a:off x="2095500" y="2434167"/>
            <a:ext cx="19335750" cy="38745587"/>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86580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conținut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250753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2079625" y="11398257"/>
            <a:ext cx="26289000" cy="19018247"/>
          </a:xfrm>
        </p:spPr>
        <p:txBody>
          <a:bodyPr anchor="b"/>
          <a:lstStyle>
            <a:lvl1pPr>
              <a:defRPr sz="15000"/>
            </a:lvl1pPr>
          </a:lstStyle>
          <a:p>
            <a:r>
              <a:rPr lang="ro-RO" smtClean="0"/>
              <a:t>Clic pentru editare stil titlu</a:t>
            </a:r>
            <a:endParaRPr lang="en-US"/>
          </a:p>
        </p:txBody>
      </p:sp>
      <p:sp>
        <p:nvSpPr>
          <p:cNvPr id="3" name="Substituent text 2"/>
          <p:cNvSpPr>
            <a:spLocks noGrp="1"/>
          </p:cNvSpPr>
          <p:nvPr>
            <p:ph type="body" idx="1"/>
          </p:nvPr>
        </p:nvSpPr>
        <p:spPr>
          <a:xfrm>
            <a:off x="2079625" y="30596423"/>
            <a:ext cx="26289000" cy="10001247"/>
          </a:xfrm>
        </p:spPr>
        <p:txBody>
          <a:bodyPr/>
          <a:lstStyle>
            <a:lvl1pPr marL="0" indent="0">
              <a:buNone/>
              <a:defRPr sz="6000">
                <a:solidFill>
                  <a:schemeClr val="tx1">
                    <a:tint val="75000"/>
                  </a:schemeClr>
                </a:solidFill>
              </a:defRPr>
            </a:lvl1pPr>
            <a:lvl2pPr marL="1143000" indent="0">
              <a:buNone/>
              <a:defRPr sz="5000">
                <a:solidFill>
                  <a:schemeClr val="tx1">
                    <a:tint val="75000"/>
                  </a:schemeClr>
                </a:solidFill>
              </a:defRPr>
            </a:lvl2pPr>
            <a:lvl3pPr marL="2286000" indent="0">
              <a:buNone/>
              <a:defRPr sz="4500">
                <a:solidFill>
                  <a:schemeClr val="tx1">
                    <a:tint val="75000"/>
                  </a:schemeClr>
                </a:solidFill>
              </a:defRPr>
            </a:lvl3pPr>
            <a:lvl4pPr marL="3429000" indent="0">
              <a:buNone/>
              <a:defRPr sz="4000">
                <a:solidFill>
                  <a:schemeClr val="tx1">
                    <a:tint val="75000"/>
                  </a:schemeClr>
                </a:solidFill>
              </a:defRPr>
            </a:lvl4pPr>
            <a:lvl5pPr marL="4572000" indent="0">
              <a:buNone/>
              <a:defRPr sz="4000">
                <a:solidFill>
                  <a:schemeClr val="tx1">
                    <a:tint val="75000"/>
                  </a:schemeClr>
                </a:solidFill>
              </a:defRPr>
            </a:lvl5pPr>
            <a:lvl6pPr marL="5715000" indent="0">
              <a:buNone/>
              <a:defRPr sz="4000">
                <a:solidFill>
                  <a:schemeClr val="tx1">
                    <a:tint val="75000"/>
                  </a:schemeClr>
                </a:solidFill>
              </a:defRPr>
            </a:lvl6pPr>
            <a:lvl7pPr marL="6858000" indent="0">
              <a:buNone/>
              <a:defRPr sz="4000">
                <a:solidFill>
                  <a:schemeClr val="tx1">
                    <a:tint val="75000"/>
                  </a:schemeClr>
                </a:solidFill>
              </a:defRPr>
            </a:lvl7pPr>
            <a:lvl8pPr marL="8001000" indent="0">
              <a:buNone/>
              <a:defRPr sz="4000">
                <a:solidFill>
                  <a:schemeClr val="tx1">
                    <a:tint val="75000"/>
                  </a:schemeClr>
                </a:solidFill>
              </a:defRPr>
            </a:lvl8pPr>
            <a:lvl9pPr marL="9144000" indent="0">
              <a:buNone/>
              <a:defRPr sz="4000">
                <a:solidFill>
                  <a:schemeClr val="tx1">
                    <a:tint val="75000"/>
                  </a:schemeClr>
                </a:solidFill>
              </a:defRPr>
            </a:lvl9pPr>
          </a:lstStyle>
          <a:p>
            <a:pPr lvl="0"/>
            <a:r>
              <a:rPr lang="ro-RO" smtClean="0"/>
              <a:t>Clic pentru editare stiluri text Coordonator</a:t>
            </a:r>
          </a:p>
        </p:txBody>
      </p:sp>
      <p:sp>
        <p:nvSpPr>
          <p:cNvPr id="4" name="Substituent dată 3"/>
          <p:cNvSpPr>
            <a:spLocks noGrp="1"/>
          </p:cNvSpPr>
          <p:nvPr>
            <p:ph type="dt" sz="half" idx="10"/>
          </p:nvPr>
        </p:nvSpPr>
        <p:spPr/>
        <p:txBody>
          <a:bodyPr/>
          <a:lstStyle/>
          <a:p>
            <a:pPr>
              <a:defRPr/>
            </a:pPr>
            <a:endParaRPr lang="en-GB"/>
          </a:p>
        </p:txBody>
      </p:sp>
      <p:sp>
        <p:nvSpPr>
          <p:cNvPr id="5" name="Substituent subsol 4"/>
          <p:cNvSpPr>
            <a:spLocks noGrp="1"/>
          </p:cNvSpPr>
          <p:nvPr>
            <p:ph type="ftr" sz="quarter" idx="11"/>
          </p:nvPr>
        </p:nvSpPr>
        <p:spPr/>
        <p:txBody>
          <a:bodyPr/>
          <a:lstStyle/>
          <a:p>
            <a:pPr>
              <a:defRPr/>
            </a:pPr>
            <a:endParaRPr lang="en-GB"/>
          </a:p>
        </p:txBody>
      </p:sp>
      <p:sp>
        <p:nvSpPr>
          <p:cNvPr id="6" name="Substituent număr diapozitiv 5"/>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861192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conținut 2"/>
          <p:cNvSpPr>
            <a:spLocks noGrp="1"/>
          </p:cNvSpPr>
          <p:nvPr>
            <p:ph sz="half" idx="1"/>
          </p:nvPr>
        </p:nvSpPr>
        <p:spPr>
          <a:xfrm>
            <a:off x="2095500" y="12170833"/>
            <a:ext cx="12954000" cy="29008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15430500" y="12170833"/>
            <a:ext cx="12954000" cy="29008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p>
            <a:pPr>
              <a:defRPr/>
            </a:pPr>
            <a:endParaRPr lang="en-GB"/>
          </a:p>
        </p:txBody>
      </p:sp>
      <p:sp>
        <p:nvSpPr>
          <p:cNvPr id="6" name="Substituent subsol 5"/>
          <p:cNvSpPr>
            <a:spLocks noGrp="1"/>
          </p:cNvSpPr>
          <p:nvPr>
            <p:ph type="ftr" sz="quarter" idx="11"/>
          </p:nvPr>
        </p:nvSpPr>
        <p:spPr/>
        <p:txBody>
          <a:bodyPr/>
          <a:lstStyle/>
          <a:p>
            <a:pPr>
              <a:defRPr/>
            </a:pPr>
            <a:endParaRPr lang="en-GB"/>
          </a:p>
        </p:txBody>
      </p:sp>
      <p:sp>
        <p:nvSpPr>
          <p:cNvPr id="7" name="Substituent număr diapozitiv 6"/>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3837442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2099470" y="2434170"/>
            <a:ext cx="26289000" cy="8837087"/>
          </a:xfrm>
        </p:spPr>
        <p:txBody>
          <a:bodyPr/>
          <a:lstStyle/>
          <a:p>
            <a:r>
              <a:rPr lang="ro-RO" smtClean="0"/>
              <a:t>Clic pentru editare stil titlu</a:t>
            </a:r>
            <a:endParaRPr lang="en-US"/>
          </a:p>
        </p:txBody>
      </p:sp>
      <p:sp>
        <p:nvSpPr>
          <p:cNvPr id="3" name="Substituent text 2"/>
          <p:cNvSpPr>
            <a:spLocks noGrp="1"/>
          </p:cNvSpPr>
          <p:nvPr>
            <p:ph type="body" idx="1"/>
          </p:nvPr>
        </p:nvSpPr>
        <p:spPr>
          <a:xfrm>
            <a:off x="2099471" y="11207753"/>
            <a:ext cx="12894468" cy="5492747"/>
          </a:xfrm>
        </p:spPr>
        <p:txBody>
          <a:bodyPr anchor="b"/>
          <a:lstStyle>
            <a:lvl1pPr marL="0" indent="0">
              <a:buNone/>
              <a:defRPr sz="6000" b="1"/>
            </a:lvl1pPr>
            <a:lvl2pPr marL="1143000" indent="0">
              <a:buNone/>
              <a:defRPr sz="5000" b="1"/>
            </a:lvl2pPr>
            <a:lvl3pPr marL="2286000" indent="0">
              <a:buNone/>
              <a:defRPr sz="4500" b="1"/>
            </a:lvl3pPr>
            <a:lvl4pPr marL="3429000" indent="0">
              <a:buNone/>
              <a:defRPr sz="4000" b="1"/>
            </a:lvl4pPr>
            <a:lvl5pPr marL="4572000" indent="0">
              <a:buNone/>
              <a:defRPr sz="4000" b="1"/>
            </a:lvl5pPr>
            <a:lvl6pPr marL="5715000" indent="0">
              <a:buNone/>
              <a:defRPr sz="4000" b="1"/>
            </a:lvl6pPr>
            <a:lvl7pPr marL="6858000" indent="0">
              <a:buNone/>
              <a:defRPr sz="4000" b="1"/>
            </a:lvl7pPr>
            <a:lvl8pPr marL="8001000" indent="0">
              <a:buNone/>
              <a:defRPr sz="4000" b="1"/>
            </a:lvl8pPr>
            <a:lvl9pPr marL="9144000" indent="0">
              <a:buNone/>
              <a:defRPr sz="4000" b="1"/>
            </a:lvl9pPr>
          </a:lstStyle>
          <a:p>
            <a:pPr lvl="0"/>
            <a:r>
              <a:rPr lang="ro-RO" smtClean="0"/>
              <a:t>Clic pentru editare stiluri text Coordonator</a:t>
            </a:r>
          </a:p>
        </p:txBody>
      </p:sp>
      <p:sp>
        <p:nvSpPr>
          <p:cNvPr id="4" name="Substituent conținut 3"/>
          <p:cNvSpPr>
            <a:spLocks noGrp="1"/>
          </p:cNvSpPr>
          <p:nvPr>
            <p:ph sz="half" idx="2"/>
          </p:nvPr>
        </p:nvSpPr>
        <p:spPr>
          <a:xfrm>
            <a:off x="2099471" y="16700500"/>
            <a:ext cx="12894468" cy="24563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15430500" y="11207753"/>
            <a:ext cx="12957970" cy="5492747"/>
          </a:xfrm>
        </p:spPr>
        <p:txBody>
          <a:bodyPr anchor="b"/>
          <a:lstStyle>
            <a:lvl1pPr marL="0" indent="0">
              <a:buNone/>
              <a:defRPr sz="6000" b="1"/>
            </a:lvl1pPr>
            <a:lvl2pPr marL="1143000" indent="0">
              <a:buNone/>
              <a:defRPr sz="5000" b="1"/>
            </a:lvl2pPr>
            <a:lvl3pPr marL="2286000" indent="0">
              <a:buNone/>
              <a:defRPr sz="4500" b="1"/>
            </a:lvl3pPr>
            <a:lvl4pPr marL="3429000" indent="0">
              <a:buNone/>
              <a:defRPr sz="4000" b="1"/>
            </a:lvl4pPr>
            <a:lvl5pPr marL="4572000" indent="0">
              <a:buNone/>
              <a:defRPr sz="4000" b="1"/>
            </a:lvl5pPr>
            <a:lvl6pPr marL="5715000" indent="0">
              <a:buNone/>
              <a:defRPr sz="4000" b="1"/>
            </a:lvl6pPr>
            <a:lvl7pPr marL="6858000" indent="0">
              <a:buNone/>
              <a:defRPr sz="4000" b="1"/>
            </a:lvl7pPr>
            <a:lvl8pPr marL="8001000" indent="0">
              <a:buNone/>
              <a:defRPr sz="4000" b="1"/>
            </a:lvl8pPr>
            <a:lvl9pPr marL="9144000" indent="0">
              <a:buNone/>
              <a:defRPr sz="4000" b="1"/>
            </a:lvl9pPr>
          </a:lstStyle>
          <a:p>
            <a:pPr lvl="0"/>
            <a:r>
              <a:rPr lang="ro-RO" smtClean="0"/>
              <a:t>Clic pentru editare stiluri text Coordonator</a:t>
            </a:r>
          </a:p>
        </p:txBody>
      </p:sp>
      <p:sp>
        <p:nvSpPr>
          <p:cNvPr id="6" name="Substituent conținut 5"/>
          <p:cNvSpPr>
            <a:spLocks noGrp="1"/>
          </p:cNvSpPr>
          <p:nvPr>
            <p:ph sz="quarter" idx="4"/>
          </p:nvPr>
        </p:nvSpPr>
        <p:spPr>
          <a:xfrm>
            <a:off x="15430500" y="16700500"/>
            <a:ext cx="12957970" cy="24563920"/>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p>
            <a:pPr>
              <a:defRPr/>
            </a:pPr>
            <a:endParaRPr lang="en-GB"/>
          </a:p>
        </p:txBody>
      </p:sp>
      <p:sp>
        <p:nvSpPr>
          <p:cNvPr id="8" name="Substituent subsol 7"/>
          <p:cNvSpPr>
            <a:spLocks noGrp="1"/>
          </p:cNvSpPr>
          <p:nvPr>
            <p:ph type="ftr" sz="quarter" idx="11"/>
          </p:nvPr>
        </p:nvSpPr>
        <p:spPr/>
        <p:txBody>
          <a:bodyPr/>
          <a:lstStyle/>
          <a:p>
            <a:pPr>
              <a:defRPr/>
            </a:pPr>
            <a:endParaRPr lang="en-GB"/>
          </a:p>
        </p:txBody>
      </p:sp>
      <p:sp>
        <p:nvSpPr>
          <p:cNvPr id="9" name="Substituent număr diapozitiv 8"/>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2222864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en-US"/>
          </a:p>
        </p:txBody>
      </p:sp>
      <p:sp>
        <p:nvSpPr>
          <p:cNvPr id="3" name="Substituent dată 2"/>
          <p:cNvSpPr>
            <a:spLocks noGrp="1"/>
          </p:cNvSpPr>
          <p:nvPr>
            <p:ph type="dt" sz="half" idx="10"/>
          </p:nvPr>
        </p:nvSpPr>
        <p:spPr/>
        <p:txBody>
          <a:bodyPr/>
          <a:lstStyle/>
          <a:p>
            <a:pPr>
              <a:defRPr/>
            </a:pPr>
            <a:endParaRPr lang="en-GB"/>
          </a:p>
        </p:txBody>
      </p:sp>
      <p:sp>
        <p:nvSpPr>
          <p:cNvPr id="4" name="Substituent subsol 3"/>
          <p:cNvSpPr>
            <a:spLocks noGrp="1"/>
          </p:cNvSpPr>
          <p:nvPr>
            <p:ph type="ftr" sz="quarter" idx="11"/>
          </p:nvPr>
        </p:nvSpPr>
        <p:spPr/>
        <p:txBody>
          <a:bodyPr/>
          <a:lstStyle/>
          <a:p>
            <a:pPr>
              <a:defRPr/>
            </a:pPr>
            <a:endParaRPr lang="en-GB"/>
          </a:p>
        </p:txBody>
      </p:sp>
      <p:sp>
        <p:nvSpPr>
          <p:cNvPr id="5" name="Substituent număr diapozitiv 4"/>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2052133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pPr>
              <a:defRPr/>
            </a:pPr>
            <a:endParaRPr lang="en-GB"/>
          </a:p>
        </p:txBody>
      </p:sp>
      <p:sp>
        <p:nvSpPr>
          <p:cNvPr id="3" name="Substituent subsol 2"/>
          <p:cNvSpPr>
            <a:spLocks noGrp="1"/>
          </p:cNvSpPr>
          <p:nvPr>
            <p:ph type="ftr" sz="quarter" idx="11"/>
          </p:nvPr>
        </p:nvSpPr>
        <p:spPr/>
        <p:txBody>
          <a:bodyPr/>
          <a:lstStyle/>
          <a:p>
            <a:pPr>
              <a:defRPr/>
            </a:pPr>
            <a:endParaRPr lang="en-GB"/>
          </a:p>
        </p:txBody>
      </p:sp>
      <p:sp>
        <p:nvSpPr>
          <p:cNvPr id="4" name="Substituent număr diapozitiv 3"/>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113794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099471" y="3048000"/>
            <a:ext cx="9830593" cy="10668000"/>
          </a:xfrm>
        </p:spPr>
        <p:txBody>
          <a:bodyPr anchor="b"/>
          <a:lstStyle>
            <a:lvl1pPr>
              <a:defRPr sz="8000"/>
            </a:lvl1pPr>
          </a:lstStyle>
          <a:p>
            <a:r>
              <a:rPr lang="ro-RO" smtClean="0"/>
              <a:t>Clic pentru editare stil titlu</a:t>
            </a:r>
            <a:endParaRPr lang="en-US"/>
          </a:p>
        </p:txBody>
      </p:sp>
      <p:sp>
        <p:nvSpPr>
          <p:cNvPr id="3" name="Substituent conținut 2"/>
          <p:cNvSpPr>
            <a:spLocks noGrp="1"/>
          </p:cNvSpPr>
          <p:nvPr>
            <p:ph idx="1"/>
          </p:nvPr>
        </p:nvSpPr>
        <p:spPr>
          <a:xfrm>
            <a:off x="12957970" y="6582837"/>
            <a:ext cx="15430500" cy="32490833"/>
          </a:xfrm>
        </p:spPr>
        <p:txBody>
          <a:bodyPr/>
          <a:lstStyle>
            <a:lvl1pPr>
              <a:defRPr sz="8000"/>
            </a:lvl1pPr>
            <a:lvl2pPr>
              <a:defRPr sz="7000"/>
            </a:lvl2pPr>
            <a:lvl3pPr>
              <a:defRPr sz="6000"/>
            </a:lvl3pPr>
            <a:lvl4pPr>
              <a:defRPr sz="5000"/>
            </a:lvl4pPr>
            <a:lvl5pPr>
              <a:defRPr sz="5000"/>
            </a:lvl5pPr>
            <a:lvl6pPr>
              <a:defRPr sz="5000"/>
            </a:lvl6pPr>
            <a:lvl7pPr>
              <a:defRPr sz="5000"/>
            </a:lvl7pPr>
            <a:lvl8pPr>
              <a:defRPr sz="5000"/>
            </a:lvl8pPr>
            <a:lvl9pPr>
              <a:defRPr sz="5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2099471" y="13716000"/>
            <a:ext cx="9830593" cy="25410587"/>
          </a:xfrm>
        </p:spPr>
        <p:txBody>
          <a:bodyPr/>
          <a:lstStyle>
            <a:lvl1pPr marL="0" indent="0">
              <a:buNone/>
              <a:defRPr sz="4000"/>
            </a:lvl1pPr>
            <a:lvl2pPr marL="1143000" indent="0">
              <a:buNone/>
              <a:defRPr sz="3500"/>
            </a:lvl2pPr>
            <a:lvl3pPr marL="2286000" indent="0">
              <a:buNone/>
              <a:defRPr sz="3000"/>
            </a:lvl3pPr>
            <a:lvl4pPr marL="3429000" indent="0">
              <a:buNone/>
              <a:defRPr sz="2500"/>
            </a:lvl4pPr>
            <a:lvl5pPr marL="4572000" indent="0">
              <a:buNone/>
              <a:defRPr sz="2500"/>
            </a:lvl5pPr>
            <a:lvl6pPr marL="5715000" indent="0">
              <a:buNone/>
              <a:defRPr sz="2500"/>
            </a:lvl6pPr>
            <a:lvl7pPr marL="6858000" indent="0">
              <a:buNone/>
              <a:defRPr sz="2500"/>
            </a:lvl7pPr>
            <a:lvl8pPr marL="8001000" indent="0">
              <a:buNone/>
              <a:defRPr sz="2500"/>
            </a:lvl8pPr>
            <a:lvl9pPr marL="9144000" indent="0">
              <a:buNone/>
              <a:defRPr sz="25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pPr>
              <a:defRPr/>
            </a:pPr>
            <a:endParaRPr lang="en-GB"/>
          </a:p>
        </p:txBody>
      </p:sp>
      <p:sp>
        <p:nvSpPr>
          <p:cNvPr id="6" name="Substituent subsol 5"/>
          <p:cNvSpPr>
            <a:spLocks noGrp="1"/>
          </p:cNvSpPr>
          <p:nvPr>
            <p:ph type="ftr" sz="quarter" idx="11"/>
          </p:nvPr>
        </p:nvSpPr>
        <p:spPr/>
        <p:txBody>
          <a:bodyPr/>
          <a:lstStyle/>
          <a:p>
            <a:pPr>
              <a:defRPr/>
            </a:pPr>
            <a:endParaRPr lang="en-GB"/>
          </a:p>
        </p:txBody>
      </p:sp>
      <p:sp>
        <p:nvSpPr>
          <p:cNvPr id="7" name="Substituent număr diapozitiv 6"/>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576146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099471" y="3048000"/>
            <a:ext cx="9830593" cy="10668000"/>
          </a:xfrm>
        </p:spPr>
        <p:txBody>
          <a:bodyPr anchor="b"/>
          <a:lstStyle>
            <a:lvl1pPr>
              <a:defRPr sz="8000"/>
            </a:lvl1pPr>
          </a:lstStyle>
          <a:p>
            <a:r>
              <a:rPr lang="ro-RO" smtClean="0"/>
              <a:t>Clic pentru editare stil titlu</a:t>
            </a:r>
            <a:endParaRPr lang="en-US"/>
          </a:p>
        </p:txBody>
      </p:sp>
      <p:sp>
        <p:nvSpPr>
          <p:cNvPr id="3" name="Substituent imagine 2"/>
          <p:cNvSpPr>
            <a:spLocks noGrp="1"/>
          </p:cNvSpPr>
          <p:nvPr>
            <p:ph type="pic" idx="1"/>
          </p:nvPr>
        </p:nvSpPr>
        <p:spPr>
          <a:xfrm>
            <a:off x="12957970" y="6582837"/>
            <a:ext cx="15430500" cy="32490833"/>
          </a:xfrm>
        </p:spPr>
        <p:txBody>
          <a:bodyPr/>
          <a:lstStyle>
            <a:lvl1pPr marL="0" indent="0">
              <a:buNone/>
              <a:defRPr sz="8000"/>
            </a:lvl1pPr>
            <a:lvl2pPr marL="1143000" indent="0">
              <a:buNone/>
              <a:defRPr sz="7000"/>
            </a:lvl2pPr>
            <a:lvl3pPr marL="2286000" indent="0">
              <a:buNone/>
              <a:defRPr sz="6000"/>
            </a:lvl3pPr>
            <a:lvl4pPr marL="3429000" indent="0">
              <a:buNone/>
              <a:defRPr sz="5000"/>
            </a:lvl4pPr>
            <a:lvl5pPr marL="4572000" indent="0">
              <a:buNone/>
              <a:defRPr sz="5000"/>
            </a:lvl5pPr>
            <a:lvl6pPr marL="5715000" indent="0">
              <a:buNone/>
              <a:defRPr sz="5000"/>
            </a:lvl6pPr>
            <a:lvl7pPr marL="6858000" indent="0">
              <a:buNone/>
              <a:defRPr sz="5000"/>
            </a:lvl7pPr>
            <a:lvl8pPr marL="8001000" indent="0">
              <a:buNone/>
              <a:defRPr sz="5000"/>
            </a:lvl8pPr>
            <a:lvl9pPr marL="9144000" indent="0">
              <a:buNone/>
              <a:defRPr sz="5000"/>
            </a:lvl9pPr>
          </a:lstStyle>
          <a:p>
            <a:endParaRPr lang="en-US"/>
          </a:p>
        </p:txBody>
      </p:sp>
      <p:sp>
        <p:nvSpPr>
          <p:cNvPr id="4" name="Substituent text 3"/>
          <p:cNvSpPr>
            <a:spLocks noGrp="1"/>
          </p:cNvSpPr>
          <p:nvPr>
            <p:ph type="body" sz="half" idx="2"/>
          </p:nvPr>
        </p:nvSpPr>
        <p:spPr>
          <a:xfrm>
            <a:off x="2099471" y="13716000"/>
            <a:ext cx="9830593" cy="25410587"/>
          </a:xfrm>
        </p:spPr>
        <p:txBody>
          <a:bodyPr/>
          <a:lstStyle>
            <a:lvl1pPr marL="0" indent="0">
              <a:buNone/>
              <a:defRPr sz="4000"/>
            </a:lvl1pPr>
            <a:lvl2pPr marL="1143000" indent="0">
              <a:buNone/>
              <a:defRPr sz="3500"/>
            </a:lvl2pPr>
            <a:lvl3pPr marL="2286000" indent="0">
              <a:buNone/>
              <a:defRPr sz="3000"/>
            </a:lvl3pPr>
            <a:lvl4pPr marL="3429000" indent="0">
              <a:buNone/>
              <a:defRPr sz="2500"/>
            </a:lvl4pPr>
            <a:lvl5pPr marL="4572000" indent="0">
              <a:buNone/>
              <a:defRPr sz="2500"/>
            </a:lvl5pPr>
            <a:lvl6pPr marL="5715000" indent="0">
              <a:buNone/>
              <a:defRPr sz="2500"/>
            </a:lvl6pPr>
            <a:lvl7pPr marL="6858000" indent="0">
              <a:buNone/>
              <a:defRPr sz="2500"/>
            </a:lvl7pPr>
            <a:lvl8pPr marL="8001000" indent="0">
              <a:buNone/>
              <a:defRPr sz="2500"/>
            </a:lvl8pPr>
            <a:lvl9pPr marL="9144000" indent="0">
              <a:buNone/>
              <a:defRPr sz="25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pPr>
              <a:defRPr/>
            </a:pPr>
            <a:endParaRPr lang="en-GB"/>
          </a:p>
        </p:txBody>
      </p:sp>
      <p:sp>
        <p:nvSpPr>
          <p:cNvPr id="6" name="Substituent subsol 5"/>
          <p:cNvSpPr>
            <a:spLocks noGrp="1"/>
          </p:cNvSpPr>
          <p:nvPr>
            <p:ph type="ftr" sz="quarter" idx="11"/>
          </p:nvPr>
        </p:nvSpPr>
        <p:spPr/>
        <p:txBody>
          <a:bodyPr/>
          <a:lstStyle/>
          <a:p>
            <a:pPr>
              <a:defRPr/>
            </a:pPr>
            <a:endParaRPr lang="en-GB"/>
          </a:p>
        </p:txBody>
      </p:sp>
      <p:sp>
        <p:nvSpPr>
          <p:cNvPr id="7" name="Substituent număr diapozitiv 6"/>
          <p:cNvSpPr>
            <a:spLocks noGrp="1"/>
          </p:cNvSpPr>
          <p:nvPr>
            <p:ph type="sldNum" sz="quarter" idx="12"/>
          </p:nvPr>
        </p:nvSpPr>
        <p:spPr/>
        <p:txBody>
          <a:body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2183105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2095500" y="2434170"/>
            <a:ext cx="26289000" cy="8837087"/>
          </a:xfrm>
          <a:prstGeom prst="rect">
            <a:avLst/>
          </a:prstGeom>
        </p:spPr>
        <p:txBody>
          <a:bodyPr vert="horz" lIns="91440" tIns="45720" rIns="91440" bIns="45720" rtlCol="0" anchor="ctr">
            <a:normAutofit/>
          </a:bodyPr>
          <a:lstStyle/>
          <a:p>
            <a:r>
              <a:rPr lang="ro-RO" smtClean="0"/>
              <a:t>Clic pentru editare stil titlu</a:t>
            </a:r>
            <a:endParaRPr lang="en-US"/>
          </a:p>
        </p:txBody>
      </p:sp>
      <p:sp>
        <p:nvSpPr>
          <p:cNvPr id="3" name="Substituent text 2"/>
          <p:cNvSpPr>
            <a:spLocks noGrp="1"/>
          </p:cNvSpPr>
          <p:nvPr>
            <p:ph type="body" idx="1"/>
          </p:nvPr>
        </p:nvSpPr>
        <p:spPr>
          <a:xfrm>
            <a:off x="2095500" y="12170833"/>
            <a:ext cx="26289000" cy="29008920"/>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2"/>
          </p:nvPr>
        </p:nvSpPr>
        <p:spPr>
          <a:xfrm>
            <a:off x="2095500" y="42375670"/>
            <a:ext cx="6858000" cy="2434167"/>
          </a:xfrm>
          <a:prstGeom prst="rect">
            <a:avLst/>
          </a:prstGeom>
        </p:spPr>
        <p:txBody>
          <a:bodyPr vert="horz" lIns="91440" tIns="45720" rIns="91440" bIns="45720" rtlCol="0" anchor="ctr"/>
          <a:lstStyle>
            <a:lvl1pPr algn="l">
              <a:defRPr sz="3000">
                <a:solidFill>
                  <a:schemeClr val="tx1">
                    <a:tint val="75000"/>
                  </a:schemeClr>
                </a:solidFill>
              </a:defRPr>
            </a:lvl1pPr>
          </a:lstStyle>
          <a:p>
            <a:pPr>
              <a:defRPr/>
            </a:pPr>
            <a:endParaRPr lang="en-GB"/>
          </a:p>
        </p:txBody>
      </p:sp>
      <p:sp>
        <p:nvSpPr>
          <p:cNvPr id="5" name="Substituent subsol 4"/>
          <p:cNvSpPr>
            <a:spLocks noGrp="1"/>
          </p:cNvSpPr>
          <p:nvPr>
            <p:ph type="ftr" sz="quarter" idx="3"/>
          </p:nvPr>
        </p:nvSpPr>
        <p:spPr>
          <a:xfrm>
            <a:off x="10096500" y="42375670"/>
            <a:ext cx="10287000" cy="2434167"/>
          </a:xfrm>
          <a:prstGeom prst="rect">
            <a:avLst/>
          </a:prstGeom>
        </p:spPr>
        <p:txBody>
          <a:bodyPr vert="horz" lIns="91440" tIns="45720" rIns="91440" bIns="45720" rtlCol="0" anchor="ctr"/>
          <a:lstStyle>
            <a:lvl1pPr algn="ctr">
              <a:defRPr sz="3000">
                <a:solidFill>
                  <a:schemeClr val="tx1">
                    <a:tint val="75000"/>
                  </a:schemeClr>
                </a:solidFill>
              </a:defRPr>
            </a:lvl1pPr>
          </a:lstStyle>
          <a:p>
            <a:pPr>
              <a:defRPr/>
            </a:pPr>
            <a:endParaRPr lang="en-GB"/>
          </a:p>
        </p:txBody>
      </p:sp>
      <p:sp>
        <p:nvSpPr>
          <p:cNvPr id="6" name="Substituent număr diapozitiv 5"/>
          <p:cNvSpPr>
            <a:spLocks noGrp="1"/>
          </p:cNvSpPr>
          <p:nvPr>
            <p:ph type="sldNum" sz="quarter" idx="4"/>
          </p:nvPr>
        </p:nvSpPr>
        <p:spPr>
          <a:xfrm>
            <a:off x="21526500" y="42375670"/>
            <a:ext cx="6858000" cy="2434167"/>
          </a:xfrm>
          <a:prstGeom prst="rect">
            <a:avLst/>
          </a:prstGeom>
        </p:spPr>
        <p:txBody>
          <a:bodyPr vert="horz" lIns="91440" tIns="45720" rIns="91440" bIns="45720" rtlCol="0" anchor="ctr"/>
          <a:lstStyle>
            <a:lvl1pPr algn="r">
              <a:defRPr sz="3000">
                <a:solidFill>
                  <a:schemeClr val="tx1">
                    <a:tint val="75000"/>
                  </a:schemeClr>
                </a:solidFill>
              </a:defRPr>
            </a:lvl1pPr>
          </a:lstStyle>
          <a:p>
            <a:fld id="{D68DA396-3C8F-4AC3-984E-B22AD27F82A5}" type="slidenum">
              <a:rPr lang="en-GB" altLang="en-US" smtClean="0"/>
              <a:pPr/>
              <a:t>‹#›</a:t>
            </a:fld>
            <a:endParaRPr lang="en-GB" altLang="en-US"/>
          </a:p>
        </p:txBody>
      </p:sp>
    </p:spTree>
    <p:extLst>
      <p:ext uri="{BB962C8B-B14F-4D97-AF65-F5344CB8AC3E}">
        <p14:creationId xmlns:p14="http://schemas.microsoft.com/office/powerpoint/2010/main" val="1226283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286000" rtl="0" eaLnBrk="1" latinLnBrk="0" hangingPunct="1">
        <a:lnSpc>
          <a:spcPct val="90000"/>
        </a:lnSpc>
        <a:spcBef>
          <a:spcPct val="0"/>
        </a:spcBef>
        <a:buNone/>
        <a:defRPr sz="11000" kern="1200">
          <a:solidFill>
            <a:schemeClr val="tx1"/>
          </a:solidFill>
          <a:latin typeface="+mj-lt"/>
          <a:ea typeface="+mj-ea"/>
          <a:cs typeface="+mj-cs"/>
        </a:defRPr>
      </a:lvl1pPr>
    </p:titleStyle>
    <p:bodyStyle>
      <a:lvl1pPr marL="571500" indent="-571500" algn="l" defTabSz="2286000" rtl="0" eaLnBrk="1" latinLnBrk="0" hangingPunct="1">
        <a:lnSpc>
          <a:spcPct val="90000"/>
        </a:lnSpc>
        <a:spcBef>
          <a:spcPts val="2500"/>
        </a:spcBef>
        <a:buFont typeface="Arial" panose="020B0604020202020204" pitchFamily="34" charset="0"/>
        <a:buChar char="•"/>
        <a:defRPr sz="7000" kern="1200">
          <a:solidFill>
            <a:schemeClr val="tx1"/>
          </a:solidFill>
          <a:latin typeface="+mn-lt"/>
          <a:ea typeface="+mn-ea"/>
          <a:cs typeface="+mn-cs"/>
        </a:defRPr>
      </a:lvl1pPr>
      <a:lvl2pPr marL="1714500" indent="-571500" algn="l" defTabSz="2286000" rtl="0" eaLnBrk="1" latinLnBrk="0" hangingPunct="1">
        <a:lnSpc>
          <a:spcPct val="90000"/>
        </a:lnSpc>
        <a:spcBef>
          <a:spcPts val="1250"/>
        </a:spcBef>
        <a:buFont typeface="Arial" panose="020B0604020202020204" pitchFamily="34" charset="0"/>
        <a:buChar char="•"/>
        <a:defRPr sz="6000" kern="1200">
          <a:solidFill>
            <a:schemeClr val="tx1"/>
          </a:solidFill>
          <a:latin typeface="+mn-lt"/>
          <a:ea typeface="+mn-ea"/>
          <a:cs typeface="+mn-cs"/>
        </a:defRPr>
      </a:lvl2pPr>
      <a:lvl3pPr marL="2857500" indent="-571500" algn="l" defTabSz="2286000" rtl="0" eaLnBrk="1" latinLnBrk="0" hangingPunct="1">
        <a:lnSpc>
          <a:spcPct val="90000"/>
        </a:lnSpc>
        <a:spcBef>
          <a:spcPts val="1250"/>
        </a:spcBef>
        <a:buFont typeface="Arial" panose="020B0604020202020204" pitchFamily="34" charset="0"/>
        <a:buChar char="•"/>
        <a:defRPr sz="5000" kern="1200">
          <a:solidFill>
            <a:schemeClr val="tx1"/>
          </a:solidFill>
          <a:latin typeface="+mn-lt"/>
          <a:ea typeface="+mn-ea"/>
          <a:cs typeface="+mn-cs"/>
        </a:defRPr>
      </a:lvl3pPr>
      <a:lvl4pPr marL="4000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4pPr>
      <a:lvl5pPr marL="5143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5pPr>
      <a:lvl6pPr marL="6286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6pPr>
      <a:lvl7pPr marL="7429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7pPr>
      <a:lvl8pPr marL="8572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8pPr>
      <a:lvl9pPr marL="9715500" indent="-571500" algn="l" defTabSz="2286000" rtl="0" eaLnBrk="1" latinLnBrk="0" hangingPunct="1">
        <a:lnSpc>
          <a:spcPct val="90000"/>
        </a:lnSpc>
        <a:spcBef>
          <a:spcPts val="1250"/>
        </a:spcBef>
        <a:buFont typeface="Arial" panose="020B0604020202020204" pitchFamily="34" charset="0"/>
        <a:buChar char="•"/>
        <a:defRPr sz="4500" kern="1200">
          <a:solidFill>
            <a:schemeClr val="tx1"/>
          </a:solidFill>
          <a:latin typeface="+mn-lt"/>
          <a:ea typeface="+mn-ea"/>
          <a:cs typeface="+mn-cs"/>
        </a:defRPr>
      </a:lvl9pPr>
    </p:bodyStyle>
    <p:otherStyle>
      <a:defPPr>
        <a:defRPr lang="en-US"/>
      </a:defPPr>
      <a:lvl1pPr marL="0" algn="l" defTabSz="2286000" rtl="0" eaLnBrk="1" latinLnBrk="0" hangingPunct="1">
        <a:defRPr sz="4500" kern="1200">
          <a:solidFill>
            <a:schemeClr val="tx1"/>
          </a:solidFill>
          <a:latin typeface="+mn-lt"/>
          <a:ea typeface="+mn-ea"/>
          <a:cs typeface="+mn-cs"/>
        </a:defRPr>
      </a:lvl1pPr>
      <a:lvl2pPr marL="1143000" algn="l" defTabSz="2286000" rtl="0" eaLnBrk="1" latinLnBrk="0" hangingPunct="1">
        <a:defRPr sz="4500" kern="1200">
          <a:solidFill>
            <a:schemeClr val="tx1"/>
          </a:solidFill>
          <a:latin typeface="+mn-lt"/>
          <a:ea typeface="+mn-ea"/>
          <a:cs typeface="+mn-cs"/>
        </a:defRPr>
      </a:lvl2pPr>
      <a:lvl3pPr marL="2286000" algn="l" defTabSz="2286000" rtl="0" eaLnBrk="1" latinLnBrk="0" hangingPunct="1">
        <a:defRPr sz="4500" kern="1200">
          <a:solidFill>
            <a:schemeClr val="tx1"/>
          </a:solidFill>
          <a:latin typeface="+mn-lt"/>
          <a:ea typeface="+mn-ea"/>
          <a:cs typeface="+mn-cs"/>
        </a:defRPr>
      </a:lvl3pPr>
      <a:lvl4pPr marL="3429000" algn="l" defTabSz="2286000" rtl="0" eaLnBrk="1" latinLnBrk="0" hangingPunct="1">
        <a:defRPr sz="4500" kern="1200">
          <a:solidFill>
            <a:schemeClr val="tx1"/>
          </a:solidFill>
          <a:latin typeface="+mn-lt"/>
          <a:ea typeface="+mn-ea"/>
          <a:cs typeface="+mn-cs"/>
        </a:defRPr>
      </a:lvl4pPr>
      <a:lvl5pPr marL="4572000" algn="l" defTabSz="2286000" rtl="0" eaLnBrk="1" latinLnBrk="0" hangingPunct="1">
        <a:defRPr sz="4500" kern="1200">
          <a:solidFill>
            <a:schemeClr val="tx1"/>
          </a:solidFill>
          <a:latin typeface="+mn-lt"/>
          <a:ea typeface="+mn-ea"/>
          <a:cs typeface="+mn-cs"/>
        </a:defRPr>
      </a:lvl5pPr>
      <a:lvl6pPr marL="5715000" algn="l" defTabSz="2286000" rtl="0" eaLnBrk="1" latinLnBrk="0" hangingPunct="1">
        <a:defRPr sz="4500" kern="1200">
          <a:solidFill>
            <a:schemeClr val="tx1"/>
          </a:solidFill>
          <a:latin typeface="+mn-lt"/>
          <a:ea typeface="+mn-ea"/>
          <a:cs typeface="+mn-cs"/>
        </a:defRPr>
      </a:lvl6pPr>
      <a:lvl7pPr marL="6858000" algn="l" defTabSz="2286000" rtl="0" eaLnBrk="1" latinLnBrk="0" hangingPunct="1">
        <a:defRPr sz="4500" kern="1200">
          <a:solidFill>
            <a:schemeClr val="tx1"/>
          </a:solidFill>
          <a:latin typeface="+mn-lt"/>
          <a:ea typeface="+mn-ea"/>
          <a:cs typeface="+mn-cs"/>
        </a:defRPr>
      </a:lvl7pPr>
      <a:lvl8pPr marL="8001000" algn="l" defTabSz="2286000" rtl="0" eaLnBrk="1" latinLnBrk="0" hangingPunct="1">
        <a:defRPr sz="4500" kern="1200">
          <a:solidFill>
            <a:schemeClr val="tx1"/>
          </a:solidFill>
          <a:latin typeface="+mn-lt"/>
          <a:ea typeface="+mn-ea"/>
          <a:cs typeface="+mn-cs"/>
        </a:defRPr>
      </a:lvl8pPr>
      <a:lvl9pPr marL="9144000" algn="l" defTabSz="2286000" rtl="0" eaLnBrk="1" latinLnBrk="0" hangingPunct="1">
        <a:defRPr sz="4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1.jp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hyperlink" Target="mailto:evmt@incdecoind.ro" TargetMode="External"/><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image" Target="../media/image2.JPG"/><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 xmlns:a16="http://schemas.microsoft.com/office/drawing/2014/main" id="{7CA1749F-7A44-471D-B763-34305A57D692}"/>
              </a:ext>
            </a:extLst>
          </p:cNvPr>
          <p:cNvPicPr>
            <a:picLocks noChangeAspect="1"/>
          </p:cNvPicPr>
          <p:nvPr/>
        </p:nvPicPr>
        <p:blipFill rotWithShape="1">
          <a:blip r:embed="rId3">
            <a:extLst>
              <a:ext uri="{28A0092B-C50C-407E-A947-70E740481C1C}">
                <a14:useLocalDpi xmlns:a14="http://schemas.microsoft.com/office/drawing/2010/main" val="0"/>
              </a:ext>
            </a:extLst>
          </a:blip>
          <a:srcRect r="69445" b="6925"/>
          <a:stretch/>
        </p:blipFill>
        <p:spPr>
          <a:xfrm>
            <a:off x="1352791" y="408519"/>
            <a:ext cx="11670532" cy="2880726"/>
          </a:xfrm>
          <a:prstGeom prst="rect">
            <a:avLst/>
          </a:prstGeom>
        </p:spPr>
      </p:pic>
      <p:sp>
        <p:nvSpPr>
          <p:cNvPr id="3077" name="Rectangle 7"/>
          <p:cNvSpPr>
            <a:spLocks noChangeArrowheads="1"/>
          </p:cNvSpPr>
          <p:nvPr/>
        </p:nvSpPr>
        <p:spPr bwMode="auto">
          <a:xfrm>
            <a:off x="1809978" y="3826263"/>
            <a:ext cx="26707644" cy="1569660"/>
          </a:xfrm>
          <a:prstGeom prst="rect">
            <a:avLst/>
          </a:prstGeom>
          <a:noFill/>
          <a:ln w="9525">
            <a:noFill/>
            <a:miter lim="800000"/>
            <a:headEnd/>
            <a:tailEnd/>
          </a:ln>
        </p:spPr>
        <p:txBody>
          <a:bodyPr wrap="square">
            <a:spAutoFit/>
          </a:bodyPr>
          <a:lstStyle/>
          <a:p>
            <a:pPr algn="ctr"/>
            <a:r>
              <a:rPr lang="en-GB" sz="4800" b="1" dirty="0"/>
              <a:t>ASSESSMENT OF THE ENVIRONMENTAL ASPECTS IN A CITY AREA AFFECTED BY HISTORICAL POLLUTION</a:t>
            </a:r>
            <a:endParaRPr lang="en-US" sz="4800" dirty="0"/>
          </a:p>
        </p:txBody>
      </p:sp>
      <p:sp>
        <p:nvSpPr>
          <p:cNvPr id="9" name="Rectangle 8"/>
          <p:cNvSpPr/>
          <p:nvPr/>
        </p:nvSpPr>
        <p:spPr>
          <a:xfrm>
            <a:off x="932273" y="5327397"/>
            <a:ext cx="28824237" cy="646331"/>
          </a:xfrm>
          <a:prstGeom prst="rect">
            <a:avLst/>
          </a:prstGeom>
        </p:spPr>
        <p:txBody>
          <a:bodyPr>
            <a:spAutoFit/>
          </a:bodyPr>
          <a:lstStyle/>
          <a:p>
            <a:pPr algn="ctr"/>
            <a:r>
              <a:rPr lang="it-IT" sz="3600" u="sng" dirty="0"/>
              <a:t>Bogdan Stanescu</a:t>
            </a:r>
            <a:r>
              <a:rPr lang="it-IT" sz="3600" dirty="0"/>
              <a:t>, Lidia Kim, Carol Lehr, Elena Stanescu</a:t>
            </a:r>
            <a:endParaRPr lang="en-US" sz="3600" dirty="0"/>
          </a:p>
        </p:txBody>
      </p:sp>
      <p:sp>
        <p:nvSpPr>
          <p:cNvPr id="3083" name="Rectangle 13"/>
          <p:cNvSpPr>
            <a:spLocks noChangeArrowheads="1"/>
          </p:cNvSpPr>
          <p:nvPr/>
        </p:nvSpPr>
        <p:spPr bwMode="auto">
          <a:xfrm>
            <a:off x="3200400" y="13944600"/>
            <a:ext cx="5745484" cy="707886"/>
          </a:xfrm>
          <a:prstGeom prst="rect">
            <a:avLst/>
          </a:prstGeom>
          <a:noFill/>
          <a:ln w="9525">
            <a:noFill/>
            <a:miter lim="800000"/>
            <a:headEnd/>
            <a:tailEnd/>
          </a:ln>
        </p:spPr>
        <p:txBody>
          <a:bodyPr wrap="none">
            <a:spAutoFit/>
          </a:bodyPr>
          <a:lstStyle/>
          <a:p>
            <a:r>
              <a:rPr lang="en-US" altLang="en-US" sz="4000" b="1" dirty="0">
                <a:solidFill>
                  <a:srgbClr val="000000"/>
                </a:solidFill>
              </a:rPr>
              <a:t>2. Materials and methods</a:t>
            </a:r>
            <a:endParaRPr lang="en-US" altLang="en-US" sz="4000" dirty="0"/>
          </a:p>
        </p:txBody>
      </p:sp>
      <p:pic>
        <p:nvPicPr>
          <p:cNvPr id="6" name="Picture 5">
            <a:extLst>
              <a:ext uri="{FF2B5EF4-FFF2-40B4-BE49-F238E27FC236}">
                <a16:creationId xmlns="" xmlns:a16="http://schemas.microsoft.com/office/drawing/2014/main" id="{9323445A-2070-4A67-B63A-806FFEF678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392443" y="185"/>
            <a:ext cx="7435332" cy="3928237"/>
          </a:xfrm>
          <a:prstGeom prst="rect">
            <a:avLst/>
          </a:prstGeom>
        </p:spPr>
      </p:pic>
      <p:sp>
        <p:nvSpPr>
          <p:cNvPr id="29" name="Rectangle 28">
            <a:extLst>
              <a:ext uri="{FF2B5EF4-FFF2-40B4-BE49-F238E27FC236}">
                <a16:creationId xmlns="" xmlns:a16="http://schemas.microsoft.com/office/drawing/2014/main" id="{AE966D3E-B338-4340-A42F-46CE37C88E4B}"/>
              </a:ext>
            </a:extLst>
          </p:cNvPr>
          <p:cNvSpPr/>
          <p:nvPr/>
        </p:nvSpPr>
        <p:spPr>
          <a:xfrm>
            <a:off x="3127015" y="6096838"/>
            <a:ext cx="24765001" cy="954107"/>
          </a:xfrm>
          <a:prstGeom prst="rect">
            <a:avLst/>
          </a:prstGeom>
        </p:spPr>
        <p:txBody>
          <a:bodyPr wrap="square">
            <a:spAutoFit/>
          </a:bodyPr>
          <a:lstStyle/>
          <a:p>
            <a:pPr algn="ctr"/>
            <a:r>
              <a:rPr lang="en-US" sz="2800" dirty="0"/>
              <a:t>National Research and Development Institute for Industrial Ecology ECOIND Bucharest, 71– 73 Drumul </a:t>
            </a:r>
            <a:r>
              <a:rPr lang="en-US" sz="2800" dirty="0" err="1"/>
              <a:t>Podu</a:t>
            </a:r>
            <a:r>
              <a:rPr lang="en-US" sz="2800" dirty="0"/>
              <a:t> </a:t>
            </a:r>
            <a:r>
              <a:rPr lang="en-US" sz="2800" dirty="0" err="1"/>
              <a:t>Dambovitei</a:t>
            </a:r>
            <a:r>
              <a:rPr lang="en-US" sz="2800" dirty="0"/>
              <a:t> Street, code 060652, Bucharest, Romania, </a:t>
            </a:r>
            <a:r>
              <a:rPr lang="en-US" sz="2800" u="sng" dirty="0">
                <a:hlinkClick r:id="rId5"/>
              </a:rPr>
              <a:t>evmt@incdecoind.ro</a:t>
            </a:r>
            <a:endParaRPr lang="en-US" sz="2800" dirty="0"/>
          </a:p>
        </p:txBody>
      </p:sp>
      <p:sp>
        <p:nvSpPr>
          <p:cNvPr id="67" name="Rectangle 13">
            <a:extLst>
              <a:ext uri="{FF2B5EF4-FFF2-40B4-BE49-F238E27FC236}">
                <a16:creationId xmlns="" xmlns:a16="http://schemas.microsoft.com/office/drawing/2014/main" id="{CAF94B69-6AA6-4C3C-BEB9-4779294CF6A3}"/>
              </a:ext>
            </a:extLst>
          </p:cNvPr>
          <p:cNvSpPr>
            <a:spLocks noChangeArrowheads="1"/>
          </p:cNvSpPr>
          <p:nvPr/>
        </p:nvSpPr>
        <p:spPr bwMode="auto">
          <a:xfrm>
            <a:off x="3224418" y="19942314"/>
            <a:ext cx="5690982" cy="707886"/>
          </a:xfrm>
          <a:prstGeom prst="rect">
            <a:avLst/>
          </a:prstGeom>
          <a:noFill/>
          <a:ln w="9525">
            <a:noFill/>
            <a:miter lim="800000"/>
            <a:headEnd/>
            <a:tailEnd/>
          </a:ln>
        </p:spPr>
        <p:txBody>
          <a:bodyPr wrap="none">
            <a:spAutoFit/>
          </a:bodyPr>
          <a:lstStyle/>
          <a:p>
            <a:r>
              <a:rPr lang="en-US" altLang="en-US" sz="4000" b="1" dirty="0">
                <a:solidFill>
                  <a:srgbClr val="000000"/>
                </a:solidFill>
              </a:rPr>
              <a:t>3. Results and Discussion</a:t>
            </a:r>
            <a:endParaRPr lang="en-US" altLang="en-US" sz="4000" dirty="0"/>
          </a:p>
        </p:txBody>
      </p:sp>
      <p:sp>
        <p:nvSpPr>
          <p:cNvPr id="77" name="Rectangle 13">
            <a:extLst>
              <a:ext uri="{FF2B5EF4-FFF2-40B4-BE49-F238E27FC236}">
                <a16:creationId xmlns="" xmlns:a16="http://schemas.microsoft.com/office/drawing/2014/main" id="{1FDE9D96-AB11-4A2A-B15B-8983F57B69C7}"/>
              </a:ext>
            </a:extLst>
          </p:cNvPr>
          <p:cNvSpPr>
            <a:spLocks noChangeArrowheads="1"/>
          </p:cNvSpPr>
          <p:nvPr/>
        </p:nvSpPr>
        <p:spPr bwMode="auto">
          <a:xfrm>
            <a:off x="2955865" y="37338000"/>
            <a:ext cx="3350597" cy="707886"/>
          </a:xfrm>
          <a:prstGeom prst="rect">
            <a:avLst/>
          </a:prstGeom>
          <a:noFill/>
          <a:ln w="9525">
            <a:noFill/>
            <a:miter lim="800000"/>
            <a:headEnd/>
            <a:tailEnd/>
          </a:ln>
        </p:spPr>
        <p:txBody>
          <a:bodyPr wrap="none">
            <a:spAutoFit/>
          </a:bodyPr>
          <a:lstStyle/>
          <a:p>
            <a:r>
              <a:rPr lang="en-US" altLang="en-US" sz="4000" b="1" dirty="0">
                <a:solidFill>
                  <a:srgbClr val="000000"/>
                </a:solidFill>
              </a:rPr>
              <a:t>4. Conclusions</a:t>
            </a:r>
            <a:endParaRPr lang="en-US" altLang="en-US" sz="4000" dirty="0"/>
          </a:p>
        </p:txBody>
      </p:sp>
      <p:sp>
        <p:nvSpPr>
          <p:cNvPr id="80" name="Rectangle 13">
            <a:extLst>
              <a:ext uri="{FF2B5EF4-FFF2-40B4-BE49-F238E27FC236}">
                <a16:creationId xmlns="" xmlns:a16="http://schemas.microsoft.com/office/drawing/2014/main" id="{8DB2BEC3-3802-4CA9-B2DF-05BA08AE4443}"/>
              </a:ext>
            </a:extLst>
          </p:cNvPr>
          <p:cNvSpPr>
            <a:spLocks noChangeArrowheads="1"/>
          </p:cNvSpPr>
          <p:nvPr/>
        </p:nvSpPr>
        <p:spPr bwMode="auto">
          <a:xfrm>
            <a:off x="3200400" y="7086600"/>
            <a:ext cx="3721212" cy="707886"/>
          </a:xfrm>
          <a:prstGeom prst="rect">
            <a:avLst/>
          </a:prstGeom>
          <a:noFill/>
          <a:ln w="9525">
            <a:noFill/>
            <a:miter lim="800000"/>
            <a:headEnd/>
            <a:tailEnd/>
          </a:ln>
        </p:spPr>
        <p:txBody>
          <a:bodyPr wrap="none">
            <a:spAutoFit/>
          </a:bodyPr>
          <a:lstStyle/>
          <a:p>
            <a:pPr marL="742950" indent="-742950">
              <a:buAutoNum type="arabicPeriod"/>
            </a:pPr>
            <a:r>
              <a:rPr lang="en-US" altLang="en-US" sz="4000" b="1" dirty="0" smtClean="0">
                <a:solidFill>
                  <a:srgbClr val="000000"/>
                </a:solidFill>
              </a:rPr>
              <a:t>Introduction</a:t>
            </a:r>
            <a:endParaRPr lang="ro-RO" altLang="en-US" sz="4000" b="1" dirty="0" smtClean="0">
              <a:solidFill>
                <a:srgbClr val="000000"/>
              </a:solidFill>
            </a:endParaRPr>
          </a:p>
        </p:txBody>
      </p:sp>
      <p:sp>
        <p:nvSpPr>
          <p:cNvPr id="38" name="Rectangle 13">
            <a:extLst>
              <a:ext uri="{FF2B5EF4-FFF2-40B4-BE49-F238E27FC236}">
                <a16:creationId xmlns="" xmlns:a16="http://schemas.microsoft.com/office/drawing/2014/main" id="{1FDE9D96-AB11-4A2A-B15B-8983F57B69C7}"/>
              </a:ext>
            </a:extLst>
          </p:cNvPr>
          <p:cNvSpPr>
            <a:spLocks noChangeArrowheads="1"/>
          </p:cNvSpPr>
          <p:nvPr/>
        </p:nvSpPr>
        <p:spPr bwMode="auto">
          <a:xfrm>
            <a:off x="2425111" y="41735514"/>
            <a:ext cx="4917308" cy="707886"/>
          </a:xfrm>
          <a:prstGeom prst="rect">
            <a:avLst/>
          </a:prstGeom>
          <a:noFill/>
          <a:ln w="9525">
            <a:noFill/>
            <a:miter lim="800000"/>
            <a:headEnd/>
            <a:tailEnd/>
          </a:ln>
        </p:spPr>
        <p:txBody>
          <a:bodyPr wrap="none">
            <a:spAutoFit/>
          </a:bodyPr>
          <a:lstStyle/>
          <a:p>
            <a:r>
              <a:rPr lang="en-US" altLang="en-US" sz="4000" b="1" i="1" dirty="0">
                <a:solidFill>
                  <a:srgbClr val="000000"/>
                </a:solidFill>
              </a:rPr>
              <a:t> </a:t>
            </a:r>
            <a:r>
              <a:rPr lang="en-US" altLang="en-US" sz="4000" b="1" i="1" dirty="0" smtClean="0">
                <a:solidFill>
                  <a:srgbClr val="000000"/>
                </a:solidFill>
              </a:rPr>
              <a:t>   Acknowledgements</a:t>
            </a:r>
            <a:endParaRPr lang="en-US" altLang="en-US" sz="4000" i="1" dirty="0"/>
          </a:p>
        </p:txBody>
      </p:sp>
      <p:sp>
        <p:nvSpPr>
          <p:cNvPr id="3" name="CasetăText 2"/>
          <p:cNvSpPr txBox="1"/>
          <p:nvPr/>
        </p:nvSpPr>
        <p:spPr>
          <a:xfrm>
            <a:off x="6324600" y="3928422"/>
            <a:ext cx="184731" cy="461665"/>
          </a:xfrm>
          <a:prstGeom prst="rect">
            <a:avLst/>
          </a:prstGeom>
          <a:noFill/>
        </p:spPr>
        <p:txBody>
          <a:bodyPr wrap="none" rtlCol="0">
            <a:spAutoFit/>
          </a:bodyPr>
          <a:lstStyle/>
          <a:p>
            <a:endParaRPr lang="en-US" dirty="0"/>
          </a:p>
        </p:txBody>
      </p:sp>
      <p:sp>
        <p:nvSpPr>
          <p:cNvPr id="5" name="Dreptunghi 4"/>
          <p:cNvSpPr/>
          <p:nvPr/>
        </p:nvSpPr>
        <p:spPr>
          <a:xfrm>
            <a:off x="2414225" y="43891200"/>
            <a:ext cx="24560575" cy="646331"/>
          </a:xfrm>
          <a:prstGeom prst="rect">
            <a:avLst/>
          </a:prstGeom>
        </p:spPr>
        <p:txBody>
          <a:bodyPr wrap="square">
            <a:spAutoFit/>
          </a:bodyPr>
          <a:lstStyle/>
          <a:p>
            <a:pPr algn="ctr"/>
            <a:r>
              <a:rPr lang="en-US" sz="3600" b="1" i="1" dirty="0" smtClean="0">
                <a:cs typeface="Times New Roman" panose="02020603050405020304" pitchFamily="18" charset="0"/>
              </a:rPr>
              <a:t>International </a:t>
            </a:r>
            <a:r>
              <a:rPr lang="en-US" sz="3600" b="1" i="1" dirty="0">
                <a:cs typeface="Times New Roman" panose="02020603050405020304" pitchFamily="18" charset="0"/>
              </a:rPr>
              <a:t>Symposium “Environment and Industry</a:t>
            </a:r>
            <a:r>
              <a:rPr lang="en-US" sz="3600" b="1" i="1" dirty="0" smtClean="0">
                <a:cs typeface="Times New Roman" panose="02020603050405020304" pitchFamily="18" charset="0"/>
              </a:rPr>
              <a:t>” SIMI 2017, Bucharest</a:t>
            </a:r>
            <a:r>
              <a:rPr lang="en-US" sz="3600" b="1" i="1" dirty="0">
                <a:cs typeface="Times New Roman" panose="02020603050405020304" pitchFamily="18" charset="0"/>
              </a:rPr>
              <a:t>, Romania, </a:t>
            </a:r>
            <a:r>
              <a:rPr lang="en-US" sz="3600" b="1" i="1" dirty="0" smtClean="0">
                <a:cs typeface="Times New Roman" panose="02020603050405020304" pitchFamily="18" charset="0"/>
              </a:rPr>
              <a:t>28-29 September </a:t>
            </a:r>
            <a:r>
              <a:rPr lang="en-US" sz="3600" b="1" i="1" dirty="0">
                <a:cs typeface="Times New Roman" panose="02020603050405020304" pitchFamily="18" charset="0"/>
              </a:rPr>
              <a:t>2017</a:t>
            </a:r>
          </a:p>
        </p:txBody>
      </p:sp>
      <p:sp>
        <p:nvSpPr>
          <p:cNvPr id="2" name="TextBox 1"/>
          <p:cNvSpPr txBox="1"/>
          <p:nvPr/>
        </p:nvSpPr>
        <p:spPr>
          <a:xfrm>
            <a:off x="3090229" y="7848600"/>
            <a:ext cx="13557466" cy="6001643"/>
          </a:xfrm>
          <a:prstGeom prst="rect">
            <a:avLst/>
          </a:prstGeom>
          <a:noFill/>
        </p:spPr>
        <p:txBody>
          <a:bodyPr wrap="square" rtlCol="0">
            <a:spAutoFit/>
          </a:bodyPr>
          <a:lstStyle/>
          <a:p>
            <a:r>
              <a:rPr lang="en-GB" dirty="0"/>
              <a:t>Industrial </a:t>
            </a:r>
            <a:r>
              <a:rPr lang="en-GB" dirty="0" err="1"/>
              <a:t>polllution</a:t>
            </a:r>
            <a:r>
              <a:rPr lang="en-GB" dirty="0"/>
              <a:t> has been and continues to be a major factor causing the degradation of the </a:t>
            </a:r>
            <a:r>
              <a:rPr lang="en-GB" dirty="0" smtClean="0"/>
              <a:t>environment. </a:t>
            </a:r>
            <a:r>
              <a:rPr lang="en-GB" dirty="0" err="1"/>
              <a:t>Copsa</a:t>
            </a:r>
            <a:r>
              <a:rPr lang="en-GB" dirty="0"/>
              <a:t> Mica city is located in the North-West of Sibiu County, at the confluence of the </a:t>
            </a:r>
            <a:r>
              <a:rPr lang="en-GB" dirty="0" err="1"/>
              <a:t>Tirnava</a:t>
            </a:r>
            <a:r>
              <a:rPr lang="en-GB" dirty="0"/>
              <a:t> Mare river with Visa. Crossed by DN14, the city is located 43 km from the county seat, 12 km from Medias and 33 km from </a:t>
            </a:r>
            <a:r>
              <a:rPr lang="en-GB" dirty="0" err="1"/>
              <a:t>Blaj</a:t>
            </a:r>
            <a:r>
              <a:rPr lang="en-GB" dirty="0"/>
              <a:t> on DN </a:t>
            </a:r>
            <a:r>
              <a:rPr lang="en-GB" dirty="0" smtClean="0"/>
              <a:t>14B. </a:t>
            </a:r>
            <a:r>
              <a:rPr lang="en-GB" dirty="0"/>
              <a:t>The city is bordered by </a:t>
            </a:r>
            <a:r>
              <a:rPr lang="en-GB" dirty="0" err="1"/>
              <a:t>Bazna</a:t>
            </a:r>
            <a:r>
              <a:rPr lang="en-GB" dirty="0"/>
              <a:t> commune and resort, to the North-East by </a:t>
            </a:r>
            <a:r>
              <a:rPr lang="en-GB" dirty="0" err="1"/>
              <a:t>Tirnava</a:t>
            </a:r>
            <a:r>
              <a:rPr lang="en-GB" dirty="0"/>
              <a:t> commune and Medias municipality, by the commune of </a:t>
            </a:r>
            <a:r>
              <a:rPr lang="en-GB" dirty="0" err="1"/>
              <a:t>Valea-Viilor</a:t>
            </a:r>
            <a:r>
              <a:rPr lang="en-GB" dirty="0"/>
              <a:t> to the East, by the </a:t>
            </a:r>
            <a:r>
              <a:rPr lang="en-GB" dirty="0" err="1"/>
              <a:t>Axente</a:t>
            </a:r>
            <a:r>
              <a:rPr lang="en-GB" dirty="0"/>
              <a:t> Sever commune to the South and the </a:t>
            </a:r>
            <a:r>
              <a:rPr lang="en-GB" dirty="0" err="1"/>
              <a:t>Micasasa</a:t>
            </a:r>
            <a:r>
              <a:rPr lang="en-GB" dirty="0"/>
              <a:t> commune to the West. The city is located in the depression corridor of the </a:t>
            </a:r>
            <a:r>
              <a:rPr lang="en-GB" dirty="0" err="1"/>
              <a:t>Tarnava</a:t>
            </a:r>
            <a:r>
              <a:rPr lang="en-GB" dirty="0"/>
              <a:t> Mare River, surrounded by hills (Figure 1).</a:t>
            </a:r>
            <a:endParaRPr lang="en-US" dirty="0"/>
          </a:p>
          <a:p>
            <a:r>
              <a:rPr lang="en-GB" dirty="0"/>
              <a:t>The city of </a:t>
            </a:r>
            <a:r>
              <a:rPr lang="en-GB" dirty="0" err="1"/>
              <a:t>Copsa</a:t>
            </a:r>
            <a:r>
              <a:rPr lang="en-GB" dirty="0"/>
              <a:t> Mica is well known for the historical pollution induced by the industrial activities carried out in the area (over 60 years) which is attributed to </a:t>
            </a:r>
            <a:r>
              <a:rPr lang="en-GB" dirty="0" smtClean="0"/>
              <a:t>gaseous </a:t>
            </a:r>
            <a:r>
              <a:rPr lang="en-GB" dirty="0"/>
              <a:t>emissions containing sulphur dioxide and atmospheric particulates containing heavy metals, mainly Cd, </a:t>
            </a:r>
            <a:r>
              <a:rPr lang="en-GB" dirty="0" err="1"/>
              <a:t>Pb</a:t>
            </a:r>
            <a:r>
              <a:rPr lang="en-GB" dirty="0"/>
              <a:t> and </a:t>
            </a:r>
            <a:r>
              <a:rPr lang="en-GB" dirty="0" smtClean="0"/>
              <a:t>Zn.</a:t>
            </a:r>
            <a:endParaRPr lang="en-US" dirty="0"/>
          </a:p>
          <a:p>
            <a:r>
              <a:rPr lang="en-GB" dirty="0"/>
              <a:t>The ecological importance of the presence of heavy metals in urban soils is closely related to human health due to their high ecological transference reported as an indicator of urban environmental </a:t>
            </a:r>
            <a:r>
              <a:rPr lang="en-GB" dirty="0" smtClean="0"/>
              <a:t>quality. </a:t>
            </a:r>
            <a:r>
              <a:rPr lang="en-GB" dirty="0"/>
              <a:t>Recent studies underline the importance of the correlation between the state of terrestrial ecosystems and groundwater, considering that one of the basic principles in this field is based on groundwater protection policy against pollution and deterioration, as included in EU Water Framework Directive 2000/60 EC and Directive </a:t>
            </a:r>
            <a:r>
              <a:rPr lang="en-GB" dirty="0" smtClean="0"/>
              <a:t>2006/118/EC.</a:t>
            </a:r>
            <a:endParaRPr lang="en-US" dirty="0"/>
          </a:p>
        </p:txBody>
      </p:sp>
      <p:pic>
        <p:nvPicPr>
          <p:cNvPr id="15" name="Picture 14"/>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7458241" y="7913718"/>
            <a:ext cx="11296150" cy="5497482"/>
          </a:xfrm>
          <a:prstGeom prst="rect">
            <a:avLst/>
          </a:prstGeom>
          <a:noFill/>
          <a:ln>
            <a:noFill/>
          </a:ln>
        </p:spPr>
      </p:pic>
      <p:sp>
        <p:nvSpPr>
          <p:cNvPr id="4" name="Oval 3"/>
          <p:cNvSpPr/>
          <p:nvPr/>
        </p:nvSpPr>
        <p:spPr>
          <a:xfrm>
            <a:off x="21945600" y="10713140"/>
            <a:ext cx="838200" cy="838200"/>
          </a:xfrm>
          <a:prstGeom prst="ellipse">
            <a:avLst/>
          </a:prstGeom>
          <a:solidFill>
            <a:schemeClr val="accent2">
              <a:alpha val="28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8" name="Straight Arrow Connector 7"/>
          <p:cNvCxnSpPr>
            <a:stCxn id="10" idx="2"/>
          </p:cNvCxnSpPr>
          <p:nvPr/>
        </p:nvCxnSpPr>
        <p:spPr>
          <a:xfrm flipH="1">
            <a:off x="22783800" y="8658211"/>
            <a:ext cx="3591640" cy="2340692"/>
          </a:xfrm>
          <a:prstGeom prst="straightConnector1">
            <a:avLst/>
          </a:prstGeom>
          <a:ln w="698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775240" y="8011880"/>
            <a:ext cx="3200400" cy="646331"/>
          </a:xfrm>
          <a:prstGeom prst="rect">
            <a:avLst/>
          </a:prstGeom>
          <a:solidFill>
            <a:schemeClr val="accent2">
              <a:alpha val="62000"/>
            </a:schemeClr>
          </a:solidFill>
        </p:spPr>
        <p:txBody>
          <a:bodyPr wrap="square" rtlCol="0">
            <a:spAutoFit/>
          </a:bodyPr>
          <a:lstStyle/>
          <a:p>
            <a:r>
              <a:rPr lang="ro-RO" sz="3600" dirty="0" smtClean="0">
                <a:solidFill>
                  <a:srgbClr val="FFFF00"/>
                </a:solidFill>
              </a:rPr>
              <a:t>STUDY AREA</a:t>
            </a:r>
            <a:endParaRPr lang="en-US" sz="3600" dirty="0">
              <a:solidFill>
                <a:srgbClr val="FFFF00"/>
              </a:solidFill>
            </a:endParaRPr>
          </a:p>
        </p:txBody>
      </p:sp>
      <p:sp>
        <p:nvSpPr>
          <p:cNvPr id="13" name="TextBox 12"/>
          <p:cNvSpPr txBox="1"/>
          <p:nvPr/>
        </p:nvSpPr>
        <p:spPr>
          <a:xfrm>
            <a:off x="3008785" y="14630400"/>
            <a:ext cx="14449456" cy="5262979"/>
          </a:xfrm>
          <a:prstGeom prst="rect">
            <a:avLst/>
          </a:prstGeom>
          <a:noFill/>
        </p:spPr>
        <p:txBody>
          <a:bodyPr wrap="square" rtlCol="0">
            <a:spAutoFit/>
          </a:bodyPr>
          <a:lstStyle/>
          <a:p>
            <a:r>
              <a:rPr lang="en-GB" dirty="0"/>
              <a:t>The soil quality survey in </a:t>
            </a:r>
            <a:r>
              <a:rPr lang="en-GB" dirty="0" err="1"/>
              <a:t>Copsa</a:t>
            </a:r>
            <a:r>
              <a:rPr lang="en-GB" dirty="0"/>
              <a:t> Mica consisted of sampling soil from an experimental field with an extended spatial distribution throughout </a:t>
            </a:r>
            <a:r>
              <a:rPr lang="en-GB" dirty="0" err="1"/>
              <a:t>Copsa</a:t>
            </a:r>
            <a:r>
              <a:rPr lang="en-GB" dirty="0"/>
              <a:t> Mica and </a:t>
            </a:r>
            <a:endParaRPr lang="en-US" dirty="0"/>
          </a:p>
          <a:p>
            <a:r>
              <a:rPr lang="en-GB" dirty="0"/>
              <a:t>beyond its limits to a distance of about 6 km. A total of 20 soil samples were taken from depths of 0-10 cm and 30-40 cm, resulting in a total of 40 soil samples. Hand-operated soil sampling equipment produced by the </a:t>
            </a:r>
            <a:r>
              <a:rPr lang="en-GB" dirty="0" err="1"/>
              <a:t>Eijkelkamp</a:t>
            </a:r>
            <a:r>
              <a:rPr lang="en-GB" dirty="0"/>
              <a:t> company was used. The GPS tracking equipment used is a Garmin portable GPS receiver, the </a:t>
            </a:r>
            <a:r>
              <a:rPr lang="en-GB" dirty="0" err="1"/>
              <a:t>GPSmap</a:t>
            </a:r>
            <a:r>
              <a:rPr lang="en-GB" dirty="0"/>
              <a:t> 60CSx. The location distribution of the sampling points is shown in Figure. </a:t>
            </a:r>
            <a:r>
              <a:rPr lang="en-GB" dirty="0" smtClean="0"/>
              <a:t>2.For </a:t>
            </a:r>
            <a:r>
              <a:rPr lang="en-GB" dirty="0"/>
              <a:t>each soil sample, the following quality indicators: pH, humus, sulphates, phenols and heavy metals (</a:t>
            </a:r>
            <a:r>
              <a:rPr lang="en-GB" dirty="0" err="1"/>
              <a:t>Pb</a:t>
            </a:r>
            <a:r>
              <a:rPr lang="en-GB" dirty="0"/>
              <a:t>, total Cr, Cu, Zn, Fe, Cd, </a:t>
            </a:r>
            <a:r>
              <a:rPr lang="en-GB" dirty="0" err="1"/>
              <a:t>Mn</a:t>
            </a:r>
            <a:r>
              <a:rPr lang="en-GB" dirty="0"/>
              <a:t>, Ni, As).</a:t>
            </a:r>
            <a:endParaRPr lang="en-US" dirty="0"/>
          </a:p>
          <a:p>
            <a:r>
              <a:rPr lang="en-GB" dirty="0"/>
              <a:t>The investigation of the groundwater quality in </a:t>
            </a:r>
            <a:r>
              <a:rPr lang="en-GB" dirty="0" err="1"/>
              <a:t>Copsa</a:t>
            </a:r>
            <a:r>
              <a:rPr lang="en-GB" dirty="0"/>
              <a:t> Mica consisted in the sampling activities according to of the distribution of fountains throughout the city of </a:t>
            </a:r>
            <a:r>
              <a:rPr lang="en-GB" dirty="0" err="1"/>
              <a:t>Copsa</a:t>
            </a:r>
            <a:r>
              <a:rPr lang="en-GB" dirty="0"/>
              <a:t> Mica and 2 distribution points (named "</a:t>
            </a:r>
            <a:r>
              <a:rPr lang="en-GB" dirty="0" err="1"/>
              <a:t>Cismea</a:t>
            </a:r>
            <a:r>
              <a:rPr lang="en-GB" dirty="0"/>
              <a:t>" 1 and 2). A total of 9 groundwater samples were taken, with the reference that for points F7 and F8 the underground water is captured, stored and pumped into two distribution points, locally identified as "</a:t>
            </a:r>
            <a:r>
              <a:rPr lang="en-GB" dirty="0" err="1"/>
              <a:t>Cismea</a:t>
            </a:r>
            <a:r>
              <a:rPr lang="en-GB" dirty="0" smtClean="0"/>
              <a:t>".For </a:t>
            </a:r>
            <a:r>
              <a:rPr lang="en-GB" dirty="0"/>
              <a:t>each water sample, the following quality indicators: pH, nitrates, conductivity, </a:t>
            </a:r>
            <a:r>
              <a:rPr lang="en-GB" dirty="0" err="1"/>
              <a:t>sulfates</a:t>
            </a:r>
            <a:r>
              <a:rPr lang="en-GB" dirty="0"/>
              <a:t>, phenols, oxidation and heavy metals (Total Chromium, As, Ni, Cu, Zn, Cd, Fe, </a:t>
            </a:r>
            <a:r>
              <a:rPr lang="en-GB" dirty="0" err="1"/>
              <a:t>Pb</a:t>
            </a:r>
            <a:r>
              <a:rPr lang="en-GB" dirty="0"/>
              <a:t>, </a:t>
            </a:r>
            <a:r>
              <a:rPr lang="en-GB" dirty="0" err="1"/>
              <a:t>Mn</a:t>
            </a:r>
            <a:r>
              <a:rPr lang="en-GB" dirty="0"/>
              <a:t>, Ni) were </a:t>
            </a:r>
            <a:r>
              <a:rPr lang="en-GB" dirty="0" err="1"/>
              <a:t>analyzed</a:t>
            </a:r>
            <a:r>
              <a:rPr lang="en-GB" dirty="0"/>
              <a:t> in the NR&amp;DI ECOIND laboratories using the standardized test methods</a:t>
            </a:r>
            <a:r>
              <a:rPr lang="en-GB" dirty="0" smtClean="0"/>
              <a:t>.</a:t>
            </a:r>
            <a:endParaRPr lang="en-US" dirty="0"/>
          </a:p>
        </p:txBody>
      </p:sp>
      <p:sp>
        <p:nvSpPr>
          <p:cNvPr id="16" name="TextBox 15"/>
          <p:cNvSpPr txBox="1"/>
          <p:nvPr/>
        </p:nvSpPr>
        <p:spPr>
          <a:xfrm>
            <a:off x="2909637" y="38177212"/>
            <a:ext cx="26174960" cy="3046988"/>
          </a:xfrm>
          <a:prstGeom prst="rect">
            <a:avLst/>
          </a:prstGeom>
          <a:noFill/>
        </p:spPr>
        <p:txBody>
          <a:bodyPr wrap="square" rtlCol="0">
            <a:spAutoFit/>
          </a:bodyPr>
          <a:lstStyle/>
          <a:p>
            <a:r>
              <a:rPr lang="en-GB" sz="2800" dirty="0"/>
              <a:t>The project aimed to investigate the quality of the environmental components of soil and water (surface and underground water) in the </a:t>
            </a:r>
            <a:r>
              <a:rPr lang="en-GB" sz="2800" dirty="0" err="1"/>
              <a:t>Copsa</a:t>
            </a:r>
            <a:r>
              <a:rPr lang="en-GB" sz="2800" dirty="0"/>
              <a:t> Mica,  a small city, known for the historical pollution recorded over several decades.</a:t>
            </a:r>
            <a:endParaRPr lang="en-US" sz="2800" dirty="0"/>
          </a:p>
          <a:p>
            <a:r>
              <a:rPr lang="en-GB" sz="2800" dirty="0"/>
              <a:t>Specific soil and water quality investigations were conducted in 2016 in order to highlight the evolution and dynamics of environmental issues in a highly anthropic and polluted area (historical pollution). The experimental field will be used to highlight dynamic evolution starting from the baseline identified in 2016.</a:t>
            </a:r>
            <a:endParaRPr lang="en-US" sz="2800" dirty="0"/>
          </a:p>
          <a:p>
            <a:r>
              <a:rPr lang="en-GB" sz="2800" dirty="0"/>
              <a:t>The conduct of several investigative campaigns within the proposed experimental field will create clear premises for obtaining a solid database regarding the quality of the environmental components and the evolution and dynamics of the environmental aspects for </a:t>
            </a:r>
            <a:r>
              <a:rPr lang="en-GB" sz="2800" dirty="0" err="1"/>
              <a:t>Copsa</a:t>
            </a:r>
            <a:r>
              <a:rPr lang="en-GB" sz="2800" dirty="0"/>
              <a:t> Mica, as the activities are in progress in 2017.</a:t>
            </a:r>
            <a:endParaRPr lang="en-US" sz="2800" dirty="0"/>
          </a:p>
          <a:p>
            <a:endParaRPr lang="en-US" dirty="0"/>
          </a:p>
        </p:txBody>
      </p:sp>
      <p:sp>
        <p:nvSpPr>
          <p:cNvPr id="17" name="TextBox 16"/>
          <p:cNvSpPr txBox="1"/>
          <p:nvPr/>
        </p:nvSpPr>
        <p:spPr>
          <a:xfrm>
            <a:off x="2904199" y="42617648"/>
            <a:ext cx="23926800" cy="892552"/>
          </a:xfrm>
          <a:prstGeom prst="rect">
            <a:avLst/>
          </a:prstGeom>
          <a:noFill/>
        </p:spPr>
        <p:txBody>
          <a:bodyPr wrap="square" rtlCol="0">
            <a:spAutoFit/>
          </a:bodyPr>
          <a:lstStyle/>
          <a:p>
            <a:r>
              <a:rPr lang="en-GB" sz="2800" dirty="0"/>
              <a:t>The project PN 16 25 02 10 is funded under the „Program </a:t>
            </a:r>
            <a:r>
              <a:rPr lang="en-GB" sz="2800" dirty="0" err="1"/>
              <a:t>Nucleu</a:t>
            </a:r>
            <a:r>
              <a:rPr lang="en-GB" sz="2800" dirty="0"/>
              <a:t>”, in period 2016-2017, conducted by the Ministry of Research and Innovation from Romania</a:t>
            </a:r>
            <a:r>
              <a:rPr lang="en-GB" dirty="0"/>
              <a:t>.</a:t>
            </a:r>
            <a:endParaRPr lang="en-US" dirty="0"/>
          </a:p>
          <a:p>
            <a:endParaRPr lang="en-US" dirty="0"/>
          </a:p>
        </p:txBody>
      </p:sp>
      <p:pic>
        <p:nvPicPr>
          <p:cNvPr id="25" name="Picture 24"/>
          <p:cNvPicPr/>
          <p:nvPr/>
        </p:nvPicPr>
        <p:blipFill>
          <a:blip r:embed="rId7" cstate="screen">
            <a:extLst>
              <a:ext uri="{28A0092B-C50C-407E-A947-70E740481C1C}">
                <a14:useLocalDpi xmlns:a14="http://schemas.microsoft.com/office/drawing/2010/main"/>
              </a:ext>
            </a:extLst>
          </a:blip>
          <a:srcRect/>
          <a:stretch>
            <a:fillRect/>
          </a:stretch>
        </p:blipFill>
        <p:spPr bwMode="auto">
          <a:xfrm>
            <a:off x="17458241" y="14429421"/>
            <a:ext cx="11626356" cy="4759714"/>
          </a:xfrm>
          <a:prstGeom prst="rect">
            <a:avLst/>
          </a:prstGeom>
          <a:noFill/>
          <a:ln>
            <a:noFill/>
          </a:ln>
        </p:spPr>
      </p:pic>
      <p:sp>
        <p:nvSpPr>
          <p:cNvPr id="18" name="TextBox 17"/>
          <p:cNvSpPr txBox="1"/>
          <p:nvPr/>
        </p:nvSpPr>
        <p:spPr>
          <a:xfrm>
            <a:off x="3090229" y="20598348"/>
            <a:ext cx="14006513" cy="3785652"/>
          </a:xfrm>
          <a:prstGeom prst="rect">
            <a:avLst/>
          </a:prstGeom>
          <a:noFill/>
        </p:spPr>
        <p:txBody>
          <a:bodyPr wrap="square" rtlCol="0">
            <a:spAutoFit/>
          </a:bodyPr>
          <a:lstStyle/>
          <a:p>
            <a:r>
              <a:rPr lang="en-GB" dirty="0"/>
              <a:t>Interpretation of the results of the  laboratory tests made for the 40 soil samples taken from </a:t>
            </a:r>
            <a:r>
              <a:rPr lang="en-GB" dirty="0" err="1"/>
              <a:t>Copsa</a:t>
            </a:r>
            <a:r>
              <a:rPr lang="en-GB" dirty="0"/>
              <a:t> Mica, Sibiu county was done by comparison to the reference values of the "Order 756/1997 for the approval of the Regulation regarding the environmental pollution assessment", with the subsequent modifications and completions, respectively the reference values for chemical soil traces in soil for sensitive land use. Sensitive use is defined by Article 8 paragraph a) from the above mentioned regulation:</a:t>
            </a:r>
            <a:endParaRPr lang="en-US" dirty="0"/>
          </a:p>
          <a:p>
            <a:r>
              <a:rPr lang="en-GB" dirty="0"/>
              <a:t>"Sensitive land use is represented by their use for residential and recreational areas, for agricultural purposes, as protected areas or restricted sanitary areas as well as the areas of land forecasted for such uses in the future.”</a:t>
            </a:r>
            <a:endParaRPr lang="en-US" dirty="0"/>
          </a:p>
          <a:p>
            <a:r>
              <a:rPr lang="en-GB" dirty="0"/>
              <a:t>The evolutions of some relevant quality indicators for the industrial activities carried out in the area of </a:t>
            </a:r>
            <a:r>
              <a:rPr lang="en-GB" dirty="0" err="1"/>
              <a:t>Copsa</a:t>
            </a:r>
            <a:r>
              <a:rPr lang="en-GB" dirty="0"/>
              <a:t> Mica are graphically presented below:</a:t>
            </a:r>
            <a:endParaRPr lang="en-US" dirty="0"/>
          </a:p>
          <a:p>
            <a:endParaRPr lang="en-US" dirty="0"/>
          </a:p>
        </p:txBody>
      </p:sp>
      <p:sp>
        <p:nvSpPr>
          <p:cNvPr id="19" name="TextBox 18"/>
          <p:cNvSpPr txBox="1"/>
          <p:nvPr/>
        </p:nvSpPr>
        <p:spPr>
          <a:xfrm>
            <a:off x="2955865" y="33833812"/>
            <a:ext cx="13691830" cy="3046988"/>
          </a:xfrm>
          <a:prstGeom prst="rect">
            <a:avLst/>
          </a:prstGeom>
          <a:noFill/>
        </p:spPr>
        <p:txBody>
          <a:bodyPr wrap="square" rtlCol="0">
            <a:spAutoFit/>
          </a:bodyPr>
          <a:lstStyle/>
          <a:p>
            <a:r>
              <a:rPr lang="en-GB" dirty="0"/>
              <a:t>There are a number of negative aspects regarding the soil quality, which mainly consist in the frequent exceeding of the intervention threshold. An extremely unfavourable situation was recorded at sample “CM 11”, located near DN14B, at approx. 700m in the South direction of the dumps of SC </a:t>
            </a:r>
            <a:r>
              <a:rPr lang="en-GB" dirty="0" err="1"/>
              <a:t>Sometra</a:t>
            </a:r>
            <a:r>
              <a:rPr lang="en-GB" dirty="0"/>
              <a:t> SA, which is the potential source of pollution with heavy metals. A general conclusion for the soil environmental component can be formulated as follows: the soil is still affected by the residual pollution of historical nature, induced by the industrial activities carried out in the area that had a significant impact on the environment.</a:t>
            </a:r>
            <a:endParaRPr lang="en-US" dirty="0"/>
          </a:p>
          <a:p>
            <a:r>
              <a:rPr lang="en-GB" dirty="0"/>
              <a:t>The groundwater quality investigations, respectively 9 groundwater samples taken from the </a:t>
            </a:r>
            <a:r>
              <a:rPr lang="en-GB" dirty="0" err="1"/>
              <a:t>Copsa</a:t>
            </a:r>
            <a:r>
              <a:rPr lang="en-GB" dirty="0"/>
              <a:t> Mica area led to results that were interpreted by comparison with the reference values of Law 458 (r1) of 08.07.2002. </a:t>
            </a:r>
            <a:endParaRPr lang="en-US" dirty="0"/>
          </a:p>
        </p:txBody>
      </p:sp>
      <p:pic>
        <p:nvPicPr>
          <p:cNvPr id="1026" name="Picture 1"/>
          <p:cNvPicPr>
            <a:picLocks noChangeAspect="1" noChangeArrowheads="1"/>
          </p:cNvPicPr>
          <p:nvPr/>
        </p:nvPicPr>
        <p:blipFill>
          <a:blip r:embed="rId8">
            <a:extLst>
              <a:ext uri="{28A0092B-C50C-407E-A947-70E740481C1C}">
                <a14:useLocalDpi xmlns:a14="http://schemas.microsoft.com/office/drawing/2010/main" val="0"/>
              </a:ext>
            </a:extLst>
          </a:blip>
          <a:srcRect l="12474" t="32437" r="26848" b="24095"/>
          <a:stretch>
            <a:fillRect/>
          </a:stretch>
        </p:blipFill>
        <p:spPr bwMode="auto">
          <a:xfrm>
            <a:off x="3094394" y="24251076"/>
            <a:ext cx="6123202" cy="35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
          <p:cNvPicPr>
            <a:picLocks noChangeAspect="1" noChangeArrowheads="1"/>
          </p:cNvPicPr>
          <p:nvPr/>
        </p:nvPicPr>
        <p:blipFill>
          <a:blip r:embed="rId9">
            <a:extLst>
              <a:ext uri="{28A0092B-C50C-407E-A947-70E740481C1C}">
                <a14:useLocalDpi xmlns:a14="http://schemas.microsoft.com/office/drawing/2010/main" val="0"/>
              </a:ext>
            </a:extLst>
          </a:blip>
          <a:srcRect l="13423" t="32294" r="26793" b="23807"/>
          <a:stretch>
            <a:fillRect/>
          </a:stretch>
        </p:blipFill>
        <p:spPr bwMode="auto">
          <a:xfrm>
            <a:off x="9982198" y="24251076"/>
            <a:ext cx="5943600" cy="35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
          <p:cNvPicPr>
            <a:picLocks noChangeAspect="1" noChangeArrowheads="1"/>
          </p:cNvPicPr>
          <p:nvPr/>
        </p:nvPicPr>
        <p:blipFill>
          <a:blip r:embed="rId10">
            <a:extLst>
              <a:ext uri="{28A0092B-C50C-407E-A947-70E740481C1C}">
                <a14:useLocalDpi xmlns:a14="http://schemas.microsoft.com/office/drawing/2010/main" val="0"/>
              </a:ext>
            </a:extLst>
          </a:blip>
          <a:srcRect l="12567" t="32622" r="26721" b="23892"/>
          <a:stretch>
            <a:fillRect/>
          </a:stretch>
        </p:blipFill>
        <p:spPr bwMode="auto">
          <a:xfrm>
            <a:off x="3112141" y="28973353"/>
            <a:ext cx="6087705" cy="333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1"/>
          <p:cNvPicPr>
            <a:picLocks noChangeAspect="1" noChangeArrowheads="1"/>
          </p:cNvPicPr>
          <p:nvPr/>
        </p:nvPicPr>
        <p:blipFill>
          <a:blip r:embed="rId11">
            <a:extLst>
              <a:ext uri="{28A0092B-C50C-407E-A947-70E740481C1C}">
                <a14:useLocalDpi xmlns:a14="http://schemas.microsoft.com/office/drawing/2010/main" val="0"/>
              </a:ext>
            </a:extLst>
          </a:blip>
          <a:srcRect l="12801" t="33423" r="26480" b="23578"/>
          <a:stretch>
            <a:fillRect/>
          </a:stretch>
        </p:blipFill>
        <p:spPr bwMode="auto">
          <a:xfrm>
            <a:off x="9829800" y="28973353"/>
            <a:ext cx="5929313" cy="333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a:off x="17458241" y="20013632"/>
            <a:ext cx="11626356" cy="5262979"/>
          </a:xfrm>
          <a:prstGeom prst="rect">
            <a:avLst/>
          </a:prstGeom>
          <a:noFill/>
        </p:spPr>
        <p:txBody>
          <a:bodyPr wrap="square" rtlCol="0">
            <a:spAutoFit/>
          </a:bodyPr>
          <a:lstStyle/>
          <a:p>
            <a:r>
              <a:rPr lang="en-GB" dirty="0"/>
              <a:t>With regard to the underground water, significant exceedances of the maximum admissible concentrations were registered for copper (all samples taken) and nickel (6 samples out of 9), while for the other analysed pollutants the values ​​were below the CMA values.</a:t>
            </a:r>
            <a:endParaRPr lang="en-US" dirty="0"/>
          </a:p>
          <a:p>
            <a:r>
              <a:rPr lang="en-GB" dirty="0"/>
              <a:t>This shows that the underground water supply in the analysed area is not affected by the pollution identified in the case of soils, and under these conditions the groundwater can be considered much better in qualitative terms.</a:t>
            </a:r>
            <a:endParaRPr lang="en-US" dirty="0"/>
          </a:p>
          <a:p>
            <a:r>
              <a:rPr lang="en-GB" dirty="0"/>
              <a:t>Interpretation of the results of the tests performed for the two samples of surface water taken from the area of ​​</a:t>
            </a:r>
            <a:r>
              <a:rPr lang="en-GB" dirty="0" err="1"/>
              <a:t>Copsa</a:t>
            </a:r>
            <a:r>
              <a:rPr lang="en-GB" dirty="0"/>
              <a:t> Mica, respectively from the Visa and </a:t>
            </a:r>
            <a:r>
              <a:rPr lang="en-GB" dirty="0" err="1"/>
              <a:t>Tarnava</a:t>
            </a:r>
            <a:r>
              <a:rPr lang="en-GB" dirty="0"/>
              <a:t> Mare River, was made by reference to the values ​​of the Order no.161 of 16.02.2006 </a:t>
            </a:r>
            <a:endParaRPr lang="en-US" dirty="0"/>
          </a:p>
          <a:p>
            <a:r>
              <a:rPr lang="en-GB" dirty="0"/>
              <a:t>approving the Norms for surface water quality classification to determine the ecological status of water bodies. </a:t>
            </a:r>
            <a:endParaRPr lang="en-US" dirty="0"/>
          </a:p>
          <a:p>
            <a:r>
              <a:rPr lang="en-GB" dirty="0"/>
              <a:t>Analysing the obtained results, it is obvious that both water bodies analysed correspond to a "very good" ecological status, with one exception, respectively the "Ni" quality indicator whose values ​​impose the "good" ecological status</a:t>
            </a:r>
            <a:r>
              <a:rPr lang="en-GB" dirty="0" smtClean="0"/>
              <a:t>.</a:t>
            </a:r>
            <a:endParaRPr lang="en-US" dirty="0"/>
          </a:p>
        </p:txBody>
      </p:sp>
      <p:cxnSp>
        <p:nvCxnSpPr>
          <p:cNvPr id="24" name="Straight Connector 23"/>
          <p:cNvCxnSpPr/>
          <p:nvPr/>
        </p:nvCxnSpPr>
        <p:spPr>
          <a:xfrm>
            <a:off x="17096742" y="20142615"/>
            <a:ext cx="0" cy="16762545"/>
          </a:xfrm>
          <a:prstGeom prst="line">
            <a:avLst/>
          </a:prstGeom>
          <a:ln w="53975"/>
        </p:spPr>
        <p:style>
          <a:lnRef idx="1">
            <a:schemeClr val="accent1"/>
          </a:lnRef>
          <a:fillRef idx="0">
            <a:schemeClr val="accent1"/>
          </a:fillRef>
          <a:effectRef idx="0">
            <a:schemeClr val="accent1"/>
          </a:effectRef>
          <a:fontRef idx="minor">
            <a:schemeClr val="tx1"/>
          </a:fontRef>
        </p:style>
      </p:cxnSp>
      <p:pic>
        <p:nvPicPr>
          <p:cNvPr id="1030" name="Picture 1"/>
          <p:cNvPicPr>
            <a:picLocks noChangeAspect="1" noChangeArrowheads="1"/>
          </p:cNvPicPr>
          <p:nvPr/>
        </p:nvPicPr>
        <p:blipFill>
          <a:blip r:embed="rId12">
            <a:extLst>
              <a:ext uri="{28A0092B-C50C-407E-A947-70E740481C1C}">
                <a14:useLocalDpi xmlns:a14="http://schemas.microsoft.com/office/drawing/2010/main" val="0"/>
              </a:ext>
            </a:extLst>
          </a:blip>
          <a:srcRect l="13466" t="32616" r="25803" b="23944"/>
          <a:stretch>
            <a:fillRect/>
          </a:stretch>
        </p:blipFill>
        <p:spPr bwMode="auto">
          <a:xfrm>
            <a:off x="17652418" y="25320733"/>
            <a:ext cx="5571691" cy="266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
          <p:cNvPicPr>
            <a:picLocks noChangeAspect="1" noChangeArrowheads="1"/>
          </p:cNvPicPr>
          <p:nvPr/>
        </p:nvPicPr>
        <p:blipFill>
          <a:blip r:embed="rId13">
            <a:extLst>
              <a:ext uri="{28A0092B-C50C-407E-A947-70E740481C1C}">
                <a14:useLocalDpi xmlns:a14="http://schemas.microsoft.com/office/drawing/2010/main" val="0"/>
              </a:ext>
            </a:extLst>
          </a:blip>
          <a:srcRect l="13434" t="31815" r="25972" b="24742"/>
          <a:stretch>
            <a:fillRect/>
          </a:stretch>
        </p:blipFill>
        <p:spPr bwMode="auto">
          <a:xfrm>
            <a:off x="23804945" y="25276611"/>
            <a:ext cx="5279652" cy="2707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
          <p:cNvPicPr>
            <a:picLocks noChangeAspect="1" noChangeArrowheads="1"/>
          </p:cNvPicPr>
          <p:nvPr/>
        </p:nvPicPr>
        <p:blipFill>
          <a:blip r:embed="rId14">
            <a:extLst>
              <a:ext uri="{28A0092B-C50C-407E-A947-70E740481C1C}">
                <a14:useLocalDpi xmlns:a14="http://schemas.microsoft.com/office/drawing/2010/main" val="0"/>
              </a:ext>
            </a:extLst>
          </a:blip>
          <a:srcRect l="13229" t="32527" r="27435" b="25151"/>
          <a:stretch>
            <a:fillRect/>
          </a:stretch>
        </p:blipFill>
        <p:spPr bwMode="auto">
          <a:xfrm>
            <a:off x="17652418" y="29232392"/>
            <a:ext cx="5553942" cy="282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
          <p:cNvPicPr>
            <a:picLocks noChangeAspect="1" noChangeArrowheads="1"/>
          </p:cNvPicPr>
          <p:nvPr/>
        </p:nvPicPr>
        <p:blipFill>
          <a:blip r:embed="rId15">
            <a:extLst>
              <a:ext uri="{28A0092B-C50C-407E-A947-70E740481C1C}">
                <a14:useLocalDpi xmlns:a14="http://schemas.microsoft.com/office/drawing/2010/main" val="0"/>
              </a:ext>
            </a:extLst>
          </a:blip>
          <a:srcRect l="13100" t="32878" r="28133" b="24336"/>
          <a:stretch>
            <a:fillRect/>
          </a:stretch>
        </p:blipFill>
        <p:spPr bwMode="auto">
          <a:xfrm>
            <a:off x="23797314" y="29156192"/>
            <a:ext cx="5387286" cy="28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
          <p:cNvPicPr>
            <a:picLocks noChangeAspect="1" noChangeArrowheads="1"/>
          </p:cNvPicPr>
          <p:nvPr/>
        </p:nvPicPr>
        <p:blipFill>
          <a:blip r:embed="rId16">
            <a:extLst>
              <a:ext uri="{28A0092B-C50C-407E-A947-70E740481C1C}">
                <a14:useLocalDpi xmlns:a14="http://schemas.microsoft.com/office/drawing/2010/main" val="0"/>
              </a:ext>
            </a:extLst>
          </a:blip>
          <a:srcRect l="12866" t="32726" r="27515" b="24255"/>
          <a:stretch>
            <a:fillRect/>
          </a:stretch>
        </p:blipFill>
        <p:spPr bwMode="auto">
          <a:xfrm>
            <a:off x="17686834" y="33425768"/>
            <a:ext cx="5553942" cy="276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
          <p:cNvPicPr>
            <a:picLocks noChangeAspect="1" noChangeArrowheads="1"/>
          </p:cNvPicPr>
          <p:nvPr/>
        </p:nvPicPr>
        <p:blipFill>
          <a:blip r:embed="rId17">
            <a:extLst>
              <a:ext uri="{28A0092B-C50C-407E-A947-70E740481C1C}">
                <a14:useLocalDpi xmlns:a14="http://schemas.microsoft.com/office/drawing/2010/main" val="0"/>
              </a:ext>
            </a:extLst>
          </a:blip>
          <a:srcRect l="12051" t="35768" r="34058" b="24992"/>
          <a:stretch>
            <a:fillRect/>
          </a:stretch>
        </p:blipFill>
        <p:spPr bwMode="auto">
          <a:xfrm>
            <a:off x="23830867" y="33427500"/>
            <a:ext cx="5387286" cy="276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3132495" y="27972603"/>
            <a:ext cx="6087705" cy="830997"/>
          </a:xfrm>
          <a:prstGeom prst="rect">
            <a:avLst/>
          </a:prstGeom>
          <a:noFill/>
        </p:spPr>
        <p:txBody>
          <a:bodyPr wrap="square" rtlCol="0">
            <a:spAutoFit/>
          </a:bodyPr>
          <a:lstStyle/>
          <a:p>
            <a:r>
              <a:rPr lang="en-GB" b="1" dirty="0"/>
              <a:t>Figure 3</a:t>
            </a:r>
            <a:r>
              <a:rPr lang="en-GB" dirty="0"/>
              <a:t>. “Lead” content in soils samples from </a:t>
            </a:r>
            <a:r>
              <a:rPr lang="en-GB" dirty="0" err="1"/>
              <a:t>Copsa</a:t>
            </a:r>
            <a:r>
              <a:rPr lang="en-GB" dirty="0"/>
              <a:t> Mica</a:t>
            </a:r>
            <a:endParaRPr lang="en-US" dirty="0"/>
          </a:p>
        </p:txBody>
      </p:sp>
      <p:sp>
        <p:nvSpPr>
          <p:cNvPr id="46" name="TextBox 45"/>
          <p:cNvSpPr txBox="1"/>
          <p:nvPr/>
        </p:nvSpPr>
        <p:spPr>
          <a:xfrm>
            <a:off x="9861656" y="27896403"/>
            <a:ext cx="6087705" cy="830997"/>
          </a:xfrm>
          <a:prstGeom prst="rect">
            <a:avLst/>
          </a:prstGeom>
          <a:noFill/>
        </p:spPr>
        <p:txBody>
          <a:bodyPr wrap="square" rtlCol="0">
            <a:spAutoFit/>
          </a:bodyPr>
          <a:lstStyle/>
          <a:p>
            <a:r>
              <a:rPr lang="en-GB" b="1" dirty="0"/>
              <a:t>Figure 4</a:t>
            </a:r>
            <a:r>
              <a:rPr lang="en-GB" dirty="0"/>
              <a:t>. “Cadmium” content in soils samples from </a:t>
            </a:r>
            <a:r>
              <a:rPr lang="en-GB" dirty="0" err="1"/>
              <a:t>Copsa</a:t>
            </a:r>
            <a:r>
              <a:rPr lang="en-GB" dirty="0"/>
              <a:t> Mica</a:t>
            </a:r>
            <a:endParaRPr lang="en-US" dirty="0"/>
          </a:p>
        </p:txBody>
      </p:sp>
      <p:sp>
        <p:nvSpPr>
          <p:cNvPr id="47" name="TextBox 46"/>
          <p:cNvSpPr txBox="1"/>
          <p:nvPr/>
        </p:nvSpPr>
        <p:spPr>
          <a:xfrm>
            <a:off x="3129891" y="32468403"/>
            <a:ext cx="6087705" cy="830997"/>
          </a:xfrm>
          <a:prstGeom prst="rect">
            <a:avLst/>
          </a:prstGeom>
          <a:noFill/>
        </p:spPr>
        <p:txBody>
          <a:bodyPr wrap="square" rtlCol="0">
            <a:spAutoFit/>
          </a:bodyPr>
          <a:lstStyle/>
          <a:p>
            <a:r>
              <a:rPr lang="en-GB" b="1" dirty="0"/>
              <a:t>Figure 5</a:t>
            </a:r>
            <a:r>
              <a:rPr lang="en-GB" dirty="0"/>
              <a:t>. “Zinc” content in soils samples from </a:t>
            </a:r>
            <a:r>
              <a:rPr lang="en-GB" dirty="0" err="1"/>
              <a:t>Copsa</a:t>
            </a:r>
            <a:r>
              <a:rPr lang="en-GB" dirty="0"/>
              <a:t> Mica</a:t>
            </a:r>
            <a:endParaRPr lang="en-US" dirty="0"/>
          </a:p>
        </p:txBody>
      </p:sp>
      <p:sp>
        <p:nvSpPr>
          <p:cNvPr id="48" name="TextBox 47"/>
          <p:cNvSpPr txBox="1"/>
          <p:nvPr/>
        </p:nvSpPr>
        <p:spPr>
          <a:xfrm>
            <a:off x="9801618" y="32392203"/>
            <a:ext cx="6087705" cy="830997"/>
          </a:xfrm>
          <a:prstGeom prst="rect">
            <a:avLst/>
          </a:prstGeom>
          <a:noFill/>
        </p:spPr>
        <p:txBody>
          <a:bodyPr wrap="square" rtlCol="0">
            <a:spAutoFit/>
          </a:bodyPr>
          <a:lstStyle/>
          <a:p>
            <a:r>
              <a:rPr lang="en-GB" b="1" dirty="0"/>
              <a:t>Figure 6</a:t>
            </a:r>
            <a:r>
              <a:rPr lang="en-GB" dirty="0"/>
              <a:t>. “Copper” content in soils samples from </a:t>
            </a:r>
            <a:r>
              <a:rPr lang="en-GB" dirty="0" err="1"/>
              <a:t>Copsa</a:t>
            </a:r>
            <a:r>
              <a:rPr lang="en-GB" dirty="0"/>
              <a:t> Mica</a:t>
            </a:r>
            <a:endParaRPr lang="en-US" dirty="0"/>
          </a:p>
        </p:txBody>
      </p:sp>
      <p:sp>
        <p:nvSpPr>
          <p:cNvPr id="30" name="Rectangle 29"/>
          <p:cNvSpPr/>
          <p:nvPr/>
        </p:nvSpPr>
        <p:spPr>
          <a:xfrm>
            <a:off x="17632436" y="28249385"/>
            <a:ext cx="5591673" cy="830997"/>
          </a:xfrm>
          <a:prstGeom prst="rect">
            <a:avLst/>
          </a:prstGeom>
        </p:spPr>
        <p:txBody>
          <a:bodyPr wrap="square">
            <a:spAutoFit/>
          </a:bodyPr>
          <a:lstStyle/>
          <a:p>
            <a:r>
              <a:rPr lang="en-GB" b="1" dirty="0"/>
              <a:t>Figure 7</a:t>
            </a:r>
            <a:r>
              <a:rPr lang="en-GB" dirty="0"/>
              <a:t>. “Nitrates” content in underground samples from </a:t>
            </a:r>
            <a:r>
              <a:rPr lang="en-GB" dirty="0" err="1"/>
              <a:t>Copsa</a:t>
            </a:r>
            <a:r>
              <a:rPr lang="en-GB" dirty="0"/>
              <a:t> Mica</a:t>
            </a:r>
            <a:endParaRPr lang="en-US" dirty="0"/>
          </a:p>
        </p:txBody>
      </p:sp>
      <p:sp>
        <p:nvSpPr>
          <p:cNvPr id="50" name="Rectangle 49"/>
          <p:cNvSpPr/>
          <p:nvPr/>
        </p:nvSpPr>
        <p:spPr>
          <a:xfrm>
            <a:off x="23804945" y="28249384"/>
            <a:ext cx="5591673" cy="830997"/>
          </a:xfrm>
          <a:prstGeom prst="rect">
            <a:avLst/>
          </a:prstGeom>
        </p:spPr>
        <p:txBody>
          <a:bodyPr wrap="square">
            <a:spAutoFit/>
          </a:bodyPr>
          <a:lstStyle/>
          <a:p>
            <a:r>
              <a:rPr lang="en-GB" b="1" dirty="0"/>
              <a:t>Figure 8</a:t>
            </a:r>
            <a:r>
              <a:rPr lang="en-GB" dirty="0"/>
              <a:t>. “Arsenic” content in underground water samples from </a:t>
            </a:r>
            <a:r>
              <a:rPr lang="en-GB" dirty="0" err="1"/>
              <a:t>Copsa</a:t>
            </a:r>
            <a:r>
              <a:rPr lang="en-GB" dirty="0"/>
              <a:t> Mica</a:t>
            </a:r>
            <a:endParaRPr lang="en-US" dirty="0"/>
          </a:p>
        </p:txBody>
      </p:sp>
      <p:sp>
        <p:nvSpPr>
          <p:cNvPr id="51" name="Rectangle 50"/>
          <p:cNvSpPr/>
          <p:nvPr/>
        </p:nvSpPr>
        <p:spPr>
          <a:xfrm>
            <a:off x="17679746" y="32252319"/>
            <a:ext cx="5591673" cy="1200329"/>
          </a:xfrm>
          <a:prstGeom prst="rect">
            <a:avLst/>
          </a:prstGeom>
        </p:spPr>
        <p:txBody>
          <a:bodyPr wrap="square">
            <a:spAutoFit/>
          </a:bodyPr>
          <a:lstStyle/>
          <a:p>
            <a:r>
              <a:rPr lang="en-GB" b="1" dirty="0"/>
              <a:t>Figure 9.</a:t>
            </a:r>
            <a:r>
              <a:rPr lang="en-GB" dirty="0"/>
              <a:t> “Total Chromium” content in underground water samples from </a:t>
            </a:r>
            <a:r>
              <a:rPr lang="en-GB" dirty="0" err="1"/>
              <a:t>Copsa</a:t>
            </a:r>
            <a:r>
              <a:rPr lang="en-GB" dirty="0"/>
              <a:t> Mica</a:t>
            </a:r>
            <a:endParaRPr lang="en-US" dirty="0"/>
          </a:p>
        </p:txBody>
      </p:sp>
      <p:sp>
        <p:nvSpPr>
          <p:cNvPr id="52" name="Rectangle 51"/>
          <p:cNvSpPr/>
          <p:nvPr/>
        </p:nvSpPr>
        <p:spPr>
          <a:xfrm>
            <a:off x="23797314" y="32214989"/>
            <a:ext cx="5591673" cy="1200329"/>
          </a:xfrm>
          <a:prstGeom prst="rect">
            <a:avLst/>
          </a:prstGeom>
        </p:spPr>
        <p:txBody>
          <a:bodyPr wrap="square">
            <a:spAutoFit/>
          </a:bodyPr>
          <a:lstStyle/>
          <a:p>
            <a:r>
              <a:rPr lang="en-GB" b="1" dirty="0"/>
              <a:t>Figure 10.</a:t>
            </a:r>
            <a:r>
              <a:rPr lang="en-GB" dirty="0"/>
              <a:t> “Copper” content in </a:t>
            </a:r>
            <a:r>
              <a:rPr lang="en-GB" dirty="0" err="1"/>
              <a:t>undreground</a:t>
            </a:r>
            <a:r>
              <a:rPr lang="en-GB" dirty="0"/>
              <a:t> water samples from </a:t>
            </a:r>
            <a:r>
              <a:rPr lang="en-GB" dirty="0" err="1"/>
              <a:t>Copsa</a:t>
            </a:r>
            <a:r>
              <a:rPr lang="en-GB" dirty="0"/>
              <a:t> Mica</a:t>
            </a:r>
            <a:endParaRPr lang="en-US" dirty="0"/>
          </a:p>
        </p:txBody>
      </p:sp>
      <p:sp>
        <p:nvSpPr>
          <p:cNvPr id="53" name="Rectangle 52"/>
          <p:cNvSpPr/>
          <p:nvPr/>
        </p:nvSpPr>
        <p:spPr>
          <a:xfrm>
            <a:off x="17652418" y="36278403"/>
            <a:ext cx="5591673" cy="830997"/>
          </a:xfrm>
          <a:prstGeom prst="rect">
            <a:avLst/>
          </a:prstGeom>
        </p:spPr>
        <p:txBody>
          <a:bodyPr wrap="square">
            <a:spAutoFit/>
          </a:bodyPr>
          <a:lstStyle/>
          <a:p>
            <a:r>
              <a:rPr lang="en-GB" b="1" dirty="0"/>
              <a:t>Figure 11.</a:t>
            </a:r>
            <a:r>
              <a:rPr lang="en-GB" dirty="0"/>
              <a:t> “Nickel” content in </a:t>
            </a:r>
            <a:r>
              <a:rPr lang="en-GB" dirty="0" err="1"/>
              <a:t>undreground</a:t>
            </a:r>
            <a:r>
              <a:rPr lang="en-GB" dirty="0"/>
              <a:t> water samples from </a:t>
            </a:r>
            <a:r>
              <a:rPr lang="en-GB" dirty="0" err="1"/>
              <a:t>Copsa</a:t>
            </a:r>
            <a:r>
              <a:rPr lang="en-GB" dirty="0"/>
              <a:t> Mica</a:t>
            </a:r>
            <a:endParaRPr lang="en-US" dirty="0"/>
          </a:p>
        </p:txBody>
      </p:sp>
      <p:sp>
        <p:nvSpPr>
          <p:cNvPr id="54" name="Rectangle 53"/>
          <p:cNvSpPr/>
          <p:nvPr/>
        </p:nvSpPr>
        <p:spPr>
          <a:xfrm>
            <a:off x="23830867" y="36278403"/>
            <a:ext cx="5591673" cy="830997"/>
          </a:xfrm>
          <a:prstGeom prst="rect">
            <a:avLst/>
          </a:prstGeom>
        </p:spPr>
        <p:txBody>
          <a:bodyPr wrap="square">
            <a:spAutoFit/>
          </a:bodyPr>
          <a:lstStyle/>
          <a:p>
            <a:r>
              <a:rPr lang="en-GB" b="1" dirty="0"/>
              <a:t>Figure 12.</a:t>
            </a:r>
            <a:r>
              <a:rPr lang="en-GB" dirty="0"/>
              <a:t> “Lead” content in underground water samples from </a:t>
            </a:r>
            <a:r>
              <a:rPr lang="en-GB" dirty="0" err="1"/>
              <a:t>Copsa</a:t>
            </a:r>
            <a:r>
              <a:rPr lang="en-GB" dirty="0"/>
              <a:t> Mica</a:t>
            </a:r>
            <a:endParaRPr lang="en-US" dirty="0"/>
          </a:p>
        </p:txBody>
      </p:sp>
      <p:sp>
        <p:nvSpPr>
          <p:cNvPr id="56" name="Rectangle 55"/>
          <p:cNvSpPr/>
          <p:nvPr/>
        </p:nvSpPr>
        <p:spPr>
          <a:xfrm>
            <a:off x="20574000" y="13442423"/>
            <a:ext cx="5591673" cy="461665"/>
          </a:xfrm>
          <a:prstGeom prst="rect">
            <a:avLst/>
          </a:prstGeom>
        </p:spPr>
        <p:txBody>
          <a:bodyPr wrap="square">
            <a:spAutoFit/>
          </a:bodyPr>
          <a:lstStyle/>
          <a:p>
            <a:r>
              <a:rPr lang="en-GB" b="1" dirty="0" smtClean="0"/>
              <a:t>Figure</a:t>
            </a:r>
            <a:r>
              <a:rPr lang="ro-RO" b="1" dirty="0" smtClean="0"/>
              <a:t> 1</a:t>
            </a:r>
            <a:r>
              <a:rPr lang="en-GB" b="1" dirty="0" smtClean="0"/>
              <a:t> </a:t>
            </a:r>
            <a:r>
              <a:rPr lang="en-GB" dirty="0" smtClean="0"/>
              <a:t>. </a:t>
            </a:r>
            <a:r>
              <a:rPr lang="ro-RO" dirty="0" smtClean="0"/>
              <a:t>Study area – Copsa Mica</a:t>
            </a:r>
            <a:endParaRPr lang="en-US" dirty="0"/>
          </a:p>
        </p:txBody>
      </p:sp>
      <p:sp>
        <p:nvSpPr>
          <p:cNvPr id="57" name="Rectangle 56"/>
          <p:cNvSpPr/>
          <p:nvPr/>
        </p:nvSpPr>
        <p:spPr>
          <a:xfrm>
            <a:off x="20899284" y="19244372"/>
            <a:ext cx="5591673" cy="461665"/>
          </a:xfrm>
          <a:prstGeom prst="rect">
            <a:avLst/>
          </a:prstGeom>
        </p:spPr>
        <p:txBody>
          <a:bodyPr wrap="square">
            <a:spAutoFit/>
          </a:bodyPr>
          <a:lstStyle/>
          <a:p>
            <a:r>
              <a:rPr lang="en-GB" b="1" dirty="0" smtClean="0"/>
              <a:t>Figure</a:t>
            </a:r>
            <a:r>
              <a:rPr lang="ro-RO" b="1" dirty="0" smtClean="0"/>
              <a:t> 2</a:t>
            </a:r>
            <a:r>
              <a:rPr lang="en-GB" b="1" dirty="0" smtClean="0"/>
              <a:t> </a:t>
            </a:r>
            <a:r>
              <a:rPr lang="en-GB" dirty="0" smtClean="0"/>
              <a:t>. </a:t>
            </a:r>
            <a:r>
              <a:rPr lang="ro-RO" dirty="0" smtClean="0"/>
              <a:t>Map of the  sampling points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4177</TotalTime>
  <Words>1448</Words>
  <Application>Microsoft Office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Temă Office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IWA Poster Template</dc:title>
  <dc:creator>IWA</dc:creator>
  <cp:lastModifiedBy>Marius SIMION</cp:lastModifiedBy>
  <cp:revision>308</cp:revision>
  <cp:lastPrinted>2015-09-08T07:07:29Z</cp:lastPrinted>
  <dcterms:created xsi:type="dcterms:W3CDTF">1998-03-23T12:07:48Z</dcterms:created>
  <dcterms:modified xsi:type="dcterms:W3CDTF">2017-09-11T11:54:11Z</dcterms:modified>
</cp:coreProperties>
</file>