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68" r:id="rId2"/>
    <p:sldId id="282" r:id="rId3"/>
    <p:sldId id="283" r:id="rId4"/>
    <p:sldId id="286" r:id="rId5"/>
    <p:sldId id="287" r:id="rId6"/>
    <p:sldId id="311" r:id="rId7"/>
    <p:sldId id="324" r:id="rId8"/>
    <p:sldId id="329" r:id="rId9"/>
    <p:sldId id="330" r:id="rId10"/>
    <p:sldId id="331" r:id="rId11"/>
    <p:sldId id="332" r:id="rId12"/>
    <p:sldId id="333" r:id="rId13"/>
    <p:sldId id="334" r:id="rId14"/>
    <p:sldId id="369" r:id="rId15"/>
    <p:sldId id="335" r:id="rId16"/>
    <p:sldId id="337" r:id="rId17"/>
    <p:sldId id="338" r:id="rId18"/>
    <p:sldId id="350" r:id="rId19"/>
    <p:sldId id="351" r:id="rId20"/>
    <p:sldId id="355" r:id="rId21"/>
    <p:sldId id="356" r:id="rId22"/>
    <p:sldId id="357" r:id="rId23"/>
    <p:sldId id="358" r:id="rId24"/>
    <p:sldId id="361" r:id="rId25"/>
    <p:sldId id="362" r:id="rId26"/>
    <p:sldId id="363" r:id="rId27"/>
    <p:sldId id="364" r:id="rId28"/>
    <p:sldId id="367" r:id="rId29"/>
    <p:sldId id="366" r:id="rId30"/>
    <p:sldId id="365" r:id="rId31"/>
    <p:sldId id="328" r:id="rId32"/>
    <p:sldId id="371" r:id="rId33"/>
    <p:sldId id="307" r:id="rId34"/>
    <p:sldId id="306" r:id="rId35"/>
    <p:sldId id="322"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a:srgbClr val="F2F2F2"/>
    <a:srgbClr val="D9D9D9"/>
    <a:srgbClr val="203864"/>
    <a:srgbClr val="004D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09" autoAdjust="0"/>
    <p:restoredTop sz="94660"/>
  </p:normalViewPr>
  <p:slideViewPr>
    <p:cSldViewPr snapToGrid="0">
      <p:cViewPr varScale="1">
        <p:scale>
          <a:sx n="124" d="100"/>
          <a:sy n="124" d="100"/>
        </p:scale>
        <p:origin x="52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ro-RO"/>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22B9F37-6997-4172-9D46-900F4B9BE359}" type="datetimeFigureOut">
              <a:rPr lang="ro-RO" smtClean="0"/>
              <a:pPr/>
              <a:t>29.06.2021</a:t>
            </a:fld>
            <a:endParaRPr lang="ro-RO"/>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ro-RO"/>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ro-RO"/>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FB7793D-23CF-469D-9AE6-B6D8962BD155}" type="slidenum">
              <a:rPr lang="ro-RO" smtClean="0"/>
              <a:pPr/>
              <a:t>‹#›</a:t>
            </a:fld>
            <a:endParaRPr lang="ro-RO"/>
          </a:p>
        </p:txBody>
      </p:sp>
    </p:spTree>
    <p:extLst>
      <p:ext uri="{BB962C8B-B14F-4D97-AF65-F5344CB8AC3E}">
        <p14:creationId xmlns:p14="http://schemas.microsoft.com/office/powerpoint/2010/main" val="2887259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a:t>
            </a:fld>
            <a:endParaRPr lang="ro-RO" dirty="0"/>
          </a:p>
        </p:txBody>
      </p:sp>
    </p:spTree>
    <p:extLst>
      <p:ext uri="{BB962C8B-B14F-4D97-AF65-F5344CB8AC3E}">
        <p14:creationId xmlns:p14="http://schemas.microsoft.com/office/powerpoint/2010/main" val="2878163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10</a:t>
            </a:fld>
            <a:endParaRPr lang="ro-RO"/>
          </a:p>
        </p:txBody>
      </p:sp>
    </p:spTree>
    <p:extLst>
      <p:ext uri="{BB962C8B-B14F-4D97-AF65-F5344CB8AC3E}">
        <p14:creationId xmlns:p14="http://schemas.microsoft.com/office/powerpoint/2010/main" val="1211388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11</a:t>
            </a:fld>
            <a:endParaRPr lang="ro-RO"/>
          </a:p>
        </p:txBody>
      </p:sp>
    </p:spTree>
    <p:extLst>
      <p:ext uri="{BB962C8B-B14F-4D97-AF65-F5344CB8AC3E}">
        <p14:creationId xmlns:p14="http://schemas.microsoft.com/office/powerpoint/2010/main" val="480692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12</a:t>
            </a:fld>
            <a:endParaRPr lang="ro-RO"/>
          </a:p>
        </p:txBody>
      </p:sp>
    </p:spTree>
    <p:extLst>
      <p:ext uri="{BB962C8B-B14F-4D97-AF65-F5344CB8AC3E}">
        <p14:creationId xmlns:p14="http://schemas.microsoft.com/office/powerpoint/2010/main" val="3380062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13</a:t>
            </a:fld>
            <a:endParaRPr lang="ro-RO"/>
          </a:p>
        </p:txBody>
      </p:sp>
    </p:spTree>
    <p:extLst>
      <p:ext uri="{BB962C8B-B14F-4D97-AF65-F5344CB8AC3E}">
        <p14:creationId xmlns:p14="http://schemas.microsoft.com/office/powerpoint/2010/main" val="3750646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14</a:t>
            </a:fld>
            <a:endParaRPr lang="ro-RO"/>
          </a:p>
        </p:txBody>
      </p:sp>
    </p:spTree>
    <p:extLst>
      <p:ext uri="{BB962C8B-B14F-4D97-AF65-F5344CB8AC3E}">
        <p14:creationId xmlns:p14="http://schemas.microsoft.com/office/powerpoint/2010/main" val="955459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15</a:t>
            </a:fld>
            <a:endParaRPr lang="ro-RO"/>
          </a:p>
        </p:txBody>
      </p:sp>
    </p:spTree>
    <p:extLst>
      <p:ext uri="{BB962C8B-B14F-4D97-AF65-F5344CB8AC3E}">
        <p14:creationId xmlns:p14="http://schemas.microsoft.com/office/powerpoint/2010/main" val="3716667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16</a:t>
            </a:fld>
            <a:endParaRPr lang="ro-RO"/>
          </a:p>
        </p:txBody>
      </p:sp>
    </p:spTree>
    <p:extLst>
      <p:ext uri="{BB962C8B-B14F-4D97-AF65-F5344CB8AC3E}">
        <p14:creationId xmlns:p14="http://schemas.microsoft.com/office/powerpoint/2010/main" val="2243534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17</a:t>
            </a:fld>
            <a:endParaRPr lang="ro-RO"/>
          </a:p>
        </p:txBody>
      </p:sp>
    </p:spTree>
    <p:extLst>
      <p:ext uri="{BB962C8B-B14F-4D97-AF65-F5344CB8AC3E}">
        <p14:creationId xmlns:p14="http://schemas.microsoft.com/office/powerpoint/2010/main" val="4120433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18</a:t>
            </a:fld>
            <a:endParaRPr lang="ro-RO"/>
          </a:p>
        </p:txBody>
      </p:sp>
    </p:spTree>
    <p:extLst>
      <p:ext uri="{BB962C8B-B14F-4D97-AF65-F5344CB8AC3E}">
        <p14:creationId xmlns:p14="http://schemas.microsoft.com/office/powerpoint/2010/main" val="3013488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19</a:t>
            </a:fld>
            <a:endParaRPr lang="ro-RO"/>
          </a:p>
        </p:txBody>
      </p:sp>
    </p:spTree>
    <p:extLst>
      <p:ext uri="{BB962C8B-B14F-4D97-AF65-F5344CB8AC3E}">
        <p14:creationId xmlns:p14="http://schemas.microsoft.com/office/powerpoint/2010/main" val="997853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a:t>
            </a:fld>
            <a:endParaRPr lang="ro-RO" dirty="0"/>
          </a:p>
        </p:txBody>
      </p:sp>
    </p:spTree>
    <p:extLst>
      <p:ext uri="{BB962C8B-B14F-4D97-AF65-F5344CB8AC3E}">
        <p14:creationId xmlns:p14="http://schemas.microsoft.com/office/powerpoint/2010/main" val="1819670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20</a:t>
            </a:fld>
            <a:endParaRPr lang="ro-RO"/>
          </a:p>
        </p:txBody>
      </p:sp>
    </p:spTree>
    <p:extLst>
      <p:ext uri="{BB962C8B-B14F-4D97-AF65-F5344CB8AC3E}">
        <p14:creationId xmlns:p14="http://schemas.microsoft.com/office/powerpoint/2010/main" val="1775178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21</a:t>
            </a:fld>
            <a:endParaRPr lang="ro-RO"/>
          </a:p>
        </p:txBody>
      </p:sp>
    </p:spTree>
    <p:extLst>
      <p:ext uri="{BB962C8B-B14F-4D97-AF65-F5344CB8AC3E}">
        <p14:creationId xmlns:p14="http://schemas.microsoft.com/office/powerpoint/2010/main" val="1777393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22</a:t>
            </a:fld>
            <a:endParaRPr lang="ro-RO"/>
          </a:p>
        </p:txBody>
      </p:sp>
    </p:spTree>
    <p:extLst>
      <p:ext uri="{BB962C8B-B14F-4D97-AF65-F5344CB8AC3E}">
        <p14:creationId xmlns:p14="http://schemas.microsoft.com/office/powerpoint/2010/main" val="22637586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23</a:t>
            </a:fld>
            <a:endParaRPr lang="ro-RO"/>
          </a:p>
        </p:txBody>
      </p:sp>
    </p:spTree>
    <p:extLst>
      <p:ext uri="{BB962C8B-B14F-4D97-AF65-F5344CB8AC3E}">
        <p14:creationId xmlns:p14="http://schemas.microsoft.com/office/powerpoint/2010/main" val="39883162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24</a:t>
            </a:fld>
            <a:endParaRPr lang="ro-RO"/>
          </a:p>
        </p:txBody>
      </p:sp>
    </p:spTree>
    <p:extLst>
      <p:ext uri="{BB962C8B-B14F-4D97-AF65-F5344CB8AC3E}">
        <p14:creationId xmlns:p14="http://schemas.microsoft.com/office/powerpoint/2010/main" val="428737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25</a:t>
            </a:fld>
            <a:endParaRPr lang="ro-RO"/>
          </a:p>
        </p:txBody>
      </p:sp>
    </p:spTree>
    <p:extLst>
      <p:ext uri="{BB962C8B-B14F-4D97-AF65-F5344CB8AC3E}">
        <p14:creationId xmlns:p14="http://schemas.microsoft.com/office/powerpoint/2010/main" val="39684007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26</a:t>
            </a:fld>
            <a:endParaRPr lang="ro-RO"/>
          </a:p>
        </p:txBody>
      </p:sp>
    </p:spTree>
    <p:extLst>
      <p:ext uri="{BB962C8B-B14F-4D97-AF65-F5344CB8AC3E}">
        <p14:creationId xmlns:p14="http://schemas.microsoft.com/office/powerpoint/2010/main" val="1140742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27</a:t>
            </a:fld>
            <a:endParaRPr lang="ro-RO"/>
          </a:p>
        </p:txBody>
      </p:sp>
    </p:spTree>
    <p:extLst>
      <p:ext uri="{BB962C8B-B14F-4D97-AF65-F5344CB8AC3E}">
        <p14:creationId xmlns:p14="http://schemas.microsoft.com/office/powerpoint/2010/main" val="10000934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28</a:t>
            </a:fld>
            <a:endParaRPr lang="ro-RO"/>
          </a:p>
        </p:txBody>
      </p:sp>
    </p:spTree>
    <p:extLst>
      <p:ext uri="{BB962C8B-B14F-4D97-AF65-F5344CB8AC3E}">
        <p14:creationId xmlns:p14="http://schemas.microsoft.com/office/powerpoint/2010/main" val="7964492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29</a:t>
            </a:fld>
            <a:endParaRPr lang="ro-RO"/>
          </a:p>
        </p:txBody>
      </p:sp>
    </p:spTree>
    <p:extLst>
      <p:ext uri="{BB962C8B-B14F-4D97-AF65-F5344CB8AC3E}">
        <p14:creationId xmlns:p14="http://schemas.microsoft.com/office/powerpoint/2010/main" val="80401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a:t>
            </a:fld>
            <a:endParaRPr lang="ro-RO"/>
          </a:p>
        </p:txBody>
      </p:sp>
    </p:spTree>
    <p:extLst>
      <p:ext uri="{BB962C8B-B14F-4D97-AF65-F5344CB8AC3E}">
        <p14:creationId xmlns:p14="http://schemas.microsoft.com/office/powerpoint/2010/main" val="41288434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30</a:t>
            </a:fld>
            <a:endParaRPr lang="ro-RO"/>
          </a:p>
        </p:txBody>
      </p:sp>
    </p:spTree>
    <p:extLst>
      <p:ext uri="{BB962C8B-B14F-4D97-AF65-F5344CB8AC3E}">
        <p14:creationId xmlns:p14="http://schemas.microsoft.com/office/powerpoint/2010/main" val="3838012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31</a:t>
            </a:fld>
            <a:endParaRPr lang="ro-RO"/>
          </a:p>
        </p:txBody>
      </p:sp>
    </p:spTree>
    <p:extLst>
      <p:ext uri="{BB962C8B-B14F-4D97-AF65-F5344CB8AC3E}">
        <p14:creationId xmlns:p14="http://schemas.microsoft.com/office/powerpoint/2010/main" val="3672486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32</a:t>
            </a:fld>
            <a:endParaRPr lang="ro-RO"/>
          </a:p>
        </p:txBody>
      </p:sp>
    </p:spTree>
    <p:extLst>
      <p:ext uri="{BB962C8B-B14F-4D97-AF65-F5344CB8AC3E}">
        <p14:creationId xmlns:p14="http://schemas.microsoft.com/office/powerpoint/2010/main" val="25593172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33</a:t>
            </a:fld>
            <a:endParaRPr lang="ro-RO"/>
          </a:p>
        </p:txBody>
      </p:sp>
    </p:spTree>
    <p:extLst>
      <p:ext uri="{BB962C8B-B14F-4D97-AF65-F5344CB8AC3E}">
        <p14:creationId xmlns:p14="http://schemas.microsoft.com/office/powerpoint/2010/main" val="35842110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34</a:t>
            </a:fld>
            <a:endParaRPr lang="ro-RO"/>
          </a:p>
        </p:txBody>
      </p:sp>
    </p:spTree>
    <p:extLst>
      <p:ext uri="{BB962C8B-B14F-4D97-AF65-F5344CB8AC3E}">
        <p14:creationId xmlns:p14="http://schemas.microsoft.com/office/powerpoint/2010/main" val="29108145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35</a:t>
            </a:fld>
            <a:endParaRPr lang="ro-RO"/>
          </a:p>
        </p:txBody>
      </p:sp>
    </p:spTree>
    <p:extLst>
      <p:ext uri="{BB962C8B-B14F-4D97-AF65-F5344CB8AC3E}">
        <p14:creationId xmlns:p14="http://schemas.microsoft.com/office/powerpoint/2010/main" val="2010900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4</a:t>
            </a:fld>
            <a:endParaRPr lang="ro-RO"/>
          </a:p>
        </p:txBody>
      </p:sp>
    </p:spTree>
    <p:extLst>
      <p:ext uri="{BB962C8B-B14F-4D97-AF65-F5344CB8AC3E}">
        <p14:creationId xmlns:p14="http://schemas.microsoft.com/office/powerpoint/2010/main" val="193252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5</a:t>
            </a:fld>
            <a:endParaRPr lang="ro-RO"/>
          </a:p>
        </p:txBody>
      </p:sp>
    </p:spTree>
    <p:extLst>
      <p:ext uri="{BB962C8B-B14F-4D97-AF65-F5344CB8AC3E}">
        <p14:creationId xmlns:p14="http://schemas.microsoft.com/office/powerpoint/2010/main" val="620941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6</a:t>
            </a:fld>
            <a:endParaRPr lang="ro-RO"/>
          </a:p>
        </p:txBody>
      </p:sp>
    </p:spTree>
    <p:extLst>
      <p:ext uri="{BB962C8B-B14F-4D97-AF65-F5344CB8AC3E}">
        <p14:creationId xmlns:p14="http://schemas.microsoft.com/office/powerpoint/2010/main" val="1414487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7</a:t>
            </a:fld>
            <a:endParaRPr lang="ro-RO"/>
          </a:p>
        </p:txBody>
      </p:sp>
    </p:spTree>
    <p:extLst>
      <p:ext uri="{BB962C8B-B14F-4D97-AF65-F5344CB8AC3E}">
        <p14:creationId xmlns:p14="http://schemas.microsoft.com/office/powerpoint/2010/main" val="1923850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8</a:t>
            </a:fld>
            <a:endParaRPr lang="ro-RO"/>
          </a:p>
        </p:txBody>
      </p:sp>
    </p:spTree>
    <p:extLst>
      <p:ext uri="{BB962C8B-B14F-4D97-AF65-F5344CB8AC3E}">
        <p14:creationId xmlns:p14="http://schemas.microsoft.com/office/powerpoint/2010/main" val="223031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FB7793D-23CF-469D-9AE6-B6D8962BD155}" type="slidenum">
              <a:rPr lang="ro-RO" smtClean="0"/>
              <a:pPr/>
              <a:t>9</a:t>
            </a:fld>
            <a:endParaRPr lang="ro-RO"/>
          </a:p>
        </p:txBody>
      </p:sp>
    </p:spTree>
    <p:extLst>
      <p:ext uri="{BB962C8B-B14F-4D97-AF65-F5344CB8AC3E}">
        <p14:creationId xmlns:p14="http://schemas.microsoft.com/office/powerpoint/2010/main" val="386929890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2.bin"/><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oleObject" Target="../embeddings/oleObject5.bin"/><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o-R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o-RO"/>
          </a:p>
        </p:txBody>
      </p:sp>
      <p:sp>
        <p:nvSpPr>
          <p:cNvPr id="6" name="Slide Number Placeholder 5"/>
          <p:cNvSpPr>
            <a:spLocks noGrp="1"/>
          </p:cNvSpPr>
          <p:nvPr>
            <p:ph type="sldNum" sz="quarter" idx="12"/>
          </p:nvPr>
        </p:nvSpPr>
        <p:spPr/>
        <p:txBody>
          <a:bodyPr/>
          <a:lstStyle>
            <a:lvl1pPr>
              <a:defRPr sz="1100" b="1">
                <a:solidFill>
                  <a:schemeClr val="bg1"/>
                </a:solidFill>
                <a:latin typeface="Trebuchet MS" panose="020B0603020202020204" pitchFamily="34" charset="0"/>
              </a:defRPr>
            </a:lvl1pPr>
          </a:lstStyle>
          <a:p>
            <a:fld id="{6E904ACB-98FF-4DD5-8F53-0CB8B4413DD8}" type="slidenum">
              <a:rPr lang="ro-RO" smtClean="0"/>
              <a:pPr/>
              <a:t>‹#›</a:t>
            </a:fld>
            <a:endParaRPr lang="ro-RO" dirty="0"/>
          </a:p>
        </p:txBody>
      </p:sp>
      <p:graphicFrame>
        <p:nvGraphicFramePr>
          <p:cNvPr id="14" name="Object 13"/>
          <p:cNvGraphicFramePr>
            <a:graphicFrameLocks noChangeAspect="1"/>
          </p:cNvGraphicFramePr>
          <p:nvPr userDrawn="1">
            <p:extLst>
              <p:ext uri="{D42A27DB-BD31-4B8C-83A1-F6EECF244321}">
                <p14:modId xmlns:p14="http://schemas.microsoft.com/office/powerpoint/2010/main" val="4094113055"/>
              </p:ext>
            </p:extLst>
          </p:nvPr>
        </p:nvGraphicFramePr>
        <p:xfrm>
          <a:off x="5725047" y="124736"/>
          <a:ext cx="800371" cy="800371"/>
        </p:xfrm>
        <a:graphic>
          <a:graphicData uri="http://schemas.openxmlformats.org/presentationml/2006/ole">
            <mc:AlternateContent xmlns:mc="http://schemas.openxmlformats.org/markup-compatibility/2006">
              <mc:Choice xmlns:v="urn:schemas-microsoft-com:vml" Requires="v">
                <p:oleObj spid="_x0000_s11553" name="Image" r:id="rId3" imgW="1944628" imgH="1944628" progId="Photoshop.Image.13">
                  <p:embed/>
                </p:oleObj>
              </mc:Choice>
              <mc:Fallback>
                <p:oleObj name="Image" r:id="rId3" imgW="1944628" imgH="1944628" progId="Photoshop.Image.13">
                  <p:embed/>
                  <p:pic>
                    <p:nvPicPr>
                      <p:cNvPr id="0" name="Picture 1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5047" y="124736"/>
                        <a:ext cx="800371" cy="8003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userDrawn="1">
            <p:extLst>
              <p:ext uri="{D42A27DB-BD31-4B8C-83A1-F6EECF244321}">
                <p14:modId xmlns:p14="http://schemas.microsoft.com/office/powerpoint/2010/main" val="636230726"/>
              </p:ext>
            </p:extLst>
          </p:nvPr>
        </p:nvGraphicFramePr>
        <p:xfrm>
          <a:off x="1385178" y="143877"/>
          <a:ext cx="941069" cy="748896"/>
        </p:xfrm>
        <a:graphic>
          <a:graphicData uri="http://schemas.openxmlformats.org/presentationml/2006/ole">
            <mc:AlternateContent xmlns:mc="http://schemas.openxmlformats.org/markup-compatibility/2006">
              <mc:Choice xmlns:v="urn:schemas-microsoft-com:vml" Requires="v">
                <p:oleObj spid="_x0000_s11554" name="Image" r:id="rId5" imgW="2340869" imgH="1862332" progId="Photoshop.Image.13">
                  <p:embed/>
                </p:oleObj>
              </mc:Choice>
              <mc:Fallback>
                <p:oleObj name="Image" r:id="rId5" imgW="2340869" imgH="1862332" progId="Photoshop.Image.13">
                  <p:embed/>
                  <p:pic>
                    <p:nvPicPr>
                      <p:cNvPr id="0" name="Picture 1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85178" y="143877"/>
                        <a:ext cx="941069" cy="74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p:cNvGraphicFramePr>
            <a:graphicFrameLocks noChangeAspect="1"/>
          </p:cNvGraphicFramePr>
          <p:nvPr userDrawn="1">
            <p:extLst>
              <p:ext uri="{D42A27DB-BD31-4B8C-83A1-F6EECF244321}">
                <p14:modId xmlns:p14="http://schemas.microsoft.com/office/powerpoint/2010/main" val="1156388332"/>
              </p:ext>
            </p:extLst>
          </p:nvPr>
        </p:nvGraphicFramePr>
        <p:xfrm>
          <a:off x="9828482" y="125501"/>
          <a:ext cx="917323" cy="875445"/>
        </p:xfrm>
        <a:graphic>
          <a:graphicData uri="http://schemas.openxmlformats.org/presentationml/2006/ole">
            <mc:AlternateContent xmlns:mc="http://schemas.openxmlformats.org/markup-compatibility/2006">
              <mc:Choice xmlns:v="urn:schemas-microsoft-com:vml" Requires="v">
                <p:oleObj spid="_x0000_s11555" name="Image" r:id="rId7" imgW="2191516" imgH="2090932" progId="Photoshop.Image.13">
                  <p:embed/>
                </p:oleObj>
              </mc:Choice>
              <mc:Fallback>
                <p:oleObj name="Image" r:id="rId7" imgW="2191516" imgH="2090932" progId="Photoshop.Image.13">
                  <p:embed/>
                  <p:pic>
                    <p:nvPicPr>
                      <p:cNvPr id="0" name="Picture 16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28482" y="125501"/>
                        <a:ext cx="917323" cy="8754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1962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04494"/>
            <a:ext cx="10515600" cy="586194"/>
          </a:xfrm>
        </p:spPr>
        <p:txBody>
          <a:bodyPr/>
          <a:lstStyle>
            <a:lvl1pPr>
              <a:defRPr>
                <a:latin typeface="Trebuchet MS" panose="020B0603020202020204" pitchFamily="34" charset="0"/>
              </a:defRPr>
            </a:lvl1pPr>
          </a:lstStyle>
          <a:p>
            <a:r>
              <a:rPr lang="en-US" dirty="0"/>
              <a:t>Click to edit Master title style</a:t>
            </a:r>
            <a:endParaRPr lang="ro-RO"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Slide Number Placeholder 5"/>
          <p:cNvSpPr>
            <a:spLocks noGrp="1"/>
          </p:cNvSpPr>
          <p:nvPr>
            <p:ph type="sldNum" sz="quarter" idx="12"/>
          </p:nvPr>
        </p:nvSpPr>
        <p:spPr/>
        <p:txBody>
          <a:bodyPr/>
          <a:lstStyle/>
          <a:p>
            <a:fld id="{6E904ACB-98FF-4DD5-8F53-0CB8B4413DD8}" type="slidenum">
              <a:rPr lang="ro-RO" smtClean="0"/>
              <a:pPr/>
              <a:t>‹#›</a:t>
            </a:fld>
            <a:endParaRPr lang="ro-RO"/>
          </a:p>
        </p:txBody>
      </p:sp>
      <p:graphicFrame>
        <p:nvGraphicFramePr>
          <p:cNvPr id="11" name="Object 10"/>
          <p:cNvGraphicFramePr>
            <a:graphicFrameLocks noChangeAspect="1"/>
          </p:cNvGraphicFramePr>
          <p:nvPr userDrawn="1">
            <p:extLst>
              <p:ext uri="{D42A27DB-BD31-4B8C-83A1-F6EECF244321}">
                <p14:modId xmlns:p14="http://schemas.microsoft.com/office/powerpoint/2010/main" val="3364144508"/>
              </p:ext>
            </p:extLst>
          </p:nvPr>
        </p:nvGraphicFramePr>
        <p:xfrm>
          <a:off x="5725047" y="124736"/>
          <a:ext cx="800371" cy="800371"/>
        </p:xfrm>
        <a:graphic>
          <a:graphicData uri="http://schemas.openxmlformats.org/presentationml/2006/ole">
            <mc:AlternateContent xmlns:mc="http://schemas.openxmlformats.org/markup-compatibility/2006">
              <mc:Choice xmlns:v="urn:schemas-microsoft-com:vml" Requires="v">
                <p:oleObj spid="_x0000_s12577" name="Image" r:id="rId3" imgW="1944628" imgH="1944628" progId="Photoshop.Image.13">
                  <p:embed/>
                </p:oleObj>
              </mc:Choice>
              <mc:Fallback>
                <p:oleObj name="Image" r:id="rId3" imgW="1944628" imgH="1944628" progId="Photoshop.Image.13">
                  <p:embed/>
                  <p:pic>
                    <p:nvPicPr>
                      <p:cNvPr id="0" name="Picture 1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5047" y="124736"/>
                        <a:ext cx="800371" cy="8003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userDrawn="1">
            <p:extLst>
              <p:ext uri="{D42A27DB-BD31-4B8C-83A1-F6EECF244321}">
                <p14:modId xmlns:p14="http://schemas.microsoft.com/office/powerpoint/2010/main" val="2189537432"/>
              </p:ext>
            </p:extLst>
          </p:nvPr>
        </p:nvGraphicFramePr>
        <p:xfrm>
          <a:off x="1385178" y="143877"/>
          <a:ext cx="941069" cy="748896"/>
        </p:xfrm>
        <a:graphic>
          <a:graphicData uri="http://schemas.openxmlformats.org/presentationml/2006/ole">
            <mc:AlternateContent xmlns:mc="http://schemas.openxmlformats.org/markup-compatibility/2006">
              <mc:Choice xmlns:v="urn:schemas-microsoft-com:vml" Requires="v">
                <p:oleObj spid="_x0000_s12578" name="Image" r:id="rId5" imgW="2340869" imgH="1862332" progId="Photoshop.Image.13">
                  <p:embed/>
                </p:oleObj>
              </mc:Choice>
              <mc:Fallback>
                <p:oleObj name="Image" r:id="rId5" imgW="2340869" imgH="1862332" progId="Photoshop.Image.13">
                  <p:embed/>
                  <p:pic>
                    <p:nvPicPr>
                      <p:cNvPr id="0" name="Picture 1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85178" y="143877"/>
                        <a:ext cx="941069" cy="74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userDrawn="1">
            <p:extLst>
              <p:ext uri="{D42A27DB-BD31-4B8C-83A1-F6EECF244321}">
                <p14:modId xmlns:p14="http://schemas.microsoft.com/office/powerpoint/2010/main" val="2559486833"/>
              </p:ext>
            </p:extLst>
          </p:nvPr>
        </p:nvGraphicFramePr>
        <p:xfrm>
          <a:off x="9828482" y="125501"/>
          <a:ext cx="917323" cy="875445"/>
        </p:xfrm>
        <a:graphic>
          <a:graphicData uri="http://schemas.openxmlformats.org/presentationml/2006/ole">
            <mc:AlternateContent xmlns:mc="http://schemas.openxmlformats.org/markup-compatibility/2006">
              <mc:Choice xmlns:v="urn:schemas-microsoft-com:vml" Requires="v">
                <p:oleObj spid="_x0000_s12579" name="Image" r:id="rId7" imgW="2191516" imgH="2090932" progId="Photoshop.Image.13">
                  <p:embed/>
                </p:oleObj>
              </mc:Choice>
              <mc:Fallback>
                <p:oleObj name="Image" r:id="rId7" imgW="2191516" imgH="2090932" progId="Photoshop.Image.13">
                  <p:embed/>
                  <p:pic>
                    <p:nvPicPr>
                      <p:cNvPr id="0" name="Picture 16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28482" y="125501"/>
                        <a:ext cx="917323" cy="8754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734527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p:nvPr userDrawn="1"/>
        </p:nvPicPr>
        <p:blipFill>
          <a:blip r:embed="rId4" cstate="print">
            <a:extLst>
              <a:ext uri="{28A0092B-C50C-407E-A947-70E740481C1C}">
                <a14:useLocalDpi xmlns:a14="http://schemas.microsoft.com/office/drawing/2010/main" val="0"/>
              </a:ext>
            </a:extLst>
          </a:blip>
          <a:stretch>
            <a:fillRect/>
          </a:stretch>
        </p:blipFill>
        <p:spPr>
          <a:xfrm>
            <a:off x="0" y="1777947"/>
            <a:ext cx="12192000" cy="5104614"/>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o-R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bg1"/>
                </a:solidFill>
                <a:latin typeface="Trebuchet MS" panose="020B0603020202020204" pitchFamily="34" charset="0"/>
              </a:defRPr>
            </a:lvl1pPr>
          </a:lstStyle>
          <a:p>
            <a:r>
              <a:rPr lang="ro-RO"/>
              <a:t>București, </a:t>
            </a:r>
            <a:r>
              <a:rPr lang="en-US"/>
              <a:t>8 Noiembrie 2019</a:t>
            </a:r>
            <a:endParaRPr lang="ro-RO"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bg1"/>
                </a:solidFill>
                <a:latin typeface="Trebuchet MS" panose="020B0603020202020204" pitchFamily="34" charset="0"/>
              </a:defRPr>
            </a:lvl1pPr>
          </a:lstStyle>
          <a:p>
            <a:r>
              <a:rPr lang="en-US"/>
              <a:t>PARTENER ECOIND</a:t>
            </a:r>
            <a:endParaRPr lang="ro-RO"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b="1">
                <a:solidFill>
                  <a:schemeClr val="bg1"/>
                </a:solidFill>
                <a:latin typeface="Trebuchet MS" panose="020B0603020202020204" pitchFamily="34" charset="0"/>
              </a:defRPr>
            </a:lvl1pPr>
          </a:lstStyle>
          <a:p>
            <a:fld id="{6E904ACB-98FF-4DD5-8F53-0CB8B4413DD8}" type="slidenum">
              <a:rPr lang="ro-RO" smtClean="0"/>
              <a:pPr/>
              <a:t>‹#›</a:t>
            </a:fld>
            <a:endParaRPr lang="ro-RO"/>
          </a:p>
        </p:txBody>
      </p:sp>
    </p:spTree>
    <p:extLst>
      <p:ext uri="{BB962C8B-B14F-4D97-AF65-F5344CB8AC3E}">
        <p14:creationId xmlns:p14="http://schemas.microsoft.com/office/powerpoint/2010/main" val="284505531"/>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xml"/><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oleObject" Target="../embeddings/oleObject7.bin"/><Relationship Id="rId10" Type="http://schemas.openxmlformats.org/officeDocument/2006/relationships/image" Target="../media/image4.png"/><Relationship Id="rId4" Type="http://schemas.openxmlformats.org/officeDocument/2006/relationships/image" Target="../media/image5.wmf"/><Relationship Id="rId9" Type="http://schemas.openxmlformats.org/officeDocument/2006/relationships/oleObject" Target="../embeddings/oleObject9.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2.xml"/><Relationship Id="rId7"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2.png"/><Relationship Id="rId5" Type="http://schemas.openxmlformats.org/officeDocument/2006/relationships/oleObject" Target="../embeddings/oleObject7.bin"/><Relationship Id="rId10" Type="http://schemas.openxmlformats.org/officeDocument/2006/relationships/image" Target="../media/image4.png"/><Relationship Id="rId4" Type="http://schemas.openxmlformats.org/officeDocument/2006/relationships/image" Target="../media/image5.wmf"/><Relationship Id="rId9" Type="http://schemas.openxmlformats.org/officeDocument/2006/relationships/oleObject" Target="../embeddings/oleObject9.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22.xml"/><Relationship Id="rId7"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image" Target="../media/image26.wmf"/><Relationship Id="rId4" Type="http://schemas.openxmlformats.org/officeDocument/2006/relationships/oleObject" Target="../embeddings/oleObject11.bin"/></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25.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3.png"/><Relationship Id="rId5" Type="http://schemas.openxmlformats.org/officeDocument/2006/relationships/oleObject" Target="../embeddings/oleObject13.bin"/><Relationship Id="rId10" Type="http://schemas.openxmlformats.org/officeDocument/2006/relationships/image" Target="../media/image35.png"/><Relationship Id="rId4" Type="http://schemas.openxmlformats.org/officeDocument/2006/relationships/image" Target="../media/image36.png"/><Relationship Id="rId9" Type="http://schemas.openxmlformats.org/officeDocument/2006/relationships/oleObject" Target="../embeddings/oleObject15.bin"/></Relationships>
</file>

<file path=ppt/slides/_rels/slide2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2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4.emf"/><Relationship Id="rId3" Type="http://schemas.openxmlformats.org/officeDocument/2006/relationships/image" Target="../media/image49.jpeg"/><Relationship Id="rId7" Type="http://schemas.openxmlformats.org/officeDocument/2006/relationships/image" Target="../media/image53.em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52.emf"/><Relationship Id="rId5" Type="http://schemas.openxmlformats.org/officeDocument/2006/relationships/image" Target="../media/image51.emf"/><Relationship Id="rId10" Type="http://schemas.openxmlformats.org/officeDocument/2006/relationships/image" Target="../media/image56.emf"/><Relationship Id="rId4" Type="http://schemas.openxmlformats.org/officeDocument/2006/relationships/image" Target="../media/image50.emf"/><Relationship Id="rId9" Type="http://schemas.openxmlformats.org/officeDocument/2006/relationships/image" Target="../media/image55.emf"/></Relationships>
</file>

<file path=ppt/slides/_rels/slide3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0.emf"/><Relationship Id="rId5" Type="http://schemas.openxmlformats.org/officeDocument/2006/relationships/image" Target="../media/image59.emf"/><Relationship Id="rId4" Type="http://schemas.openxmlformats.org/officeDocument/2006/relationships/image" Target="../media/image58.emf"/></Relationships>
</file>

<file path=ppt/slides/_rels/slide32.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2.emf"/></Relationships>
</file>

<file path=ppt/slides/_rels/slide33.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585113"/>
            <a:ext cx="12192000" cy="2387600"/>
          </a:xfrm>
        </p:spPr>
        <p:txBody>
          <a:bodyPr>
            <a:noAutofit/>
          </a:bodyPr>
          <a:lstStyle/>
          <a:p>
            <a: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STADIUL REALIZĂRII INDICATORILOR </a:t>
            </a:r>
            <a:r>
              <a:rPr lang="en-GB"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PENTRU PROIECTELE DE TIP G </a:t>
            </a:r>
            <a: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din Programul Operațional Competitivitate, </a:t>
            </a:r>
            <a: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Axa Prioritară 1 – Cercetare, dezvoltare tehnologică și inovare (CDI) </a:t>
            </a:r>
            <a:b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în sprijinul competitivității economice și dezvoltării afacerilor, </a:t>
            </a:r>
            <a: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Acțiunea 1.2.3 Parteneriate pentru transfer de cunoștințe </a:t>
            </a:r>
            <a: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en-GB"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000" b="1" spc="50" noProof="1">
                <a:ln w="0"/>
                <a:solidFill>
                  <a:schemeClr val="bg1"/>
                </a:solidFill>
                <a:effectLst>
                  <a:innerShdw blurRad="63500" dist="50800" dir="13500000">
                    <a:srgbClr val="000000">
                      <a:alpha val="50000"/>
                    </a:srgbClr>
                  </a:innerShdw>
                </a:effectLst>
                <a:latin typeface="Trebuchet MS" panose="020B0603020202020204" pitchFamily="34" charset="0"/>
              </a:rPr>
              <a:t>la nivelul INCD-urilor</a:t>
            </a:r>
            <a:endParaRPr lang="ro-RO" sz="1200" noProof="1">
              <a:solidFill>
                <a:schemeClr val="bg1"/>
              </a:solidFill>
              <a:latin typeface="Trebuchet MS" panose="020B0603020202020204" pitchFamily="34" charset="0"/>
            </a:endParaRPr>
          </a:p>
        </p:txBody>
      </p:sp>
      <p:sp>
        <p:nvSpPr>
          <p:cNvPr id="3" name="Subtitle 2"/>
          <p:cNvSpPr>
            <a:spLocks noGrp="1"/>
          </p:cNvSpPr>
          <p:nvPr>
            <p:ph type="subTitle" idx="1"/>
          </p:nvPr>
        </p:nvSpPr>
        <p:spPr>
          <a:xfrm>
            <a:off x="1509" y="5254625"/>
            <a:ext cx="12192000" cy="553998"/>
          </a:xfrm>
        </p:spPr>
        <p:txBody>
          <a:bodyPr>
            <a:noAutofit/>
          </a:bodyPr>
          <a:lstStyle/>
          <a:p>
            <a:r>
              <a:rPr lang="en-GB" sz="1400" noProof="1">
                <a:solidFill>
                  <a:schemeClr val="bg1"/>
                </a:solidFill>
                <a:latin typeface="Trebuchet MS" panose="020B0603020202020204" pitchFamily="34" charset="0"/>
              </a:rPr>
              <a:t>Eveniment desfășurat online</a:t>
            </a:r>
          </a:p>
          <a:p>
            <a:r>
              <a:rPr lang="en-GB" sz="1400" noProof="1">
                <a:solidFill>
                  <a:schemeClr val="bg1"/>
                </a:solidFill>
                <a:latin typeface="Trebuchet MS" panose="020B0603020202020204" pitchFamily="34" charset="0"/>
              </a:rPr>
              <a:t>28 iulie 2020</a:t>
            </a:r>
            <a:endParaRPr lang="ro-RO" sz="1400" noProof="1">
              <a:solidFill>
                <a:schemeClr val="bg1"/>
              </a:solidFill>
              <a:latin typeface="Trebuchet MS" panose="020B0603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15305" y="136003"/>
            <a:ext cx="1320165" cy="1257300"/>
          </a:xfrm>
          <a:prstGeom prst="rect">
            <a:avLst/>
          </a:prstGeom>
          <a:solidFill>
            <a:schemeClr val="bg1"/>
          </a:solidFill>
        </p:spPr>
      </p:pic>
      <p:graphicFrame>
        <p:nvGraphicFramePr>
          <p:cNvPr id="7" name="Object 6"/>
          <p:cNvGraphicFramePr>
            <a:graphicFrameLocks noChangeAspect="1"/>
          </p:cNvGraphicFramePr>
          <p:nvPr/>
        </p:nvGraphicFramePr>
        <p:xfrm>
          <a:off x="5497434" y="123851"/>
          <a:ext cx="1197131" cy="1197131"/>
        </p:xfrm>
        <a:graphic>
          <a:graphicData uri="http://schemas.openxmlformats.org/presentationml/2006/ole">
            <mc:AlternateContent xmlns:mc="http://schemas.openxmlformats.org/markup-compatibility/2006">
              <mc:Choice xmlns:v="urn:schemas-microsoft-com:vml" Requires="v">
                <p:oleObj spid="_x0000_s14524" name="Image" r:id="rId5" imgW="1944628" imgH="1944628" progId="Photoshop.Image.13">
                  <p:embed/>
                </p:oleObj>
              </mc:Choice>
              <mc:Fallback>
                <p:oleObj name="Image" r:id="rId5" imgW="1944628" imgH="1944628" progId="Photoshop.Image.13">
                  <p:embed/>
                  <p:pic>
                    <p:nvPicPr>
                      <p:cNvPr id="7"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7434" y="123851"/>
                        <a:ext cx="1197131" cy="11971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1370734" y="135367"/>
          <a:ext cx="1407576" cy="1120139"/>
        </p:xfrm>
        <a:graphic>
          <a:graphicData uri="http://schemas.openxmlformats.org/presentationml/2006/ole">
            <mc:AlternateContent xmlns:mc="http://schemas.openxmlformats.org/markup-compatibility/2006">
              <mc:Choice xmlns:v="urn:schemas-microsoft-com:vml" Requires="v">
                <p:oleObj spid="_x0000_s14525" name="Image" r:id="rId7" imgW="2340869" imgH="1862332" progId="Photoshop.Image.13">
                  <p:embed/>
                </p:oleObj>
              </mc:Choice>
              <mc:Fallback>
                <p:oleObj name="Image" r:id="rId7" imgW="2340869" imgH="1862332" progId="Photoshop.Image.13">
                  <p:embed/>
                  <p:pic>
                    <p:nvPicPr>
                      <p:cNvPr id="8"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0734" y="135367"/>
                        <a:ext cx="1407576" cy="11201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9511214" y="105379"/>
          <a:ext cx="1372059" cy="1309421"/>
        </p:xfrm>
        <a:graphic>
          <a:graphicData uri="http://schemas.openxmlformats.org/presentationml/2006/ole">
            <mc:AlternateContent xmlns:mc="http://schemas.openxmlformats.org/markup-compatibility/2006">
              <mc:Choice xmlns:v="urn:schemas-microsoft-com:vml" Requires="v">
                <p:oleObj spid="_x0000_s14526" name="Image" r:id="rId9" imgW="2191516" imgH="2090932" progId="Photoshop.Image.13">
                  <p:embed/>
                </p:oleObj>
              </mc:Choice>
              <mc:Fallback>
                <p:oleObj name="Image" r:id="rId9" imgW="2191516" imgH="2090932" progId="Photoshop.Image.13">
                  <p:embed/>
                  <p:pic>
                    <p:nvPicPr>
                      <p:cNvPr id="9"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11214" y="105379"/>
                        <a:ext cx="1372059" cy="13094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a:extLst>
              <a:ext uri="{FF2B5EF4-FFF2-40B4-BE49-F238E27FC236}">
                <a16:creationId xmlns:a16="http://schemas.microsoft.com/office/drawing/2014/main" id="{FDB3636A-4985-4876-89FB-161EFD6D3C0C}"/>
              </a:ext>
            </a:extLst>
          </p:cNvPr>
          <p:cNvSpPr/>
          <p:nvPr/>
        </p:nvSpPr>
        <p:spPr>
          <a:xfrm>
            <a:off x="1702307" y="2181273"/>
            <a:ext cx="8787384" cy="390926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noProof="1"/>
          </a:p>
        </p:txBody>
      </p:sp>
    </p:spTree>
    <p:extLst>
      <p:ext uri="{BB962C8B-B14F-4D97-AF65-F5344CB8AC3E}">
        <p14:creationId xmlns:p14="http://schemas.microsoft.com/office/powerpoint/2010/main" val="959736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10</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a:t>
            </a:r>
            <a:r>
              <a:rPr lang="en-GB" b="1" dirty="0">
                <a:solidFill>
                  <a:srgbClr val="ED7D31">
                    <a:lumMod val="75000"/>
                  </a:srgbClr>
                </a:solidFill>
                <a:latin typeface="Trebuchet MS" panose="020B0603020202020204" pitchFamily="34" charset="0"/>
                <a:ea typeface="ＭＳ Ｐゴシック" pitchFamily="50" charset="-128"/>
              </a:rPr>
              <a:t>– CONTRACTE SUBSIDIARE ÎNCHEIATE</a:t>
            </a:r>
            <a:endParaRPr lang="ro-RO" sz="1700"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409575" y="1863724"/>
            <a:ext cx="11468100" cy="4406901"/>
          </a:xfrm>
        </p:spPr>
        <p:txBody>
          <a:bodyPr>
            <a:normAutofit lnSpcReduction="10000"/>
          </a:bodyPr>
          <a:lstStyle/>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COMPRESSOR PUMP INDUSTRIAL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28"/>
            </a:pPr>
            <a:r>
              <a:rPr lang="ro-RO" sz="1000" spc="-20" dirty="0">
                <a:solidFill>
                  <a:schemeClr val="bg1"/>
                </a:solidFill>
                <a:latin typeface="Trebuchet MS" panose="020B0603020202020204" pitchFamily="34" charset="0"/>
              </a:rPr>
              <a:t>Acces la infrastructura INCD ECOIND pentru realizare teste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determinări </a:t>
            </a:r>
            <a:r>
              <a:rPr lang="ro-RO" sz="1000" spc="-20" dirty="0" err="1">
                <a:solidFill>
                  <a:schemeClr val="bg1"/>
                </a:solidFill>
                <a:latin typeface="Trebuchet MS" panose="020B0603020202020204" pitchFamily="34" charset="0"/>
              </a:rPr>
              <a:t>fizico</a:t>
            </a:r>
            <a:r>
              <a:rPr lang="ro-RO" sz="1000" spc="-20" dirty="0">
                <a:solidFill>
                  <a:schemeClr val="bg1"/>
                </a:solidFill>
                <a:latin typeface="Trebuchet MS" panose="020B0603020202020204" pitchFamily="34" charset="0"/>
              </a:rPr>
              <a:t>-chimice si microbiologice necesare pentru dezvoltare, îmbunătățire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monitorizare funcționare instalații de tratare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inclusiv configurații ionizatoare </a:t>
            </a:r>
            <a:r>
              <a:rPr lang="ro-RO" sz="1000" spc="-20" dirty="0" err="1">
                <a:solidFill>
                  <a:schemeClr val="bg1"/>
                </a:solidFill>
                <a:latin typeface="Trebuchet MS" panose="020B0603020202020204" pitchFamily="34" charset="0"/>
              </a:rPr>
              <a:t>Aquanode</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t>
            </a:r>
            <a:r>
              <a:rPr lang="ro-RO" sz="1000" spc="-20" dirty="0" err="1">
                <a:solidFill>
                  <a:schemeClr val="bg1"/>
                </a:solidFill>
                <a:latin typeface="Trebuchet MS" panose="020B0603020202020204" pitchFamily="34" charset="0"/>
              </a:rPr>
              <a:t>Medoxsil</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28"/>
            </a:pPr>
            <a:r>
              <a:rPr lang="ro-RO" sz="1000" spc="-20" dirty="0">
                <a:solidFill>
                  <a:schemeClr val="accent2">
                    <a:lumMod val="60000"/>
                    <a:lumOff val="40000"/>
                  </a:schemeClr>
                </a:solidFill>
                <a:latin typeface="Trebuchet MS" panose="020B0603020202020204" pitchFamily="34" charset="0"/>
              </a:rPr>
              <a:t>Acces la infrastructura INCD ECOIND pentru cercetare tehnologica si optimizare tehnologii / funcționare echipamente </a:t>
            </a:r>
            <a:r>
              <a:rPr lang="en-GB" sz="1000" spc="-20" dirty="0">
                <a:solidFill>
                  <a:schemeClr val="accent2">
                    <a:lumMod val="60000"/>
                    <a:lumOff val="40000"/>
                  </a:schemeClr>
                </a:solidFill>
                <a:latin typeface="Trebuchet MS" panose="020B0603020202020204" pitchFamily="34" charset="0"/>
              </a:rPr>
              <a:t>ș</a:t>
            </a:r>
            <a:r>
              <a:rPr lang="ro-RO" sz="1000" spc="-20" dirty="0">
                <a:solidFill>
                  <a:schemeClr val="accent2">
                    <a:lumMod val="60000"/>
                    <a:lumOff val="40000"/>
                  </a:schemeClr>
                </a:solidFill>
                <a:latin typeface="Trebuchet MS" panose="020B0603020202020204" pitchFamily="34" charset="0"/>
              </a:rPr>
              <a:t>i instalații de condiționare </a:t>
            </a:r>
            <a:r>
              <a:rPr lang="en-GB" sz="1000" spc="-20" dirty="0">
                <a:solidFill>
                  <a:schemeClr val="accent2">
                    <a:lumMod val="60000"/>
                    <a:lumOff val="40000"/>
                  </a:schemeClr>
                </a:solidFill>
                <a:latin typeface="Trebuchet MS" panose="020B0603020202020204" pitchFamily="34" charset="0"/>
              </a:rPr>
              <a:t>ș</a:t>
            </a:r>
            <a:r>
              <a:rPr lang="ro-RO" sz="1000" spc="-20" dirty="0">
                <a:solidFill>
                  <a:schemeClr val="accent2">
                    <a:lumMod val="60000"/>
                    <a:lumOff val="40000"/>
                  </a:schemeClr>
                </a:solidFill>
                <a:latin typeface="Trebuchet MS" panose="020B0603020202020204" pitchFamily="34" charset="0"/>
              </a:rPr>
              <a:t>i tratare ap</a:t>
            </a:r>
            <a:r>
              <a:rPr lang="en-GB" sz="1000" spc="-20" dirty="0">
                <a:solidFill>
                  <a:schemeClr val="accent2">
                    <a:lumMod val="60000"/>
                    <a:lumOff val="40000"/>
                  </a:schemeClr>
                </a:solidFill>
                <a:latin typeface="Trebuchet MS" panose="020B0603020202020204" pitchFamily="34" charset="0"/>
              </a:rPr>
              <a:t>ă</a:t>
            </a:r>
            <a:r>
              <a:rPr lang="ro-RO" sz="1000" spc="-20" dirty="0">
                <a:solidFill>
                  <a:schemeClr val="accent2">
                    <a:lumMod val="60000"/>
                    <a:lumOff val="40000"/>
                  </a:schemeClr>
                </a:solidFill>
                <a:latin typeface="Trebuchet MS" panose="020B0603020202020204" pitchFamily="34" charset="0"/>
              </a:rPr>
              <a:t>, inclusiv configurații cuprinzând ionizatoare </a:t>
            </a:r>
            <a:r>
              <a:rPr lang="ro-RO" sz="1000" spc="-20" dirty="0" err="1">
                <a:solidFill>
                  <a:schemeClr val="accent2">
                    <a:lumMod val="60000"/>
                    <a:lumOff val="40000"/>
                  </a:schemeClr>
                </a:solidFill>
                <a:latin typeface="Trebuchet MS" panose="020B0603020202020204" pitchFamily="34" charset="0"/>
              </a:rPr>
              <a:t>anticalcar</a:t>
            </a:r>
            <a:r>
              <a:rPr lang="ro-RO" sz="1000" spc="-2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latin typeface="Trebuchet MS" panose="020B0603020202020204" pitchFamily="34" charset="0"/>
              </a:rPr>
              <a:t>ș</a:t>
            </a:r>
            <a:r>
              <a:rPr lang="ro-RO" sz="1000" spc="-20" dirty="0">
                <a:solidFill>
                  <a:schemeClr val="accent2">
                    <a:lumMod val="60000"/>
                    <a:lumOff val="40000"/>
                  </a:schemeClr>
                </a:solidFill>
                <a:latin typeface="Trebuchet MS" panose="020B0603020202020204" pitchFamily="34" charset="0"/>
              </a:rPr>
              <a:t>i </a:t>
            </a:r>
            <a:r>
              <a:rPr lang="ro-RO" sz="1000" spc="-20" dirty="0" err="1">
                <a:solidFill>
                  <a:schemeClr val="accent2">
                    <a:lumMod val="60000"/>
                    <a:lumOff val="40000"/>
                  </a:schemeClr>
                </a:solidFill>
                <a:latin typeface="Trebuchet MS" panose="020B0603020202020204" pitchFamily="34" charset="0"/>
              </a:rPr>
              <a:t>anticoroziune</a:t>
            </a:r>
            <a:r>
              <a:rPr lang="ro-RO" sz="1000" spc="-2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latin typeface="Trebuchet MS" panose="020B0603020202020204" pitchFamily="34" charset="0"/>
              </a:rPr>
              <a:t>ș</a:t>
            </a:r>
            <a:r>
              <a:rPr lang="ro-RO" sz="1000" spc="-20" dirty="0">
                <a:solidFill>
                  <a:schemeClr val="accent2">
                    <a:lumMod val="60000"/>
                    <a:lumOff val="40000"/>
                  </a:schemeClr>
                </a:solidFill>
                <a:latin typeface="Trebuchet MS" panose="020B0603020202020204" pitchFamily="34" charset="0"/>
              </a:rPr>
              <a:t>i monitorizare </a:t>
            </a:r>
            <a:r>
              <a:rPr lang="ro-RO" sz="1000" spc="-20" dirty="0" err="1">
                <a:solidFill>
                  <a:schemeClr val="accent2">
                    <a:lumMod val="60000"/>
                    <a:lumOff val="40000"/>
                  </a:schemeClr>
                </a:solidFill>
                <a:latin typeface="Trebuchet MS" panose="020B0603020202020204" pitchFamily="34" charset="0"/>
              </a:rPr>
              <a:t>fizico</a:t>
            </a:r>
            <a:r>
              <a:rPr lang="ro-RO" sz="1000" spc="-20" dirty="0">
                <a:solidFill>
                  <a:schemeClr val="accent2">
                    <a:lumMod val="60000"/>
                    <a:lumOff val="40000"/>
                  </a:schemeClr>
                </a:solidFill>
                <a:latin typeface="Trebuchet MS" panose="020B0603020202020204" pitchFamily="34" charset="0"/>
              </a:rPr>
              <a:t>-chimica</a:t>
            </a:r>
            <a:r>
              <a:rPr lang="en-GB" sz="1000" spc="-20" dirty="0">
                <a:solidFill>
                  <a:schemeClr val="accent2">
                    <a:lumMod val="60000"/>
                    <a:lumOff val="40000"/>
                  </a:schemeClr>
                </a:solidFill>
                <a:latin typeface="Trebuchet MS" panose="020B0603020202020204" pitchFamily="34" charset="0"/>
              </a:rPr>
              <a:t>                                                                                                                                               *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ro-RO" sz="1000" spc="-20" dirty="0">
              <a:solidFill>
                <a:schemeClr val="accent2">
                  <a:lumMod val="60000"/>
                  <a:lumOff val="40000"/>
                </a:schemeClr>
              </a:solidFill>
              <a:latin typeface="Trebuchet MS" panose="020B0603020202020204" pitchFamily="34" charset="0"/>
            </a:endParaRPr>
          </a:p>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SETCAR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A</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0"/>
            </a:pPr>
            <a:r>
              <a:rPr lang="ro-RO" sz="1000" spc="-20" dirty="0">
                <a:solidFill>
                  <a:schemeClr val="bg1"/>
                </a:solidFill>
                <a:latin typeface="Trebuchet MS" panose="020B0603020202020204" pitchFamily="34" charset="0"/>
              </a:rPr>
              <a:t>Accesul personalului SC SETCAR SA la </a:t>
            </a:r>
            <a:r>
              <a:rPr lang="ro-RO" sz="1000" spc="-20" dirty="0" err="1">
                <a:solidFill>
                  <a:schemeClr val="bg1"/>
                </a:solidFill>
                <a:latin typeface="Trebuchet MS" panose="020B0603020202020204" pitchFamily="34" charset="0"/>
              </a:rPr>
              <a:t>facilit</a:t>
            </a:r>
            <a:r>
              <a:rPr lang="en-GB" sz="1000" spc="-20" dirty="0" err="1">
                <a:solidFill>
                  <a:schemeClr val="bg1"/>
                </a:solidFill>
                <a:latin typeface="Trebuchet MS" panose="020B0603020202020204" pitchFamily="34" charset="0"/>
              </a:rPr>
              <a:t>ăț</a:t>
            </a:r>
            <a:r>
              <a:rPr lang="ro-RO" sz="1000" spc="-20" dirty="0" err="1">
                <a:solidFill>
                  <a:schemeClr val="bg1"/>
                </a:solidFill>
                <a:latin typeface="Trebuchet MS" panose="020B0603020202020204" pitchFamily="34" charset="0"/>
              </a:rPr>
              <a:t>ile</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echipamentele INCD ECOIND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transfer de </a:t>
            </a:r>
            <a:r>
              <a:rPr lang="ro-RO" sz="1000" spc="-20" dirty="0" err="1">
                <a:solidFill>
                  <a:schemeClr val="bg1"/>
                </a:solidFill>
                <a:latin typeface="Trebuchet MS" panose="020B0603020202020204" pitchFamily="34" charset="0"/>
              </a:rPr>
              <a:t>cuno</a:t>
            </a:r>
            <a:r>
              <a:rPr lang="en-GB" sz="1000" spc="-20" dirty="0">
                <a:solidFill>
                  <a:schemeClr val="bg1"/>
                </a:solidFill>
                <a:latin typeface="Trebuchet MS" panose="020B0603020202020204" pitchFamily="34" charset="0"/>
              </a:rPr>
              <a:t>ș</a:t>
            </a:r>
            <a:r>
              <a:rPr lang="ro-RO" sz="1000" spc="-20" dirty="0" err="1">
                <a:solidFill>
                  <a:schemeClr val="bg1"/>
                </a:solidFill>
                <a:latin typeface="Trebuchet MS" panose="020B0603020202020204" pitchFamily="34" charset="0"/>
              </a:rPr>
              <a:t>tin</a:t>
            </a:r>
            <a:r>
              <a:rPr lang="en-GB" sz="1000" spc="-20" dirty="0">
                <a:solidFill>
                  <a:schemeClr val="bg1"/>
                </a:solidFill>
                <a:latin typeface="Trebuchet MS" panose="020B0603020202020204" pitchFamily="34" charset="0"/>
              </a:rPr>
              <a:t>ț</a:t>
            </a:r>
            <a:r>
              <a:rPr lang="ro-RO" sz="1000" spc="-20" dirty="0">
                <a:solidFill>
                  <a:schemeClr val="bg1"/>
                </a:solidFill>
                <a:latin typeface="Trebuchet MS" panose="020B0603020202020204" pitchFamily="34" charset="0"/>
              </a:rPr>
              <a:t>e privind metodologia de caracterizare a </a:t>
            </a:r>
            <a:r>
              <a:rPr lang="ro-RO" sz="1000" spc="-20" dirty="0" err="1">
                <a:solidFill>
                  <a:schemeClr val="bg1"/>
                </a:solidFill>
                <a:latin typeface="Trebuchet MS" panose="020B0603020202020204" pitchFamily="34" charset="0"/>
              </a:rPr>
              <a:t>periculozit</a:t>
            </a:r>
            <a:r>
              <a:rPr lang="en-GB" sz="1000" spc="-20" dirty="0" err="1">
                <a:solidFill>
                  <a:schemeClr val="bg1"/>
                </a:solidFill>
                <a:latin typeface="Trebuchet MS" panose="020B0603020202020204" pitchFamily="34" charset="0"/>
              </a:rPr>
              <a:t>ăț</a:t>
            </a:r>
            <a:r>
              <a:rPr lang="ro-RO" sz="1000" spc="-20" dirty="0">
                <a:solidFill>
                  <a:schemeClr val="bg1"/>
                </a:solidFill>
                <a:latin typeface="Trebuchet MS" panose="020B0603020202020204" pitchFamily="34" charset="0"/>
              </a:rPr>
              <a:t>ii de</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eurilor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atribuire cod de</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eu</a:t>
            </a:r>
            <a:r>
              <a:rPr lang="en-GB" sz="1000" spc="-20" dirty="0">
                <a:solidFill>
                  <a:schemeClr val="bg1"/>
                </a:solidFill>
                <a:latin typeface="Trebuchet MS" panose="020B0603020202020204" pitchFamily="34" charset="0"/>
              </a:rPr>
              <a:t> </a:t>
            </a:r>
          </a:p>
          <a:p>
            <a:pPr marL="457200" lvl="1" indent="0" algn="just">
              <a:lnSpc>
                <a:spcPct val="110000"/>
              </a:lnSpc>
              <a:spcBef>
                <a:spcPts val="100"/>
              </a:spcBef>
              <a:buNone/>
            </a:pP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DEMECO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1"/>
            </a:pPr>
            <a:r>
              <a:rPr lang="ro-RO" sz="1000" spc="-20" dirty="0">
                <a:solidFill>
                  <a:schemeClr val="bg1"/>
                </a:solidFill>
                <a:latin typeface="Trebuchet MS" panose="020B0603020202020204" pitchFamily="34" charset="0"/>
              </a:rPr>
              <a:t>Accesul SC DEMECO SRL la infrastructura INCD ECOIND pentru determinarea concentratiei de miros din emisii si imisii prin olfactometrie dinamica si modelarea matematica a dispersiei, inclusiv instruirea personalului</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1"/>
            </a:pPr>
            <a:r>
              <a:rPr lang="ro-RO" sz="1000" spc="-20" dirty="0">
                <a:solidFill>
                  <a:schemeClr val="bg1"/>
                </a:solidFill>
                <a:latin typeface="Trebuchet MS" panose="020B0603020202020204" pitchFamily="34" charset="0"/>
              </a:rPr>
              <a:t>Accesul SC DEMECO SRL la infrastructura INCD ECOIND pentru evaluarea emisiilor si imisiilor de poluanti in aer rezultati de la incinerarea deseurilor, inclusiv instruirea personalului</a:t>
            </a:r>
            <a:r>
              <a:rPr lang="en-GB" sz="1000" spc="-20" dirty="0">
                <a:solidFill>
                  <a:schemeClr val="bg1"/>
                </a:solidFill>
                <a:latin typeface="Trebuchet MS" panose="020B0603020202020204" pitchFamily="34" charset="0"/>
              </a:rPr>
              <a:t> </a:t>
            </a:r>
          </a:p>
          <a:p>
            <a:pPr marL="457200" lvl="1" indent="0" algn="just">
              <a:lnSpc>
                <a:spcPct val="110000"/>
              </a:lnSpc>
              <a:spcBef>
                <a:spcPts val="100"/>
              </a:spcBef>
              <a:buNone/>
            </a:pP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LACECA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A</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3"/>
            </a:pPr>
            <a:r>
              <a:rPr lang="ro-RO" sz="1000" spc="-30" dirty="0">
                <a:solidFill>
                  <a:schemeClr val="bg1"/>
                </a:solidFill>
                <a:latin typeface="Trebuchet MS" panose="020B0603020202020204" pitchFamily="34" charset="0"/>
              </a:rPr>
              <a:t>Accesul personalului din cadrul SC LACECA SA la infrastructura de cercetare a INCD ECOIND pentru dezvoltarea si validarea metodelor de determinare a unor metale toxice din probe de sol si </a:t>
            </a:r>
            <a:r>
              <a:rPr lang="ro-RO" sz="1000" spc="-30" dirty="0" err="1">
                <a:solidFill>
                  <a:schemeClr val="bg1"/>
                </a:solidFill>
                <a:latin typeface="Trebuchet MS" panose="020B0603020202020204" pitchFamily="34" charset="0"/>
              </a:rPr>
              <a:t>namol</a:t>
            </a:r>
            <a:endParaRPr lang="en-GB" sz="1000" spc="-30" dirty="0">
              <a:solidFill>
                <a:schemeClr val="bg1"/>
              </a:solidFill>
              <a:latin typeface="Trebuchet MS" panose="020B0603020202020204" pitchFamily="34" charset="0"/>
            </a:endParaRPr>
          </a:p>
          <a:p>
            <a:pPr marL="457200" lvl="1" indent="0" algn="just">
              <a:lnSpc>
                <a:spcPct val="110000"/>
              </a:lnSpc>
              <a:spcBef>
                <a:spcPts val="100"/>
              </a:spcBef>
              <a:buNone/>
            </a:pPr>
            <a:r>
              <a:rPr lang="en-GB" sz="1000" spc="-3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3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3"/>
            </a:pPr>
            <a:r>
              <a:rPr lang="ro-RO" sz="1000" spc="-20" dirty="0">
                <a:solidFill>
                  <a:schemeClr val="bg1"/>
                </a:solidFill>
                <a:latin typeface="Trebuchet MS" panose="020B0603020202020204" pitchFamily="34" charset="0"/>
              </a:rPr>
              <a:t>Accesul personalului din cadrul SC LACECA SA la infrastructura de cercetare a INCD ECOIND pentru testarea tehnicilor si metodelor de prelevare a probelor de mediu</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3"/>
            </a:pPr>
            <a:r>
              <a:rPr lang="ro-RO" sz="1000" spc="-20" dirty="0">
                <a:solidFill>
                  <a:schemeClr val="bg1"/>
                </a:solidFill>
                <a:latin typeface="Trebuchet MS" panose="020B0603020202020204" pitchFamily="34" charset="0"/>
              </a:rPr>
              <a:t>Accesul personalului din cadrul SC LACECA SA la infrastructura de cercetare a INCD ECOIND pentru verificarea si validarea metodelor spectrofotometrice de incercare pentru amoniu, azotat, azotit din probe de apa</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BARAD INVESTI</a:t>
            </a:r>
            <a:r>
              <a:rPr lang="en-GB" sz="1300" spc="-20" dirty="0">
                <a:solidFill>
                  <a:schemeClr val="bg1"/>
                </a:solidFill>
                <a:latin typeface="Trebuchet MS" panose="020B0603020202020204" pitchFamily="34" charset="0"/>
              </a:rPr>
              <a:t>Ț</a:t>
            </a:r>
            <a:r>
              <a:rPr lang="ro-RO" sz="1300" spc="-20" dirty="0">
                <a:solidFill>
                  <a:schemeClr val="bg1"/>
                </a:solidFill>
                <a:latin typeface="Trebuchet MS" panose="020B0603020202020204" pitchFamily="34" charset="0"/>
              </a:rPr>
              <a:t>II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6"/>
            </a:pPr>
            <a:r>
              <a:rPr lang="ro-RO" sz="1000" spc="-20" dirty="0">
                <a:solidFill>
                  <a:schemeClr val="accent2">
                    <a:lumMod val="60000"/>
                    <a:lumOff val="40000"/>
                  </a:schemeClr>
                </a:solidFill>
                <a:latin typeface="Trebuchet MS" panose="020B0603020202020204" pitchFamily="34" charset="0"/>
              </a:rPr>
              <a:t>Accesul personalului SC BARAD INVESTITII SRL la infrastructura de cercetare a INCD-ECOIND pentru dezvoltarea tehnicilor de prelevare a probelor de apa subterana si deseu (cenusa) si a metodelor de analiza a apelor (CCO-Cr si materii in suspensie)</a:t>
            </a:r>
            <a:r>
              <a:rPr lang="en-GB" sz="1000" spc="-20" dirty="0">
                <a:solidFill>
                  <a:schemeClr val="accent2">
                    <a:lumMod val="60000"/>
                    <a:lumOff val="40000"/>
                  </a:schemeClr>
                </a:solidFill>
                <a:latin typeface="Trebuchet MS" panose="020B0603020202020204" pitchFamily="34" charset="0"/>
              </a:rPr>
              <a:t>                                                                                                                                                          *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ro-RO" sz="1000" spc="-20" dirty="0">
              <a:solidFill>
                <a:schemeClr val="accent2">
                  <a:lumMod val="60000"/>
                  <a:lumOff val="40000"/>
                </a:schemeClr>
              </a:solidFill>
              <a:latin typeface="Trebuchet MS" panose="020B0603020202020204" pitchFamily="34" charset="0"/>
            </a:endParaRPr>
          </a:p>
          <a:p>
            <a:pPr marL="0" indent="0" algn="just">
              <a:lnSpc>
                <a:spcPct val="110000"/>
              </a:lnSpc>
              <a:spcBef>
                <a:spcPts val="1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BARAK DEVELOPMENT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10000"/>
              </a:lnSpc>
              <a:spcBef>
                <a:spcPts val="100"/>
              </a:spcBef>
              <a:buFont typeface="+mj-lt"/>
              <a:buAutoNum type="arabicPeriod" startAt="37"/>
            </a:pPr>
            <a:r>
              <a:rPr lang="ro-RO" sz="1000" spc="-20" dirty="0">
                <a:solidFill>
                  <a:schemeClr val="accent2">
                    <a:lumMod val="60000"/>
                    <a:lumOff val="40000"/>
                  </a:schemeClr>
                </a:solidFill>
                <a:latin typeface="Trebuchet MS" panose="020B0603020202020204" pitchFamily="34" charset="0"/>
              </a:rPr>
              <a:t>Accesul personalului SC BARAK DEVELOPMENT SRL la infrastructura de cercetare a INCD-ECOIND pentru dezvoltarea tehnicilor de prelevare a probelor de sol si apa subterana si a metodelor spectrofotometrice de analiza a apelor subterane (amoniu, azotati si azotiți)</a:t>
            </a:r>
            <a:r>
              <a:rPr lang="en-GB" sz="1000" spc="-20" dirty="0">
                <a:solidFill>
                  <a:schemeClr val="accent2">
                    <a:lumMod val="60000"/>
                    <a:lumOff val="40000"/>
                  </a:schemeClr>
                </a:solidFill>
                <a:latin typeface="Trebuchet MS" panose="020B0603020202020204" pitchFamily="34" charset="0"/>
              </a:rPr>
              <a:t>                                                                                                                                    *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ro-RO" sz="1000" spc="-20" dirty="0">
              <a:solidFill>
                <a:schemeClr val="accent2">
                  <a:lumMod val="40000"/>
                  <a:lumOff val="60000"/>
                </a:schemeClr>
              </a:solidFill>
              <a:latin typeface="Trebuchet MS" panose="020B0603020202020204" pitchFamily="34" charset="0"/>
            </a:endParaRPr>
          </a:p>
        </p:txBody>
      </p:sp>
      <p:sp>
        <p:nvSpPr>
          <p:cNvPr id="9" name="Slide Number Placeholder 9">
            <a:extLst>
              <a:ext uri="{FF2B5EF4-FFF2-40B4-BE49-F238E27FC236}">
                <a16:creationId xmlns:a16="http://schemas.microsoft.com/office/drawing/2014/main" id="{FD9097CF-098E-4F24-A38F-5A0624066577}"/>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10</a:t>
            </a:fld>
            <a:endParaRPr lang="ro-RO" dirty="0"/>
          </a:p>
        </p:txBody>
      </p:sp>
      <p:sp>
        <p:nvSpPr>
          <p:cNvPr id="11" name="TextBox 1">
            <a:extLst>
              <a:ext uri="{FF2B5EF4-FFF2-40B4-BE49-F238E27FC236}">
                <a16:creationId xmlns:a16="http://schemas.microsoft.com/office/drawing/2014/main" id="{21E1B4E9-6D55-4087-BFC8-3747A240E25E}"/>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62302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11</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a:t>
            </a:r>
            <a:r>
              <a:rPr lang="en-GB" b="1" dirty="0">
                <a:solidFill>
                  <a:schemeClr val="accent2">
                    <a:lumMod val="75000"/>
                  </a:schemeClr>
                </a:solidFill>
                <a:latin typeface="Trebuchet MS" panose="020B0603020202020204" pitchFamily="34" charset="0"/>
                <a:ea typeface="ＭＳ Ｐゴシック" pitchFamily="50" charset="-128"/>
              </a:rPr>
              <a:t>– REZULTATE OBȚINUTE</a:t>
            </a:r>
            <a:endParaRPr lang="ro-RO"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38200" y="2275359"/>
            <a:ext cx="8957807" cy="3553942"/>
          </a:xfrm>
        </p:spPr>
        <p:txBody>
          <a:bodyPr>
            <a:normAutofit/>
          </a:bodyPr>
          <a:lstStyle/>
          <a:p>
            <a:pPr>
              <a:spcBef>
                <a:spcPts val="800"/>
              </a:spcBef>
            </a:pPr>
            <a:endParaRPr lang="en-GB" sz="1400" dirty="0">
              <a:solidFill>
                <a:schemeClr val="bg1"/>
              </a:solidFill>
              <a:latin typeface="Trebuchet MS" panose="020B0603020202020204" pitchFamily="34" charset="0"/>
            </a:endParaRPr>
          </a:p>
          <a:p>
            <a:pPr>
              <a:spcBef>
                <a:spcPts val="800"/>
              </a:spcBef>
            </a:pPr>
            <a:r>
              <a:rPr lang="ro-RO" sz="1200" b="1" dirty="0">
                <a:solidFill>
                  <a:schemeClr val="bg1"/>
                </a:solidFill>
                <a:latin typeface="Trebuchet MS" panose="020B0603020202020204" pitchFamily="34" charset="0"/>
              </a:rPr>
              <a:t>37 de contracte subsidiare </a:t>
            </a:r>
            <a:r>
              <a:rPr lang="en-GB" sz="1200" dirty="0">
                <a:solidFill>
                  <a:schemeClr val="bg1"/>
                </a:solidFill>
                <a:latin typeface="Trebuchet MS" panose="020B0603020202020204" pitchFamily="34" charset="0"/>
              </a:rPr>
              <a:t>(34 </a:t>
            </a:r>
            <a:r>
              <a:rPr lang="en-GB" sz="1200" dirty="0" err="1">
                <a:solidFill>
                  <a:schemeClr val="bg1"/>
                </a:solidFill>
                <a:latin typeface="Trebuchet MS" panose="020B0603020202020204" pitchFamily="34" charset="0"/>
              </a:rPr>
              <a:t>finalizate</a:t>
            </a:r>
            <a:r>
              <a:rPr lang="en-GB" sz="1200" dirty="0">
                <a:solidFill>
                  <a:schemeClr val="bg1"/>
                </a:solidFill>
                <a:latin typeface="Trebuchet MS" panose="020B0603020202020204" pitchFamily="34" charset="0"/>
              </a:rPr>
              <a:t>, 3 </a:t>
            </a:r>
            <a:r>
              <a:rPr lang="en-GB" sz="1200" dirty="0" err="1">
                <a:solidFill>
                  <a:schemeClr val="bg1"/>
                </a:solidFill>
                <a:latin typeface="Trebuchet MS" panose="020B0603020202020204" pitchFamily="34" charset="0"/>
              </a:rPr>
              <a:t>în</a:t>
            </a:r>
            <a:r>
              <a:rPr lang="en-GB" sz="1200" dirty="0">
                <a:solidFill>
                  <a:schemeClr val="bg1"/>
                </a:solidFill>
                <a:latin typeface="Trebuchet MS" panose="020B0603020202020204" pitchFamily="34" charset="0"/>
              </a:rPr>
              <a:t> curs de </a:t>
            </a:r>
            <a:r>
              <a:rPr lang="en-GB" sz="1200" dirty="0" err="1">
                <a:solidFill>
                  <a:schemeClr val="bg1"/>
                </a:solidFill>
                <a:latin typeface="Trebuchet MS" panose="020B0603020202020204" pitchFamily="34" charset="0"/>
              </a:rPr>
              <a:t>implementare</a:t>
            </a:r>
            <a:r>
              <a:rPr lang="en-GB" sz="1200" dirty="0">
                <a:solidFill>
                  <a:schemeClr val="bg1"/>
                </a:solidFill>
                <a:latin typeface="Trebuchet MS" panose="020B0603020202020204" pitchFamily="34" charset="0"/>
              </a:rPr>
              <a:t>)</a:t>
            </a:r>
            <a:endParaRPr lang="ro-RO" sz="1200" dirty="0">
              <a:solidFill>
                <a:schemeClr val="bg1"/>
              </a:solidFill>
              <a:latin typeface="Trebuchet MS" panose="020B0603020202020204" pitchFamily="34" charset="0"/>
            </a:endParaRPr>
          </a:p>
          <a:p>
            <a:pPr>
              <a:spcBef>
                <a:spcPts val="800"/>
              </a:spcBef>
            </a:pPr>
            <a:r>
              <a:rPr lang="ro-RO" sz="1200" b="1" dirty="0">
                <a:solidFill>
                  <a:schemeClr val="bg1"/>
                </a:solidFill>
                <a:latin typeface="Trebuchet MS" panose="020B0603020202020204" pitchFamily="34" charset="0"/>
              </a:rPr>
              <a:t>20 de întreprinderi distincte beneficiare ale accesului la </a:t>
            </a:r>
            <a:r>
              <a:rPr lang="ro-RO" sz="1200" b="1" dirty="0" err="1">
                <a:solidFill>
                  <a:schemeClr val="bg1"/>
                </a:solidFill>
                <a:latin typeface="Trebuchet MS" panose="020B0603020202020204" pitchFamily="34" charset="0"/>
              </a:rPr>
              <a:t>facilit</a:t>
            </a:r>
            <a:r>
              <a:rPr lang="en-GB" sz="1200" b="1" dirty="0" err="1">
                <a:solidFill>
                  <a:schemeClr val="bg1"/>
                </a:solidFill>
                <a:latin typeface="Trebuchet MS" panose="020B0603020202020204" pitchFamily="34" charset="0"/>
              </a:rPr>
              <a:t>ăț</a:t>
            </a:r>
            <a:r>
              <a:rPr lang="ro-RO" sz="1200" b="1" dirty="0" err="1">
                <a:solidFill>
                  <a:schemeClr val="bg1"/>
                </a:solidFill>
                <a:latin typeface="Trebuchet MS" panose="020B0603020202020204" pitchFamily="34" charset="0"/>
              </a:rPr>
              <a:t>ile</a:t>
            </a:r>
            <a:r>
              <a:rPr lang="ro-RO" sz="1200" b="1" dirty="0">
                <a:solidFill>
                  <a:schemeClr val="bg1"/>
                </a:solidFill>
                <a:latin typeface="Trebuchet MS" panose="020B0603020202020204" pitchFamily="34" charset="0"/>
              </a:rPr>
              <a:t>, instala</a:t>
            </a:r>
            <a:r>
              <a:rPr lang="en-GB" sz="1200" b="1" dirty="0">
                <a:solidFill>
                  <a:schemeClr val="bg1"/>
                </a:solidFill>
                <a:latin typeface="Trebuchet MS" panose="020B0603020202020204" pitchFamily="34" charset="0"/>
              </a:rPr>
              <a:t>ț</a:t>
            </a:r>
            <a:r>
              <a:rPr lang="ro-RO" sz="1200" b="1" dirty="0">
                <a:solidFill>
                  <a:schemeClr val="bg1"/>
                </a:solidFill>
                <a:latin typeface="Trebuchet MS" panose="020B0603020202020204" pitchFamily="34" charset="0"/>
              </a:rPr>
              <a:t>iile </a:t>
            </a:r>
            <a:r>
              <a:rPr lang="en-GB" sz="1200" b="1" dirty="0">
                <a:solidFill>
                  <a:schemeClr val="bg1"/>
                </a:solidFill>
                <a:latin typeface="Trebuchet MS" panose="020B0603020202020204" pitchFamily="34" charset="0"/>
              </a:rPr>
              <a:t>ș</a:t>
            </a:r>
            <a:r>
              <a:rPr lang="ro-RO" sz="1200" b="1" dirty="0">
                <a:solidFill>
                  <a:schemeClr val="bg1"/>
                </a:solidFill>
                <a:latin typeface="Trebuchet MS" panose="020B0603020202020204" pitchFamily="34" charset="0"/>
              </a:rPr>
              <a:t>i echipamentele INCD ECOIND</a:t>
            </a:r>
          </a:p>
          <a:p>
            <a:pPr>
              <a:spcBef>
                <a:spcPts val="800"/>
              </a:spcBef>
            </a:pPr>
            <a:r>
              <a:rPr lang="ro-RO" sz="1200" b="1" dirty="0">
                <a:solidFill>
                  <a:schemeClr val="bg1"/>
                </a:solidFill>
                <a:latin typeface="Trebuchet MS" panose="020B0603020202020204" pitchFamily="34" charset="0"/>
              </a:rPr>
              <a:t>4 publica</a:t>
            </a:r>
            <a:r>
              <a:rPr lang="en-GB" sz="1200" b="1" dirty="0">
                <a:solidFill>
                  <a:schemeClr val="bg1"/>
                </a:solidFill>
                <a:latin typeface="Trebuchet MS" panose="020B0603020202020204" pitchFamily="34" charset="0"/>
              </a:rPr>
              <a:t>ț</a:t>
            </a:r>
            <a:r>
              <a:rPr lang="ro-RO" sz="1200" b="1" dirty="0">
                <a:solidFill>
                  <a:schemeClr val="bg1"/>
                </a:solidFill>
                <a:latin typeface="Trebuchet MS" panose="020B0603020202020204" pitchFamily="34" charset="0"/>
              </a:rPr>
              <a:t>ii </a:t>
            </a:r>
            <a:r>
              <a:rPr lang="en-GB" sz="1200" b="1" dirty="0">
                <a:solidFill>
                  <a:schemeClr val="bg1"/>
                </a:solidFill>
                <a:latin typeface="Trebuchet MS" panose="020B0603020202020204" pitchFamily="34" charset="0"/>
              </a:rPr>
              <a:t>ș</a:t>
            </a:r>
            <a:r>
              <a:rPr lang="ro-RO" sz="1200" b="1" dirty="0" err="1">
                <a:solidFill>
                  <a:schemeClr val="bg1"/>
                </a:solidFill>
                <a:latin typeface="Trebuchet MS" panose="020B0603020202020204" pitchFamily="34" charset="0"/>
              </a:rPr>
              <a:t>tiintifice</a:t>
            </a:r>
            <a:r>
              <a:rPr lang="ro-RO" sz="1200" b="1" dirty="0">
                <a:solidFill>
                  <a:schemeClr val="bg1"/>
                </a:solidFill>
                <a:latin typeface="Trebuchet MS" panose="020B0603020202020204" pitchFamily="34" charset="0"/>
              </a:rPr>
              <a:t> </a:t>
            </a:r>
            <a:r>
              <a:rPr lang="ro-RO" sz="1200" dirty="0" err="1">
                <a:solidFill>
                  <a:schemeClr val="bg1"/>
                </a:solidFill>
                <a:latin typeface="Trebuchet MS" panose="020B0603020202020204" pitchFamily="34" charset="0"/>
              </a:rPr>
              <a:t>impreun</a:t>
            </a:r>
            <a:r>
              <a:rPr lang="en-GB" sz="1200" dirty="0">
                <a:solidFill>
                  <a:schemeClr val="bg1"/>
                </a:solidFill>
                <a:latin typeface="Trebuchet MS" panose="020B0603020202020204" pitchFamily="34" charset="0"/>
              </a:rPr>
              <a:t>ă</a:t>
            </a:r>
            <a:r>
              <a:rPr lang="ro-RO" sz="1200" dirty="0">
                <a:solidFill>
                  <a:schemeClr val="bg1"/>
                </a:solidFill>
                <a:latin typeface="Trebuchet MS" panose="020B0603020202020204" pitchFamily="34" charset="0"/>
              </a:rPr>
              <a:t> cu </a:t>
            </a:r>
            <a:r>
              <a:rPr lang="en-GB" sz="1200" dirty="0">
                <a:solidFill>
                  <a:schemeClr val="bg1"/>
                </a:solidFill>
                <a:latin typeface="Trebuchet MS" panose="020B0603020202020204" pitchFamily="34" charset="0"/>
              </a:rPr>
              <a:t>î</a:t>
            </a:r>
            <a:r>
              <a:rPr lang="ro-RO" sz="1200" dirty="0" err="1">
                <a:solidFill>
                  <a:schemeClr val="bg1"/>
                </a:solidFill>
                <a:latin typeface="Trebuchet MS" panose="020B0603020202020204" pitchFamily="34" charset="0"/>
              </a:rPr>
              <a:t>ntreprinderile</a:t>
            </a:r>
            <a:r>
              <a:rPr lang="ro-RO" sz="1200" dirty="0">
                <a:solidFill>
                  <a:schemeClr val="bg1"/>
                </a:solidFill>
                <a:latin typeface="Trebuchet MS" panose="020B0603020202020204" pitchFamily="34" charset="0"/>
              </a:rPr>
              <a:t> partenere</a:t>
            </a:r>
            <a:r>
              <a:rPr lang="en-GB" sz="1200" dirty="0">
                <a:solidFill>
                  <a:schemeClr val="bg1"/>
                </a:solidFill>
                <a:latin typeface="Trebuchet MS" panose="020B0603020202020204" pitchFamily="34" charset="0"/>
              </a:rPr>
              <a:t>:</a:t>
            </a:r>
            <a:endParaRPr lang="en-US" sz="1200" dirty="0">
              <a:solidFill>
                <a:schemeClr val="bg1"/>
              </a:solidFill>
              <a:latin typeface="Trebuchet MS" panose="020B0603020202020204" pitchFamily="34" charset="0"/>
            </a:endParaRPr>
          </a:p>
          <a:p>
            <a:pPr lvl="1" algn="just">
              <a:spcBef>
                <a:spcPts val="800"/>
              </a:spcBef>
              <a:buFont typeface="Trebuchet MS" panose="020B0603020202020204" pitchFamily="34" charset="0"/>
              <a:buChar char="–"/>
            </a:pPr>
            <a:r>
              <a:rPr lang="ro-RO" sz="1100" i="1" dirty="0">
                <a:solidFill>
                  <a:schemeClr val="bg1"/>
                </a:solidFill>
                <a:latin typeface="Trebuchet MS" panose="020B0603020202020204" pitchFamily="34" charset="0"/>
              </a:rPr>
              <a:t>Mihai Bratu, Luoana Florentina Pascu, Mihaela Petrescu, Andreea Cozea, Maria Pasca, Assessment of the air pollution due to combustion processes of different wastes, 22nd International Symposium „The Environment and The Industry” SIMI 2019, Bucharest, 26-27 september 2019, Proceedings book, pg. 144, 2019</a:t>
            </a:r>
            <a:r>
              <a:rPr lang="en-GB" sz="1100" i="1" dirty="0">
                <a:solidFill>
                  <a:schemeClr val="bg1"/>
                </a:solidFill>
                <a:latin typeface="Trebuchet MS" panose="020B0603020202020204" pitchFamily="34" charset="0"/>
              </a:rPr>
              <a:t>                                                                                      (1)</a:t>
            </a:r>
            <a:endParaRPr lang="en-US" sz="1100" i="1" dirty="0">
              <a:solidFill>
                <a:schemeClr val="bg1"/>
              </a:solidFill>
              <a:latin typeface="Trebuchet MS" panose="020B0603020202020204" pitchFamily="34" charset="0"/>
            </a:endParaRPr>
          </a:p>
          <a:p>
            <a:pPr lvl="1" algn="just">
              <a:spcBef>
                <a:spcPts val="800"/>
              </a:spcBef>
              <a:buFont typeface="Trebuchet MS" panose="020B0603020202020204" pitchFamily="34" charset="0"/>
              <a:buChar char="–"/>
            </a:pPr>
            <a:r>
              <a:rPr lang="ro-RO" sz="1100" i="1" dirty="0">
                <a:solidFill>
                  <a:schemeClr val="bg1"/>
                </a:solidFill>
                <a:latin typeface="Trebuchet MS" panose="020B0603020202020204" pitchFamily="34" charset="0"/>
              </a:rPr>
              <a:t>Georgiana Cernica, Adriana Cuciureanu, Gina Catrina (Traistaru), Diana Stroia, Influence of the pH indicator on dissolved organic carbon for determination the hazardousness of industrial waste, 22nd International Symposium „The Environment and The Industry” SIMI 2019, Bucharest, 26-27 september 2019, Proceedings book, pg. 200, 2019</a:t>
            </a:r>
            <a:r>
              <a:rPr lang="en-GB" sz="1100" i="1" dirty="0">
                <a:solidFill>
                  <a:schemeClr val="bg1"/>
                </a:solidFill>
                <a:latin typeface="Trebuchet MS" panose="020B0603020202020204" pitchFamily="34" charset="0"/>
              </a:rPr>
              <a:t>                                                 (2)</a:t>
            </a:r>
            <a:endParaRPr lang="en-US" sz="1100" i="1" dirty="0">
              <a:solidFill>
                <a:schemeClr val="bg1"/>
              </a:solidFill>
              <a:latin typeface="Trebuchet MS" panose="020B0603020202020204" pitchFamily="34" charset="0"/>
            </a:endParaRPr>
          </a:p>
          <a:p>
            <a:pPr lvl="1" algn="just">
              <a:spcBef>
                <a:spcPts val="800"/>
              </a:spcBef>
              <a:buFont typeface="Trebuchet MS" panose="020B0603020202020204" pitchFamily="34" charset="0"/>
              <a:buChar char="–"/>
            </a:pPr>
            <a:r>
              <a:rPr lang="ro-RO" sz="1100" i="1" dirty="0">
                <a:solidFill>
                  <a:schemeClr val="bg1"/>
                </a:solidFill>
                <a:latin typeface="Trebuchet MS" panose="020B0603020202020204" pitchFamily="34" charset="0"/>
              </a:rPr>
              <a:t>Valeriu Danciulescu, Luoana Florentina Pascu, Mihaela Petrescu, Andreea Cozea, Raluca Diodiu, Gheorghita Tanase, Maria Pasca, The influence of emission sources on particulate matter pollution in adjacent areas, 22nd International Symposium „The Environment and The Industry” SIMI 2019, Bucharest, 26-27 september 2019, Proceedings book, pg. 253, 2019</a:t>
            </a:r>
            <a:r>
              <a:rPr lang="en-GB" sz="1100" i="1" dirty="0">
                <a:solidFill>
                  <a:schemeClr val="bg1"/>
                </a:solidFill>
                <a:latin typeface="Trebuchet MS" panose="020B0603020202020204" pitchFamily="34" charset="0"/>
              </a:rPr>
              <a:t>                       (3)</a:t>
            </a:r>
            <a:endParaRPr lang="en-US" sz="1100" i="1" dirty="0">
              <a:solidFill>
                <a:schemeClr val="bg1"/>
              </a:solidFill>
              <a:latin typeface="Trebuchet MS" panose="020B0603020202020204" pitchFamily="34" charset="0"/>
            </a:endParaRPr>
          </a:p>
          <a:p>
            <a:pPr lvl="1" algn="just">
              <a:spcBef>
                <a:spcPts val="800"/>
              </a:spcBef>
              <a:buFont typeface="Trebuchet MS" panose="020B0603020202020204" pitchFamily="34" charset="0"/>
              <a:buChar char="–"/>
            </a:pPr>
            <a:r>
              <a:rPr lang="ro-RO" sz="1100" i="1" dirty="0">
                <a:solidFill>
                  <a:schemeClr val="bg1"/>
                </a:solidFill>
                <a:latin typeface="Trebuchet MS" panose="020B0603020202020204" pitchFamily="34" charset="0"/>
              </a:rPr>
              <a:t>Georgeta Madalina Arama, Lidia Kim, Diana Stroia, Challenges in pretreatment / treatment of oil in water emulsions for oil waste management in the context of sustainable development, Revista de Chimie, 71(4), pg. 297-303, 2020</a:t>
            </a:r>
            <a:r>
              <a:rPr lang="en-GB" sz="1100" i="1" dirty="0">
                <a:solidFill>
                  <a:schemeClr val="bg1"/>
                </a:solidFill>
                <a:latin typeface="Trebuchet MS" panose="020B0603020202020204" pitchFamily="34" charset="0"/>
              </a:rPr>
              <a:t>                          (4)</a:t>
            </a:r>
            <a:endParaRPr lang="ro-RO" sz="1100" i="1" dirty="0">
              <a:solidFill>
                <a:schemeClr val="bg1"/>
              </a:solidFill>
              <a:latin typeface="Trebuchet MS" panose="020B0603020202020204" pitchFamily="34" charset="0"/>
            </a:endParaRPr>
          </a:p>
          <a:p>
            <a:pPr>
              <a:spcBef>
                <a:spcPts val="800"/>
              </a:spcBef>
            </a:pPr>
            <a:r>
              <a:rPr lang="ro-RO" sz="1200" b="1" dirty="0">
                <a:solidFill>
                  <a:schemeClr val="bg1"/>
                </a:solidFill>
                <a:latin typeface="Trebuchet MS" panose="020B0603020202020204" pitchFamily="34" charset="0"/>
              </a:rPr>
              <a:t>49.084,91 </a:t>
            </a:r>
            <a:r>
              <a:rPr lang="en-GB" sz="1200" b="1" dirty="0">
                <a:solidFill>
                  <a:schemeClr val="bg1"/>
                </a:solidFill>
                <a:latin typeface="Trebuchet MS" panose="020B0603020202020204" pitchFamily="34" charset="0"/>
              </a:rPr>
              <a:t>lei</a:t>
            </a:r>
            <a:r>
              <a:rPr lang="ro-RO" sz="1200" b="1" dirty="0">
                <a:solidFill>
                  <a:schemeClr val="bg1"/>
                </a:solidFill>
                <a:latin typeface="Trebuchet MS" panose="020B0603020202020204" pitchFamily="34" charset="0"/>
              </a:rPr>
              <a:t> cheltuieli private realizate de întreprinderi</a:t>
            </a:r>
          </a:p>
        </p:txBody>
      </p:sp>
      <p:pic>
        <p:nvPicPr>
          <p:cNvPr id="14" name="Picture 13">
            <a:extLst>
              <a:ext uri="{FF2B5EF4-FFF2-40B4-BE49-F238E27FC236}">
                <a16:creationId xmlns:a16="http://schemas.microsoft.com/office/drawing/2014/main" id="{DB07060A-9B49-41CC-932C-5EEB5B834E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6953" y="2044258"/>
            <a:ext cx="1923632" cy="1442724"/>
          </a:xfrm>
          <a:prstGeom prst="rect">
            <a:avLst/>
          </a:prstGeom>
        </p:spPr>
      </p:pic>
      <p:pic>
        <p:nvPicPr>
          <p:cNvPr id="15" name="Picture 14">
            <a:extLst>
              <a:ext uri="{FF2B5EF4-FFF2-40B4-BE49-F238E27FC236}">
                <a16:creationId xmlns:a16="http://schemas.microsoft.com/office/drawing/2014/main" id="{AD4ED0AC-46A7-4D17-8EB7-7B1E0D6518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26953" y="3519128"/>
            <a:ext cx="1915439" cy="1278347"/>
          </a:xfrm>
          <a:prstGeom prst="rect">
            <a:avLst/>
          </a:prstGeom>
        </p:spPr>
      </p:pic>
      <p:pic>
        <p:nvPicPr>
          <p:cNvPr id="16" name="Picture 15">
            <a:extLst>
              <a:ext uri="{FF2B5EF4-FFF2-40B4-BE49-F238E27FC236}">
                <a16:creationId xmlns:a16="http://schemas.microsoft.com/office/drawing/2014/main" id="{6339D088-4E09-4C5E-B0E0-A9BF8E41D6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6953" y="4846217"/>
            <a:ext cx="1930692" cy="1448019"/>
          </a:xfrm>
          <a:prstGeom prst="rect">
            <a:avLst/>
          </a:prstGeom>
        </p:spPr>
      </p:pic>
      <p:sp>
        <p:nvSpPr>
          <p:cNvPr id="9" name="TextBox 8">
            <a:extLst>
              <a:ext uri="{FF2B5EF4-FFF2-40B4-BE49-F238E27FC236}">
                <a16:creationId xmlns:a16="http://schemas.microsoft.com/office/drawing/2014/main" id="{33FA18EC-8358-4714-A1B4-1B4D12DDEAC2}"/>
              </a:ext>
            </a:extLst>
          </p:cNvPr>
          <p:cNvSpPr txBox="1"/>
          <p:nvPr/>
        </p:nvSpPr>
        <p:spPr>
          <a:xfrm>
            <a:off x="707254" y="2121470"/>
            <a:ext cx="5425889" cy="307777"/>
          </a:xfrm>
          <a:prstGeom prst="rect">
            <a:avLst/>
          </a:prstGeom>
          <a:noFill/>
        </p:spPr>
        <p:txBody>
          <a:bodyPr wrap="square" rtlCol="0">
            <a:spAutoFit/>
          </a:bodyPr>
          <a:lstStyle/>
          <a:p>
            <a:pPr>
              <a:spcBef>
                <a:spcPts val="600"/>
              </a:spcBef>
            </a:pP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Rezultate principale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obținute</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până</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prezent</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le</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de tip </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B</a:t>
            </a:r>
            <a:r>
              <a:rPr lang="ro-RO" sz="1400" spc="-60" dirty="0">
                <a:solidFill>
                  <a:schemeClr val="accent6">
                    <a:lumMod val="20000"/>
                    <a:lumOff val="80000"/>
                  </a:schemeClr>
                </a:solidFill>
                <a:latin typeface="Trebuchet MS" panose="020B0603020202020204" pitchFamily="34" charset="0"/>
              </a:rPr>
              <a:t>: </a:t>
            </a:r>
            <a:endParaRPr lang="en-US" sz="1400" spc="-60" dirty="0">
              <a:solidFill>
                <a:schemeClr val="accent6">
                  <a:lumMod val="20000"/>
                  <a:lumOff val="80000"/>
                </a:schemeClr>
              </a:solidFill>
              <a:latin typeface="Trebuchet MS" panose="020B0603020202020204" pitchFamily="34" charset="0"/>
            </a:endParaRPr>
          </a:p>
        </p:txBody>
      </p:sp>
      <p:sp>
        <p:nvSpPr>
          <p:cNvPr id="10" name="Slide Number Placeholder 9">
            <a:extLst>
              <a:ext uri="{FF2B5EF4-FFF2-40B4-BE49-F238E27FC236}">
                <a16:creationId xmlns:a16="http://schemas.microsoft.com/office/drawing/2014/main" id="{243BF4C9-9B23-49D0-A801-987E0D0C45C0}"/>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11</a:t>
            </a:fld>
            <a:endParaRPr lang="ro-RO" dirty="0"/>
          </a:p>
        </p:txBody>
      </p:sp>
      <p:sp>
        <p:nvSpPr>
          <p:cNvPr id="11" name="TextBox 1">
            <a:extLst>
              <a:ext uri="{FF2B5EF4-FFF2-40B4-BE49-F238E27FC236}">
                <a16:creationId xmlns:a16="http://schemas.microsoft.com/office/drawing/2014/main" id="{3172CFB2-B260-4133-8513-9E98998B5D4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049367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12</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a:t>
            </a:r>
            <a:r>
              <a:rPr lang="en-GB"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en-GB" b="1" dirty="0">
                <a:solidFill>
                  <a:schemeClr val="accent2">
                    <a:lumMod val="75000"/>
                  </a:schemeClr>
                </a:solidFill>
                <a:latin typeface="Trebuchet MS" panose="020B0603020202020204" pitchFamily="34" charset="0"/>
                <a:ea typeface="ＭＳ Ｐゴシック" pitchFamily="50" charset="-128"/>
              </a:rPr>
              <a:t>– CONTRACTE SUBSIDIARE ÎNCHEIATE</a:t>
            </a:r>
            <a:endParaRPr lang="ro-RO"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38200" y="1825624"/>
            <a:ext cx="10515600" cy="4406901"/>
          </a:xfrm>
        </p:spPr>
        <p:txBody>
          <a:bodyPr>
            <a:normAutofit/>
          </a:bodyPr>
          <a:lstStyle/>
          <a:p>
            <a:pPr marL="0" indent="0">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ISAF SOCIETATE DE SEMNALIZARI SI AUTOMATIZARI FEROVIARE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A</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a:pPr>
            <a:r>
              <a:rPr lang="ro-RO" sz="1000" dirty="0" err="1">
                <a:solidFill>
                  <a:schemeClr val="bg1"/>
                </a:solidFill>
                <a:latin typeface="Trebuchet MS" panose="020B0603020202020204" pitchFamily="34" charset="0"/>
              </a:rPr>
              <a:t>Tranzi</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ia SIMCM implementat la </a:t>
            </a:r>
            <a:r>
              <a:rPr lang="ro-RO" sz="1000" dirty="0" err="1">
                <a:solidFill>
                  <a:schemeClr val="bg1"/>
                </a:solidFill>
                <a:latin typeface="Trebuchet MS" panose="020B0603020202020204" pitchFamily="34" charset="0"/>
              </a:rPr>
              <a:t>cerin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ele standardului SR EN ISO 9001:2015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SR EN ISO 14001:2015</a:t>
            </a:r>
            <a:r>
              <a:rPr lang="en-GB" sz="100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RENERGETICS DECONTAMINARI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startAt="2"/>
            </a:pPr>
            <a:r>
              <a:rPr lang="ro-RO" sz="1000" dirty="0">
                <a:solidFill>
                  <a:schemeClr val="bg1"/>
                </a:solidFill>
                <a:latin typeface="Trebuchet MS" panose="020B0603020202020204" pitchFamily="34" charset="0"/>
              </a:rPr>
              <a:t>Studiu experimental al </a:t>
            </a:r>
            <a:r>
              <a:rPr lang="ro-RO" sz="1000" dirty="0" err="1">
                <a:solidFill>
                  <a:schemeClr val="bg1"/>
                </a:solidFill>
                <a:latin typeface="Trebuchet MS" panose="020B0603020202020204" pitchFamily="34" charset="0"/>
              </a:rPr>
              <a:t>efficien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ei unor produse biologice</a:t>
            </a:r>
            <a:r>
              <a:rPr lang="en-GB" sz="100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REGO COM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startAt="3"/>
            </a:pPr>
            <a:r>
              <a:rPr lang="pt-BR" sz="1000" dirty="0">
                <a:solidFill>
                  <a:schemeClr val="bg1"/>
                </a:solidFill>
                <a:latin typeface="Trebuchet MS" panose="020B0603020202020204" pitchFamily="34" charset="0"/>
              </a:rPr>
              <a:t>Implementarea SIMCM conform cerințelor standardelor SR EN ISO 9001:2015 și SR EN ISO 14001:2015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MAGNASCI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startAt="4"/>
            </a:pPr>
            <a:r>
              <a:rPr lang="ro-RO" sz="1000" dirty="0" err="1">
                <a:solidFill>
                  <a:schemeClr val="bg1"/>
                </a:solidFill>
                <a:latin typeface="Trebuchet MS" panose="020B0603020202020204" pitchFamily="34" charset="0"/>
              </a:rPr>
              <a:t>Cercet</a:t>
            </a:r>
            <a:r>
              <a:rPr lang="en-GB" sz="1000" dirty="0">
                <a:solidFill>
                  <a:schemeClr val="bg1"/>
                </a:solidFill>
                <a:latin typeface="Trebuchet MS" panose="020B0603020202020204" pitchFamily="34" charset="0"/>
              </a:rPr>
              <a:t>ă</a:t>
            </a:r>
            <a:r>
              <a:rPr lang="ro-RO" sz="1000" dirty="0" err="1">
                <a:solidFill>
                  <a:schemeClr val="bg1"/>
                </a:solidFill>
                <a:latin typeface="Trebuchet MS" panose="020B0603020202020204" pitchFamily="34" charset="0"/>
              </a:rPr>
              <a:t>ri</a:t>
            </a:r>
            <a:r>
              <a:rPr lang="ro-RO" sz="1000" dirty="0">
                <a:solidFill>
                  <a:schemeClr val="bg1"/>
                </a:solidFill>
                <a:latin typeface="Trebuchet MS" panose="020B0603020202020204" pitchFamily="34" charset="0"/>
              </a:rPr>
              <a:t> privind acurate</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ea rezultatelor m</a:t>
            </a:r>
            <a:r>
              <a:rPr lang="en-GB" sz="1000" dirty="0">
                <a:solidFill>
                  <a:schemeClr val="bg1"/>
                </a:solidFill>
                <a:latin typeface="Trebuchet MS" panose="020B0603020202020204" pitchFamily="34" charset="0"/>
              </a:rPr>
              <a:t>ă</a:t>
            </a:r>
            <a:r>
              <a:rPr lang="ro-RO" sz="1000" dirty="0" err="1">
                <a:solidFill>
                  <a:schemeClr val="bg1"/>
                </a:solidFill>
                <a:latin typeface="Trebuchet MS" panose="020B0603020202020204" pitchFamily="34" charset="0"/>
              </a:rPr>
              <a:t>surarilor</a:t>
            </a:r>
            <a:r>
              <a:rPr lang="ro-RO" sz="1000" dirty="0">
                <a:solidFill>
                  <a:schemeClr val="bg1"/>
                </a:solidFill>
                <a:latin typeface="Trebuchet MS" panose="020B0603020202020204" pitchFamily="34" charset="0"/>
              </a:rPr>
              <a:t> de PM10/PM2.5 din aerul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înconjurător m</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surate cu echipamentul uRADMonitor A3 produs de firma </a:t>
            </a:r>
            <a:r>
              <a:rPr lang="ro-RO" sz="1000" dirty="0" err="1">
                <a:solidFill>
                  <a:schemeClr val="bg1"/>
                </a:solidFill>
                <a:latin typeface="Trebuchet MS" panose="020B0603020202020204" pitchFamily="34" charset="0"/>
              </a:rPr>
              <a:t>noastr</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raportat la metoda de </a:t>
            </a:r>
            <a:r>
              <a:rPr lang="ro-RO" sz="1000" dirty="0" err="1">
                <a:solidFill>
                  <a:schemeClr val="bg1"/>
                </a:solidFill>
                <a:latin typeface="Trebuchet MS" panose="020B0603020202020204" pitchFamily="34" charset="0"/>
              </a:rPr>
              <a:t>referin</a:t>
            </a:r>
            <a:r>
              <a:rPr lang="en-GB" sz="1000" dirty="0" err="1">
                <a:solidFill>
                  <a:schemeClr val="bg1"/>
                </a:solidFill>
                <a:latin typeface="Trebuchet MS" panose="020B0603020202020204" pitchFamily="34" charset="0"/>
              </a:rPr>
              <a:t>ță</a:t>
            </a:r>
            <a:r>
              <a:rPr lang="en-GB" sz="100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EDILUL CGA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A</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startAt="5"/>
            </a:pPr>
            <a:r>
              <a:rPr lang="ro-RO" sz="1000" dirty="0">
                <a:solidFill>
                  <a:schemeClr val="bg1"/>
                </a:solidFill>
                <a:latin typeface="Trebuchet MS" panose="020B0603020202020204" pitchFamily="34" charset="0"/>
              </a:rPr>
              <a:t>Proiectarea, documentarea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implementarea sistemului de management SR EN ISO / CEI 17025:2018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n laboratoarele de ap</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potabil</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ap</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uzat</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din cadrul SC EDILUL CGA SA</a:t>
            </a:r>
            <a:r>
              <a:rPr lang="en-GB" sz="100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00000"/>
              </a:lnSpc>
              <a:spcBef>
                <a:spcPts val="1200"/>
              </a:spcBef>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AXA ROTEAL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00000"/>
              </a:lnSpc>
              <a:spcBef>
                <a:spcPts val="1200"/>
              </a:spcBef>
              <a:buFont typeface="+mj-lt"/>
              <a:buAutoNum type="arabicPeriod" startAt="6"/>
            </a:pPr>
            <a:r>
              <a:rPr lang="ro-RO" sz="1000" dirty="0">
                <a:solidFill>
                  <a:schemeClr val="bg1"/>
                </a:solidFill>
                <a:latin typeface="Trebuchet MS" panose="020B0603020202020204" pitchFamily="34" charset="0"/>
              </a:rPr>
              <a:t>Stabilirea caracteristicilor ecotoxicologice ale unor produse fabricate pe baza de </a:t>
            </a:r>
            <a:r>
              <a:rPr lang="ro-RO" sz="1000" dirty="0" err="1">
                <a:solidFill>
                  <a:schemeClr val="bg1"/>
                </a:solidFill>
                <a:latin typeface="Trebuchet MS" panose="020B0603020202020204" pitchFamily="34" charset="0"/>
              </a:rPr>
              <a:t>agen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 de </a:t>
            </a:r>
            <a:r>
              <a:rPr lang="ro-RO" sz="1000" dirty="0" err="1">
                <a:solidFill>
                  <a:schemeClr val="bg1"/>
                </a:solidFill>
                <a:latin typeface="Trebuchet MS" panose="020B0603020202020204" pitchFamily="34" charset="0"/>
              </a:rPr>
              <a:t>suprafa</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a tensioactivi (surfactanti),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n vederea conform</a:t>
            </a:r>
            <a:r>
              <a:rPr lang="en-GB" sz="1000" dirty="0">
                <a:solidFill>
                  <a:schemeClr val="bg1"/>
                </a:solidFill>
                <a:latin typeface="Trebuchet MS" panose="020B0603020202020204" pitchFamily="34" charset="0"/>
              </a:rPr>
              <a:t>ă</a:t>
            </a:r>
            <a:r>
              <a:rPr lang="ro-RO" sz="1000" dirty="0" err="1">
                <a:solidFill>
                  <a:schemeClr val="bg1"/>
                </a:solidFill>
                <a:latin typeface="Trebuchet MS" panose="020B0603020202020204" pitchFamily="34" charset="0"/>
              </a:rPr>
              <a:t>rii</a:t>
            </a:r>
            <a:r>
              <a:rPr lang="ro-RO" sz="1000" dirty="0">
                <a:solidFill>
                  <a:schemeClr val="bg1"/>
                </a:solidFill>
                <a:latin typeface="Trebuchet MS" panose="020B0603020202020204" pitchFamily="34" charset="0"/>
              </a:rPr>
              <a:t> acestora cu </a:t>
            </a:r>
            <a:r>
              <a:rPr lang="ro-RO" sz="1000" dirty="0" err="1">
                <a:solidFill>
                  <a:schemeClr val="bg1"/>
                </a:solidFill>
                <a:latin typeface="Trebuchet MS" panose="020B0603020202020204" pitchFamily="34" charset="0"/>
              </a:rPr>
              <a:t>cerin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ele Regulamentului European privind </a:t>
            </a:r>
            <a:r>
              <a:rPr lang="ro-RO" sz="1000" dirty="0" err="1">
                <a:solidFill>
                  <a:schemeClr val="bg1"/>
                </a:solidFill>
                <a:latin typeface="Trebuchet MS" panose="020B0603020202020204" pitchFamily="34" charset="0"/>
              </a:rPr>
              <a:t>detergen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ii</a:t>
            </a:r>
            <a:r>
              <a:rPr lang="en-GB" sz="100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p:txBody>
      </p:sp>
      <p:sp>
        <p:nvSpPr>
          <p:cNvPr id="7" name="Slide Number Placeholder 9">
            <a:extLst>
              <a:ext uri="{FF2B5EF4-FFF2-40B4-BE49-F238E27FC236}">
                <a16:creationId xmlns:a16="http://schemas.microsoft.com/office/drawing/2014/main" id="{EFC90F11-D13D-477B-8304-2430C85ADC29}"/>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12</a:t>
            </a:fld>
            <a:endParaRPr lang="ro-RO" dirty="0"/>
          </a:p>
        </p:txBody>
      </p:sp>
      <p:sp>
        <p:nvSpPr>
          <p:cNvPr id="9" name="TextBox 1">
            <a:extLst>
              <a:ext uri="{FF2B5EF4-FFF2-40B4-BE49-F238E27FC236}">
                <a16:creationId xmlns:a16="http://schemas.microsoft.com/office/drawing/2014/main" id="{EBBF35CB-AAD4-4913-A318-6713382CFA9A}"/>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88720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13</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a:t>
            </a:r>
            <a:r>
              <a:rPr lang="en-GB"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en-GB" b="1" dirty="0">
                <a:solidFill>
                  <a:schemeClr val="accent2">
                    <a:lumMod val="75000"/>
                  </a:schemeClr>
                </a:solidFill>
                <a:latin typeface="Trebuchet MS" panose="020B0603020202020204" pitchFamily="34" charset="0"/>
                <a:ea typeface="ＭＳ Ｐゴシック" pitchFamily="50" charset="-128"/>
              </a:rPr>
              <a:t>– CONTRACTE SUBSIDIARE ÎNCHEIATE</a:t>
            </a:r>
            <a:endParaRPr lang="ro-RO"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12558" y="1930400"/>
            <a:ext cx="10636492" cy="4237077"/>
          </a:xfrm>
        </p:spPr>
        <p:txBody>
          <a:bodyPr>
            <a:normAutofit/>
          </a:bodyPr>
          <a:lstStyle/>
          <a:p>
            <a:pPr marL="0" indent="0" algn="just">
              <a:lnSpc>
                <a:spcPct val="110000"/>
              </a:lnSpc>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FAIR INVEST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10000"/>
              </a:lnSpc>
              <a:spcBef>
                <a:spcPts val="1000"/>
              </a:spcBef>
              <a:buFont typeface="+mj-lt"/>
              <a:buAutoNum type="arabicPeriod" startAt="7"/>
            </a:pPr>
            <a:r>
              <a:rPr lang="en-GB" sz="1000" dirty="0">
                <a:solidFill>
                  <a:schemeClr val="accent2">
                    <a:lumMod val="60000"/>
                    <a:lumOff val="40000"/>
                  </a:schemeClr>
                </a:solidFill>
                <a:latin typeface="Trebuchet MS" panose="020B0603020202020204" pitchFamily="34" charset="0"/>
              </a:rPr>
              <a:t>Î</a:t>
            </a:r>
            <a:r>
              <a:rPr lang="ro-RO" sz="1000" dirty="0" err="1">
                <a:solidFill>
                  <a:schemeClr val="accent2">
                    <a:lumMod val="60000"/>
                    <a:lumOff val="40000"/>
                  </a:schemeClr>
                </a:solidFill>
                <a:latin typeface="Trebuchet MS" panose="020B0603020202020204" pitchFamily="34" charset="0"/>
              </a:rPr>
              <a:t>mbunătățire</a:t>
            </a:r>
            <a:r>
              <a:rPr lang="ro-RO" sz="1000" dirty="0">
                <a:solidFill>
                  <a:schemeClr val="accent2">
                    <a:lumMod val="60000"/>
                    <a:lumOff val="40000"/>
                  </a:schemeClr>
                </a:solidFill>
                <a:latin typeface="Trebuchet MS" panose="020B0603020202020204" pitchFamily="34" charset="0"/>
              </a:rPr>
              <a:t> sistem de </a:t>
            </a:r>
            <a:r>
              <a:rPr lang="ro-RO" sz="1000" dirty="0" err="1">
                <a:solidFill>
                  <a:schemeClr val="accent2">
                    <a:lumMod val="60000"/>
                    <a:lumOff val="40000"/>
                  </a:schemeClr>
                </a:solidFill>
                <a:latin typeface="Trebuchet MS" panose="020B0603020202020204" pitchFamily="34" charset="0"/>
              </a:rPr>
              <a:t>preepurare</a:t>
            </a:r>
            <a:r>
              <a:rPr lang="ro-RO" sz="1000" dirty="0">
                <a:solidFill>
                  <a:schemeClr val="accent2">
                    <a:lumMod val="60000"/>
                    <a:lumOff val="40000"/>
                  </a:schemeClr>
                </a:solidFill>
                <a:latin typeface="Trebuchet MS" panose="020B0603020202020204" pitchFamily="34" charset="0"/>
              </a:rPr>
              <a:t> din industria </a:t>
            </a:r>
            <a:r>
              <a:rPr lang="ro-RO" sz="1000" dirty="0" err="1">
                <a:solidFill>
                  <a:schemeClr val="accent2">
                    <a:lumMod val="60000"/>
                    <a:lumOff val="40000"/>
                  </a:schemeClr>
                </a:solidFill>
                <a:latin typeface="Trebuchet MS" panose="020B0603020202020204" pitchFamily="34" charset="0"/>
              </a:rPr>
              <a:t>food</a:t>
            </a:r>
            <a:r>
              <a:rPr lang="en-GB" sz="100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en-GB" sz="1300" dirty="0">
              <a:solidFill>
                <a:schemeClr val="accent2">
                  <a:lumMod val="60000"/>
                  <a:lumOff val="40000"/>
                </a:schemeClr>
              </a:solidFill>
              <a:latin typeface="Trebuchet MS" panose="020B0603020202020204" pitchFamily="34" charset="0"/>
            </a:endParaRPr>
          </a:p>
          <a:p>
            <a:pPr marL="0" indent="0" algn="just">
              <a:lnSpc>
                <a:spcPct val="110000"/>
              </a:lnSpc>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ROCHEM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lnSpc>
                <a:spcPct val="110000"/>
              </a:lnSpc>
              <a:spcBef>
                <a:spcPts val="1000"/>
              </a:spcBef>
              <a:buFont typeface="+mj-lt"/>
              <a:buAutoNum type="arabicPeriod" startAt="8"/>
            </a:pPr>
            <a:r>
              <a:rPr lang="ro-RO" sz="1000" dirty="0">
                <a:solidFill>
                  <a:schemeClr val="bg1"/>
                </a:solidFill>
                <a:latin typeface="Trebuchet MS" panose="020B0603020202020204" pitchFamily="34" charset="0"/>
              </a:rPr>
              <a:t>Evaluarea toxici</a:t>
            </a:r>
            <a:r>
              <a:rPr lang="en-GB" sz="1000" dirty="0" err="1">
                <a:solidFill>
                  <a:schemeClr val="bg1"/>
                </a:solidFill>
                <a:latin typeface="Trebuchet MS" panose="020B0603020202020204" pitchFamily="34" charset="0"/>
              </a:rPr>
              <a:t>tăți</a:t>
            </a:r>
            <a:r>
              <a:rPr lang="ro-RO" sz="1000" dirty="0">
                <a:solidFill>
                  <a:schemeClr val="bg1"/>
                </a:solidFill>
                <a:latin typeface="Trebuchet MS" panose="020B0603020202020204" pitchFamily="34" charset="0"/>
              </a:rPr>
              <a:t>i acute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a capacitații de degradare a unui produs </a:t>
            </a:r>
            <a:r>
              <a:rPr lang="ro-RO" sz="1000" dirty="0" err="1">
                <a:solidFill>
                  <a:schemeClr val="bg1"/>
                </a:solidFill>
                <a:latin typeface="Trebuchet MS" panose="020B0603020202020204" pitchFamily="34" charset="0"/>
              </a:rPr>
              <a:t>antiscalant</a:t>
            </a:r>
            <a:r>
              <a:rPr lang="ro-RO" sz="1000" dirty="0">
                <a:solidFill>
                  <a:schemeClr val="bg1"/>
                </a:solidFill>
                <a:latin typeface="Trebuchet MS" panose="020B0603020202020204" pitchFamily="34" charset="0"/>
              </a:rPr>
              <a:t>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n conformitate cu </a:t>
            </a:r>
            <a:r>
              <a:rPr lang="ro-RO" sz="1000" dirty="0" err="1">
                <a:solidFill>
                  <a:schemeClr val="bg1"/>
                </a:solidFill>
                <a:latin typeface="Trebuchet MS" panose="020B0603020202020204" pitchFamily="34" charset="0"/>
              </a:rPr>
              <a:t>cerin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ele Regulamentului European (CE) nr. 1907/2006 (REACH)</a:t>
            </a:r>
            <a:r>
              <a:rPr lang="en-GB" sz="1000" dirty="0">
                <a:solidFill>
                  <a:schemeClr val="bg1"/>
                </a:solidFill>
                <a:latin typeface="Trebuchet MS" panose="020B0603020202020204" pitchFamily="34" charset="0"/>
              </a:rPr>
              <a:t> </a:t>
            </a:r>
          </a:p>
          <a:p>
            <a:pPr marL="457200" lvl="1" indent="0" algn="just">
              <a:lnSpc>
                <a:spcPct val="110000"/>
              </a:lnSpc>
              <a:spcBef>
                <a:spcPts val="1000"/>
              </a:spcBef>
              <a:buNone/>
            </a:pPr>
            <a:r>
              <a:rPr lang="en-GB" sz="1000" spc="-20" dirty="0">
                <a:solidFill>
                  <a:srgbClr val="F2F2F2"/>
                </a:solidFill>
                <a:latin typeface="Trebuchet MS" panose="020B0603020202020204" pitchFamily="34" charset="0"/>
              </a:rPr>
              <a:t>                                                                                                                                                                                                                                                     *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en-GB" sz="1000" b="1" dirty="0">
              <a:solidFill>
                <a:schemeClr val="bg1"/>
              </a:solidFill>
              <a:latin typeface="Trebuchet MS" panose="020B0603020202020204" pitchFamily="34" charset="0"/>
            </a:endParaRPr>
          </a:p>
          <a:p>
            <a:pPr marL="0" indent="0" algn="just">
              <a:lnSpc>
                <a:spcPct val="110000"/>
              </a:lnSpc>
              <a:buNone/>
            </a:pPr>
            <a:r>
              <a:rPr lang="ro-RO" sz="1300" dirty="0">
                <a:solidFill>
                  <a:schemeClr val="bg1"/>
                </a:solidFill>
                <a:latin typeface="Trebuchet MS" panose="020B0603020202020204" pitchFamily="34" charset="0"/>
              </a:rPr>
              <a:t>SC PRO AIR CLEAN ECOLOGIC SA</a:t>
            </a:r>
          </a:p>
          <a:p>
            <a:pPr lvl="1" algn="just">
              <a:lnSpc>
                <a:spcPct val="110000"/>
              </a:lnSpc>
              <a:spcBef>
                <a:spcPts val="1000"/>
              </a:spcBef>
              <a:buFont typeface="+mj-lt"/>
              <a:buAutoNum type="arabicPeriod" startAt="9"/>
            </a:pPr>
            <a:r>
              <a:rPr lang="it-IT" sz="1000" dirty="0">
                <a:solidFill>
                  <a:schemeClr val="bg1"/>
                </a:solidFill>
                <a:latin typeface="Trebuchet MS" panose="020B0603020202020204" pitchFamily="34" charset="0"/>
              </a:rPr>
              <a:t>Proiectarea si documentarea sistemului de management SR EN ISO / CEI 17025:2018 în laboratorul de încercări de la SC PRO AIR CLEAN ECOLOGIC SA </a:t>
            </a:r>
          </a:p>
          <a:p>
            <a:pPr marL="457200" lvl="1" indent="0" algn="just">
              <a:lnSpc>
                <a:spcPct val="110000"/>
              </a:lnSpc>
              <a:spcBef>
                <a:spcPts val="1000"/>
              </a:spcBef>
              <a:buNone/>
            </a:pPr>
            <a:r>
              <a:rPr lang="en-GB" sz="1000" spc="-20" dirty="0">
                <a:solidFill>
                  <a:srgbClr val="F2F2F2"/>
                </a:solidFill>
                <a:latin typeface="Trebuchet MS" panose="020B0603020202020204" pitchFamily="34" charset="0"/>
              </a:rPr>
              <a:t>                                                                                                                                                                                                                                                     *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10000"/>
              </a:lnSpc>
              <a:buNone/>
            </a:pPr>
            <a:r>
              <a:rPr lang="ro-RO" sz="1300" dirty="0">
                <a:solidFill>
                  <a:schemeClr val="bg1"/>
                </a:solidFill>
                <a:latin typeface="Trebuchet MS" panose="020B0603020202020204" pitchFamily="34" charset="0"/>
              </a:rPr>
              <a:t>SC LEBON TRADING SRL</a:t>
            </a:r>
          </a:p>
          <a:p>
            <a:pPr lvl="1" algn="just">
              <a:lnSpc>
                <a:spcPct val="110000"/>
              </a:lnSpc>
              <a:spcBef>
                <a:spcPts val="1000"/>
              </a:spcBef>
              <a:buFont typeface="+mj-lt"/>
              <a:buAutoNum type="arabicPeriod" startAt="10"/>
            </a:pPr>
            <a:r>
              <a:rPr lang="it-IT" sz="1000" dirty="0">
                <a:solidFill>
                  <a:schemeClr val="bg1"/>
                </a:solidFill>
                <a:latin typeface="Trebuchet MS" panose="020B0603020202020204" pitchFamily="34" charset="0"/>
              </a:rPr>
              <a:t>Servicii oferite întreprinderii în vederea etichetării ecologice a unor produse tip detergenți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marL="0" indent="0" algn="just">
              <a:lnSpc>
                <a:spcPct val="110000"/>
              </a:lnSpc>
              <a:buNone/>
            </a:pPr>
            <a:r>
              <a:rPr lang="ro-RO" sz="1300" dirty="0">
                <a:solidFill>
                  <a:schemeClr val="bg1"/>
                </a:solidFill>
                <a:latin typeface="Trebuchet MS" panose="020B0603020202020204" pitchFamily="34" charset="0"/>
              </a:rPr>
              <a:t>SC SALUBRIS SA</a:t>
            </a:r>
          </a:p>
          <a:p>
            <a:pPr lvl="1" algn="just">
              <a:lnSpc>
                <a:spcPct val="110000"/>
              </a:lnSpc>
              <a:spcBef>
                <a:spcPts val="1000"/>
              </a:spcBef>
              <a:buFont typeface="+mj-lt"/>
              <a:buAutoNum type="arabicPeriod" startAt="11"/>
            </a:pPr>
            <a:r>
              <a:rPr lang="ro-RO" sz="1000" dirty="0" err="1">
                <a:solidFill>
                  <a:schemeClr val="accent2">
                    <a:lumMod val="60000"/>
                    <a:lumOff val="40000"/>
                  </a:schemeClr>
                </a:solidFill>
                <a:latin typeface="Trebuchet MS" panose="020B0603020202020204" pitchFamily="34" charset="0"/>
              </a:rPr>
              <a:t>Cercet</a:t>
            </a:r>
            <a:r>
              <a:rPr lang="en-GB" sz="1000" dirty="0">
                <a:solidFill>
                  <a:schemeClr val="accent2">
                    <a:lumMod val="60000"/>
                    <a:lumOff val="40000"/>
                  </a:schemeClr>
                </a:solidFill>
                <a:latin typeface="Trebuchet MS" panose="020B0603020202020204" pitchFamily="34" charset="0"/>
              </a:rPr>
              <a:t>ă</a:t>
            </a:r>
            <a:r>
              <a:rPr lang="ro-RO" sz="1000" dirty="0" err="1">
                <a:solidFill>
                  <a:schemeClr val="accent2">
                    <a:lumMod val="60000"/>
                    <a:lumOff val="40000"/>
                  </a:schemeClr>
                </a:solidFill>
                <a:latin typeface="Trebuchet MS" panose="020B0603020202020204" pitchFamily="34" charset="0"/>
              </a:rPr>
              <a:t>ri</a:t>
            </a:r>
            <a:r>
              <a:rPr lang="ro-RO" sz="1000" dirty="0">
                <a:solidFill>
                  <a:schemeClr val="accent2">
                    <a:lumMod val="60000"/>
                    <a:lumOff val="40000"/>
                  </a:schemeClr>
                </a:solidFill>
                <a:latin typeface="Trebuchet MS" panose="020B0603020202020204" pitchFamily="34" charset="0"/>
              </a:rPr>
              <a:t> privind optimizarea parametrilor sta</a:t>
            </a:r>
            <a:r>
              <a:rPr lang="en-GB" sz="1000" dirty="0" err="1">
                <a:solidFill>
                  <a:schemeClr val="accent2">
                    <a:lumMod val="60000"/>
                    <a:lumOff val="40000"/>
                  </a:schemeClr>
                </a:solidFill>
                <a:latin typeface="Trebuchet MS" panose="020B0603020202020204" pitchFamily="34" charset="0"/>
              </a:rPr>
              <a:t>ți</a:t>
            </a:r>
            <a:r>
              <a:rPr lang="ro-RO" sz="1000" dirty="0">
                <a:solidFill>
                  <a:schemeClr val="accent2">
                    <a:lumMod val="60000"/>
                    <a:lumOff val="40000"/>
                  </a:schemeClr>
                </a:solidFill>
                <a:latin typeface="Trebuchet MS" panose="020B0603020202020204" pitchFamily="34" charset="0"/>
              </a:rPr>
              <a:t>ei de epurare levigat CMID </a:t>
            </a:r>
            <a:r>
              <a:rPr lang="ro-RO" sz="1000" dirty="0" err="1">
                <a:solidFill>
                  <a:schemeClr val="accent2">
                    <a:lumMod val="60000"/>
                    <a:lumOff val="40000"/>
                  </a:schemeClr>
                </a:solidFill>
                <a:latin typeface="Trebuchet MS" panose="020B0603020202020204" pitchFamily="34" charset="0"/>
              </a:rPr>
              <a:t>Balteni</a:t>
            </a:r>
            <a:r>
              <a:rPr lang="en-GB" sz="100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ro-RO" sz="1000" dirty="0">
              <a:solidFill>
                <a:schemeClr val="accent2">
                  <a:lumMod val="60000"/>
                  <a:lumOff val="40000"/>
                </a:schemeClr>
              </a:solidFill>
              <a:latin typeface="Trebuchet MS" panose="020B0603020202020204" pitchFamily="34" charset="0"/>
            </a:endParaRPr>
          </a:p>
          <a:p>
            <a:pPr lvl="1" algn="just">
              <a:lnSpc>
                <a:spcPct val="110000"/>
              </a:lnSpc>
              <a:spcBef>
                <a:spcPts val="1000"/>
              </a:spcBef>
              <a:buFont typeface="+mj-lt"/>
              <a:buAutoNum type="arabicPeriod" startAt="11"/>
            </a:pPr>
            <a:r>
              <a:rPr lang="ro-RO" sz="1000" dirty="0" err="1">
                <a:solidFill>
                  <a:schemeClr val="accent2">
                    <a:lumMod val="60000"/>
                    <a:lumOff val="40000"/>
                  </a:schemeClr>
                </a:solidFill>
                <a:latin typeface="Trebuchet MS" panose="020B0603020202020204" pitchFamily="34" charset="0"/>
              </a:rPr>
              <a:t>Cercet</a:t>
            </a:r>
            <a:r>
              <a:rPr lang="en-GB" sz="1000" dirty="0">
                <a:solidFill>
                  <a:schemeClr val="accent2">
                    <a:lumMod val="60000"/>
                    <a:lumOff val="40000"/>
                  </a:schemeClr>
                </a:solidFill>
                <a:latin typeface="Trebuchet MS" panose="020B0603020202020204" pitchFamily="34" charset="0"/>
              </a:rPr>
              <a:t>ă</a:t>
            </a:r>
            <a:r>
              <a:rPr lang="ro-RO" sz="1000" dirty="0" err="1">
                <a:solidFill>
                  <a:schemeClr val="accent2">
                    <a:lumMod val="60000"/>
                    <a:lumOff val="40000"/>
                  </a:schemeClr>
                </a:solidFill>
                <a:latin typeface="Trebuchet MS" panose="020B0603020202020204" pitchFamily="34" charset="0"/>
              </a:rPr>
              <a:t>ri</a:t>
            </a:r>
            <a:r>
              <a:rPr lang="ro-RO" sz="1000" dirty="0">
                <a:solidFill>
                  <a:schemeClr val="accent2">
                    <a:lumMod val="60000"/>
                    <a:lumOff val="40000"/>
                  </a:schemeClr>
                </a:solidFill>
                <a:latin typeface="Trebuchet MS" panose="020B0603020202020204" pitchFamily="34" charset="0"/>
              </a:rPr>
              <a:t> privind </a:t>
            </a:r>
            <a:r>
              <a:rPr lang="ro-RO" sz="1000" dirty="0" err="1">
                <a:solidFill>
                  <a:schemeClr val="accent2">
                    <a:lumMod val="60000"/>
                    <a:lumOff val="40000"/>
                  </a:schemeClr>
                </a:solidFill>
                <a:latin typeface="Trebuchet MS" panose="020B0603020202020204" pitchFamily="34" charset="0"/>
              </a:rPr>
              <a:t>eviden</a:t>
            </a:r>
            <a:r>
              <a:rPr lang="en-GB" sz="1000" dirty="0">
                <a:solidFill>
                  <a:schemeClr val="accent2">
                    <a:lumMod val="60000"/>
                    <a:lumOff val="40000"/>
                  </a:schemeClr>
                </a:solidFill>
                <a:latin typeface="Trebuchet MS" panose="020B0603020202020204" pitchFamily="34" charset="0"/>
              </a:rPr>
              <a:t>ț</a:t>
            </a:r>
            <a:r>
              <a:rPr lang="ro-RO" sz="1000" dirty="0" err="1">
                <a:solidFill>
                  <a:schemeClr val="accent2">
                    <a:lumMod val="60000"/>
                    <a:lumOff val="40000"/>
                  </a:schemeClr>
                </a:solidFill>
                <a:latin typeface="Trebuchet MS" panose="020B0603020202020204" pitchFamily="34" charset="0"/>
              </a:rPr>
              <a:t>ierea</a:t>
            </a:r>
            <a:r>
              <a:rPr lang="ro-RO" sz="1000" dirty="0">
                <a:solidFill>
                  <a:schemeClr val="accent2">
                    <a:lumMod val="60000"/>
                    <a:lumOff val="40000"/>
                  </a:schemeClr>
                </a:solidFill>
                <a:latin typeface="Trebuchet MS" panose="020B0603020202020204" pitchFamily="34" charset="0"/>
              </a:rPr>
              <a:t> </a:t>
            </a:r>
            <a:r>
              <a:rPr lang="ro-RO" sz="1000" dirty="0" err="1">
                <a:solidFill>
                  <a:schemeClr val="accent2">
                    <a:lumMod val="60000"/>
                    <a:lumOff val="40000"/>
                  </a:schemeClr>
                </a:solidFill>
                <a:latin typeface="Trebuchet MS" panose="020B0603020202020204" pitchFamily="34" charset="0"/>
              </a:rPr>
              <a:t>evolu</a:t>
            </a:r>
            <a:r>
              <a:rPr lang="en-GB" sz="1000" dirty="0">
                <a:solidFill>
                  <a:schemeClr val="accent2">
                    <a:lumMod val="60000"/>
                    <a:lumOff val="40000"/>
                  </a:schemeClr>
                </a:solidFill>
                <a:latin typeface="Trebuchet MS" panose="020B0603020202020204" pitchFamily="34" charset="0"/>
              </a:rPr>
              <a:t>ț</a:t>
            </a:r>
            <a:r>
              <a:rPr lang="ro-RO" sz="1000" dirty="0">
                <a:solidFill>
                  <a:schemeClr val="accent2">
                    <a:lumMod val="60000"/>
                    <a:lumOff val="40000"/>
                  </a:schemeClr>
                </a:solidFill>
                <a:latin typeface="Trebuchet MS" panose="020B0603020202020204" pitchFamily="34" charset="0"/>
              </a:rPr>
              <a:t>iei </a:t>
            </a:r>
            <a:r>
              <a:rPr lang="en-GB" sz="1000" dirty="0">
                <a:solidFill>
                  <a:schemeClr val="accent2">
                    <a:lumMod val="60000"/>
                    <a:lumOff val="40000"/>
                  </a:schemeClr>
                </a:solidFill>
                <a:latin typeface="Trebuchet MS" panose="020B0603020202020204" pitchFamily="34" charset="0"/>
              </a:rPr>
              <a:t>î</a:t>
            </a:r>
            <a:r>
              <a:rPr lang="ro-RO" sz="1000" dirty="0">
                <a:solidFill>
                  <a:schemeClr val="accent2">
                    <a:lumMod val="60000"/>
                    <a:lumOff val="40000"/>
                  </a:schemeClr>
                </a:solidFill>
                <a:latin typeface="Trebuchet MS" panose="020B0603020202020204" pitchFamily="34" charset="0"/>
              </a:rPr>
              <a:t>n timp a gradului de poluare a factorilor de mediu indus de depozitele de </a:t>
            </a:r>
            <a:r>
              <a:rPr lang="ro-RO" sz="1000" dirty="0" err="1">
                <a:solidFill>
                  <a:schemeClr val="accent2">
                    <a:lumMod val="60000"/>
                    <a:lumOff val="40000"/>
                  </a:schemeClr>
                </a:solidFill>
                <a:latin typeface="Trebuchet MS" panose="020B0603020202020204" pitchFamily="34" charset="0"/>
              </a:rPr>
              <a:t>de</a:t>
            </a:r>
            <a:r>
              <a:rPr lang="en-GB" sz="1000" dirty="0">
                <a:solidFill>
                  <a:schemeClr val="accent2">
                    <a:lumMod val="60000"/>
                    <a:lumOff val="40000"/>
                  </a:schemeClr>
                </a:solidFill>
                <a:latin typeface="Trebuchet MS" panose="020B0603020202020204" pitchFamily="34" charset="0"/>
              </a:rPr>
              <a:t>ș</a:t>
            </a:r>
            <a:r>
              <a:rPr lang="ro-RO" sz="1000" dirty="0">
                <a:solidFill>
                  <a:schemeClr val="accent2">
                    <a:lumMod val="60000"/>
                    <a:lumOff val="40000"/>
                  </a:schemeClr>
                </a:solidFill>
                <a:latin typeface="Trebuchet MS" panose="020B0603020202020204" pitchFamily="34" charset="0"/>
              </a:rPr>
              <a:t>euri neconforme </a:t>
            </a:r>
            <a:r>
              <a:rPr lang="en-GB" sz="1000" dirty="0">
                <a:solidFill>
                  <a:schemeClr val="accent2">
                    <a:lumMod val="60000"/>
                    <a:lumOff val="40000"/>
                  </a:schemeClr>
                </a:solidFill>
                <a:latin typeface="Trebuchet MS" panose="020B0603020202020204" pitchFamily="34" charset="0"/>
              </a:rPr>
              <a:t>î</a:t>
            </a:r>
            <a:r>
              <a:rPr lang="ro-RO" sz="1000" dirty="0" err="1">
                <a:solidFill>
                  <a:schemeClr val="accent2">
                    <a:lumMod val="60000"/>
                    <a:lumOff val="40000"/>
                  </a:schemeClr>
                </a:solidFill>
                <a:latin typeface="Trebuchet MS" panose="020B0603020202020204" pitchFamily="34" charset="0"/>
              </a:rPr>
              <a:t>nchise</a:t>
            </a:r>
            <a:r>
              <a:rPr lang="ro-RO" sz="1000" dirty="0">
                <a:solidFill>
                  <a:schemeClr val="accent2">
                    <a:lumMod val="60000"/>
                    <a:lumOff val="40000"/>
                  </a:schemeClr>
                </a:solidFill>
                <a:latin typeface="Trebuchet MS" panose="020B0603020202020204" pitchFamily="34" charset="0"/>
              </a:rPr>
              <a:t> definitiv </a:t>
            </a:r>
            <a:r>
              <a:rPr lang="en-GB" sz="1000" dirty="0">
                <a:solidFill>
                  <a:schemeClr val="accent2">
                    <a:lumMod val="60000"/>
                    <a:lumOff val="40000"/>
                  </a:schemeClr>
                </a:solidFill>
                <a:latin typeface="Trebuchet MS" panose="020B0603020202020204" pitchFamily="34" charset="0"/>
              </a:rPr>
              <a:t>î</a:t>
            </a:r>
            <a:r>
              <a:rPr lang="ro-RO" sz="1000" dirty="0">
                <a:solidFill>
                  <a:schemeClr val="accent2">
                    <a:lumMod val="60000"/>
                    <a:lumOff val="40000"/>
                  </a:schemeClr>
                </a:solidFill>
                <a:latin typeface="Trebuchet MS" panose="020B0603020202020204" pitchFamily="34" charset="0"/>
              </a:rPr>
              <a:t>n judetul Olt  (Slatina, Bal</a:t>
            </a:r>
            <a:r>
              <a:rPr lang="en-GB" sz="1000" dirty="0">
                <a:solidFill>
                  <a:schemeClr val="accent2">
                    <a:lumMod val="60000"/>
                    <a:lumOff val="40000"/>
                  </a:schemeClr>
                </a:solidFill>
                <a:latin typeface="Trebuchet MS" panose="020B0603020202020204" pitchFamily="34" charset="0"/>
              </a:rPr>
              <a:t>ș</a:t>
            </a:r>
            <a:r>
              <a:rPr lang="ro-RO" sz="1000" dirty="0">
                <a:solidFill>
                  <a:schemeClr val="accent2">
                    <a:lumMod val="60000"/>
                    <a:lumOff val="40000"/>
                  </a:schemeClr>
                </a:solidFill>
                <a:latin typeface="Trebuchet MS" panose="020B0603020202020204" pitchFamily="34" charset="0"/>
              </a:rPr>
              <a:t>, Caracal, Corabia, </a:t>
            </a:r>
            <a:r>
              <a:rPr lang="ro-RO" sz="1000" dirty="0" err="1">
                <a:solidFill>
                  <a:schemeClr val="accent2">
                    <a:lumMod val="60000"/>
                    <a:lumOff val="40000"/>
                  </a:schemeClr>
                </a:solidFill>
                <a:latin typeface="Trebuchet MS" panose="020B0603020202020204" pitchFamily="34" charset="0"/>
              </a:rPr>
              <a:t>Dr</a:t>
            </a:r>
            <a:r>
              <a:rPr lang="en-GB" sz="1000" dirty="0">
                <a:solidFill>
                  <a:schemeClr val="accent2">
                    <a:lumMod val="60000"/>
                    <a:lumOff val="40000"/>
                  </a:schemeClr>
                </a:solidFill>
                <a:latin typeface="Trebuchet MS" panose="020B0603020202020204" pitchFamily="34" charset="0"/>
              </a:rPr>
              <a:t>ă</a:t>
            </a:r>
            <a:r>
              <a:rPr lang="ro-RO" sz="1000" dirty="0">
                <a:solidFill>
                  <a:schemeClr val="accent2">
                    <a:lumMod val="60000"/>
                    <a:lumOff val="40000"/>
                  </a:schemeClr>
                </a:solidFill>
                <a:latin typeface="Trebuchet MS" panose="020B0603020202020204" pitchFamily="34" charset="0"/>
              </a:rPr>
              <a:t>g</a:t>
            </a:r>
            <a:r>
              <a:rPr lang="en-GB" sz="1000" dirty="0">
                <a:solidFill>
                  <a:schemeClr val="accent2">
                    <a:lumMod val="60000"/>
                    <a:lumOff val="40000"/>
                  </a:schemeClr>
                </a:solidFill>
                <a:latin typeface="Trebuchet MS" panose="020B0603020202020204" pitchFamily="34" charset="0"/>
              </a:rPr>
              <a:t>ă</a:t>
            </a:r>
            <a:r>
              <a:rPr lang="ro-RO" sz="1000" dirty="0">
                <a:solidFill>
                  <a:schemeClr val="accent2">
                    <a:lumMod val="60000"/>
                    <a:lumOff val="40000"/>
                  </a:schemeClr>
                </a:solidFill>
                <a:latin typeface="Trebuchet MS" panose="020B0603020202020204" pitchFamily="34" charset="0"/>
              </a:rPr>
              <a:t>ne</a:t>
            </a:r>
            <a:r>
              <a:rPr lang="en-GB" sz="1000" dirty="0">
                <a:solidFill>
                  <a:schemeClr val="accent2">
                    <a:lumMod val="60000"/>
                    <a:lumOff val="40000"/>
                  </a:schemeClr>
                </a:solidFill>
                <a:latin typeface="Trebuchet MS" panose="020B0603020202020204" pitchFamily="34" charset="0"/>
              </a:rPr>
              <a:t>ș</a:t>
            </a:r>
            <a:r>
              <a:rPr lang="ro-RO" sz="1000" dirty="0">
                <a:solidFill>
                  <a:schemeClr val="accent2">
                    <a:lumMod val="60000"/>
                    <a:lumOff val="40000"/>
                  </a:schemeClr>
                </a:solidFill>
                <a:latin typeface="Trebuchet MS" panose="020B0603020202020204" pitchFamily="34" charset="0"/>
              </a:rPr>
              <a:t>ti Olt </a:t>
            </a:r>
            <a:r>
              <a:rPr lang="en-GB" sz="1000" dirty="0">
                <a:solidFill>
                  <a:schemeClr val="accent2">
                    <a:lumMod val="60000"/>
                    <a:lumOff val="40000"/>
                  </a:schemeClr>
                </a:solidFill>
                <a:latin typeface="Trebuchet MS" panose="020B0603020202020204" pitchFamily="34" charset="0"/>
              </a:rPr>
              <a:t>ș</a:t>
            </a:r>
            <a:r>
              <a:rPr lang="ro-RO" sz="1000" dirty="0">
                <a:solidFill>
                  <a:schemeClr val="accent2">
                    <a:lumMod val="60000"/>
                    <a:lumOff val="40000"/>
                  </a:schemeClr>
                </a:solidFill>
                <a:latin typeface="Trebuchet MS" panose="020B0603020202020204" pitchFamily="34" charset="0"/>
              </a:rPr>
              <a:t>i </a:t>
            </a:r>
            <a:r>
              <a:rPr lang="ro-RO" sz="1000" dirty="0" err="1">
                <a:solidFill>
                  <a:schemeClr val="accent2">
                    <a:lumMod val="60000"/>
                    <a:lumOff val="40000"/>
                  </a:schemeClr>
                </a:solidFill>
                <a:latin typeface="Trebuchet MS" panose="020B0603020202020204" pitchFamily="34" charset="0"/>
              </a:rPr>
              <a:t>Scornice</a:t>
            </a:r>
            <a:r>
              <a:rPr lang="en-GB" sz="1000" dirty="0">
                <a:solidFill>
                  <a:schemeClr val="accent2">
                    <a:lumMod val="60000"/>
                    <a:lumOff val="40000"/>
                  </a:schemeClr>
                </a:solidFill>
                <a:latin typeface="Trebuchet MS" panose="020B0603020202020204" pitchFamily="34" charset="0"/>
              </a:rPr>
              <a:t>ș</a:t>
            </a:r>
            <a:r>
              <a:rPr lang="ro-RO" sz="1000" dirty="0">
                <a:solidFill>
                  <a:schemeClr val="accent2">
                    <a:lumMod val="60000"/>
                    <a:lumOff val="40000"/>
                  </a:schemeClr>
                </a:solidFill>
                <a:latin typeface="Trebuchet MS" panose="020B0603020202020204" pitchFamily="34" charset="0"/>
              </a:rPr>
              <a:t>ti) –</a:t>
            </a:r>
            <a:r>
              <a:rPr lang="en-GB" sz="1000" dirty="0">
                <a:solidFill>
                  <a:schemeClr val="accent2">
                    <a:lumMod val="60000"/>
                    <a:lumOff val="40000"/>
                  </a:schemeClr>
                </a:solidFill>
                <a:latin typeface="Trebuchet MS" panose="020B0603020202020204" pitchFamily="34" charset="0"/>
              </a:rPr>
              <a:t> </a:t>
            </a:r>
            <a:r>
              <a:rPr lang="ro-RO" sz="1000" dirty="0" err="1">
                <a:solidFill>
                  <a:schemeClr val="accent2">
                    <a:lumMod val="60000"/>
                    <a:lumOff val="40000"/>
                  </a:schemeClr>
                </a:solidFill>
                <a:latin typeface="Trebuchet MS" panose="020B0603020202020204" pitchFamily="34" charset="0"/>
              </a:rPr>
              <a:t>solu</a:t>
            </a:r>
            <a:r>
              <a:rPr lang="en-GB" sz="1000" dirty="0">
                <a:solidFill>
                  <a:schemeClr val="accent2">
                    <a:lumMod val="60000"/>
                    <a:lumOff val="40000"/>
                  </a:schemeClr>
                </a:solidFill>
                <a:latin typeface="Trebuchet MS" panose="020B0603020202020204" pitchFamily="34" charset="0"/>
              </a:rPr>
              <a:t>ț</a:t>
            </a:r>
            <a:r>
              <a:rPr lang="ro-RO" sz="1000" dirty="0">
                <a:solidFill>
                  <a:schemeClr val="accent2">
                    <a:lumMod val="60000"/>
                    <a:lumOff val="40000"/>
                  </a:schemeClr>
                </a:solidFill>
                <a:latin typeface="Trebuchet MS" panose="020B0603020202020204" pitchFamily="34" charset="0"/>
              </a:rPr>
              <a:t>ii optime pentru  o gestionare sustenabil</a:t>
            </a:r>
            <a:r>
              <a:rPr lang="en-GB" sz="1000" dirty="0">
                <a:solidFill>
                  <a:schemeClr val="accent2">
                    <a:lumMod val="60000"/>
                    <a:lumOff val="40000"/>
                  </a:schemeClr>
                </a:solidFill>
                <a:latin typeface="Trebuchet MS" panose="020B0603020202020204" pitchFamily="34" charset="0"/>
              </a:rPr>
              <a:t>ă</a:t>
            </a:r>
            <a:r>
              <a:rPr lang="ro-RO" sz="1000" dirty="0">
                <a:solidFill>
                  <a:schemeClr val="accent2">
                    <a:lumMod val="60000"/>
                    <a:lumOff val="40000"/>
                  </a:schemeClr>
                </a:solidFill>
                <a:latin typeface="Trebuchet MS" panose="020B0603020202020204" pitchFamily="34" charset="0"/>
              </a:rPr>
              <a:t> pe termen </a:t>
            </a:r>
            <a:r>
              <a:rPr lang="ro-RO" sz="1000" dirty="0" err="1">
                <a:solidFill>
                  <a:schemeClr val="accent2">
                    <a:lumMod val="60000"/>
                    <a:lumOff val="40000"/>
                  </a:schemeClr>
                </a:solidFill>
                <a:latin typeface="Trebuchet MS" panose="020B0603020202020204" pitchFamily="34" charset="0"/>
              </a:rPr>
              <a:t>lun</a:t>
            </a:r>
            <a:r>
              <a:rPr lang="en-US" sz="1000" dirty="0">
                <a:solidFill>
                  <a:schemeClr val="accent2">
                    <a:lumMod val="60000"/>
                    <a:lumOff val="40000"/>
                  </a:schemeClr>
                </a:solidFill>
                <a:latin typeface="Trebuchet MS" panose="020B0603020202020204" pitchFamily="34" charset="0"/>
              </a:rPr>
              <a:t>g                       </a:t>
            </a:r>
            <a:r>
              <a:rPr lang="en-GB" sz="1000" spc="-20" dirty="0">
                <a:solidFill>
                  <a:schemeClr val="accent2">
                    <a:lumMod val="60000"/>
                    <a:lumOff val="40000"/>
                  </a:schemeClr>
                </a:solidFill>
                <a:latin typeface="Trebuchet MS" panose="020B0603020202020204" pitchFamily="34" charset="0"/>
              </a:rPr>
              <a:t>* </a:t>
            </a:r>
            <a:r>
              <a:rPr lang="en-GB" sz="1000" spc="-20" dirty="0">
                <a:solidFill>
                  <a:schemeClr val="accent2">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ÎN IMPLEMENTARE</a:t>
            </a:r>
            <a:endParaRPr lang="en-GB" sz="1300" dirty="0">
              <a:solidFill>
                <a:schemeClr val="accent2">
                  <a:lumMod val="60000"/>
                  <a:lumOff val="40000"/>
                </a:schemeClr>
              </a:solidFill>
              <a:latin typeface="Trebuchet MS" panose="020B0603020202020204" pitchFamily="34" charset="0"/>
            </a:endParaRPr>
          </a:p>
          <a:p>
            <a:pPr lvl="1" algn="just">
              <a:lnSpc>
                <a:spcPct val="110000"/>
              </a:lnSpc>
              <a:spcBef>
                <a:spcPts val="1000"/>
              </a:spcBef>
              <a:buFont typeface="+mj-lt"/>
              <a:buAutoNum type="arabicPeriod" startAt="11"/>
            </a:pPr>
            <a:endParaRPr lang="ro-RO" sz="1000" dirty="0">
              <a:solidFill>
                <a:schemeClr val="accent2">
                  <a:lumMod val="60000"/>
                  <a:lumOff val="40000"/>
                </a:schemeClr>
              </a:solidFill>
              <a:latin typeface="Trebuchet MS" panose="020B0603020202020204" pitchFamily="34" charset="0"/>
            </a:endParaRPr>
          </a:p>
        </p:txBody>
      </p:sp>
      <p:sp>
        <p:nvSpPr>
          <p:cNvPr id="14" name="Slide Number Placeholder 9">
            <a:extLst>
              <a:ext uri="{FF2B5EF4-FFF2-40B4-BE49-F238E27FC236}">
                <a16:creationId xmlns:a16="http://schemas.microsoft.com/office/drawing/2014/main" id="{DE95B0B5-E94B-4062-B961-DB31067A85CA}"/>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13</a:t>
            </a:fld>
            <a:endParaRPr lang="ro-RO" dirty="0"/>
          </a:p>
        </p:txBody>
      </p:sp>
      <p:sp>
        <p:nvSpPr>
          <p:cNvPr id="15" name="TextBox 1">
            <a:extLst>
              <a:ext uri="{FF2B5EF4-FFF2-40B4-BE49-F238E27FC236}">
                <a16:creationId xmlns:a16="http://schemas.microsoft.com/office/drawing/2014/main" id="{7D75AD30-0897-437B-9939-8C7DE2EA0B37}"/>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97839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14</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a:t>
            </a:r>
            <a:r>
              <a:rPr lang="en-GB"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en-GB" b="1" dirty="0">
                <a:solidFill>
                  <a:schemeClr val="accent2">
                    <a:lumMod val="75000"/>
                  </a:schemeClr>
                </a:solidFill>
                <a:latin typeface="Trebuchet MS" panose="020B0603020202020204" pitchFamily="34" charset="0"/>
                <a:ea typeface="ＭＳ Ｐゴシック" pitchFamily="50" charset="-128"/>
              </a:rPr>
              <a:t>– REZULTATE OBȚINUTE</a:t>
            </a:r>
            <a:endParaRPr lang="ro-RO" dirty="0">
              <a:solidFill>
                <a:schemeClr val="accent2">
                  <a:lumMod val="75000"/>
                </a:schemeClr>
              </a:solidFill>
              <a:latin typeface="Trebuchet MS" panose="020B0603020202020204" pitchFamily="34" charset="0"/>
              <a:ea typeface="ＭＳ Ｐゴシック" pitchFamily="50" charset="-128"/>
            </a:endParaRPr>
          </a:p>
        </p:txBody>
      </p:sp>
      <p:sp>
        <p:nvSpPr>
          <p:cNvPr id="7" name="Content Placeholder 5"/>
          <p:cNvSpPr txBox="1">
            <a:spLocks/>
          </p:cNvSpPr>
          <p:nvPr/>
        </p:nvSpPr>
        <p:spPr>
          <a:xfrm>
            <a:off x="707254" y="2807802"/>
            <a:ext cx="8836796" cy="2762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pPr>
            <a:r>
              <a:rPr lang="ro-RO" sz="1200" b="1" dirty="0">
                <a:solidFill>
                  <a:schemeClr val="bg1"/>
                </a:solidFill>
                <a:latin typeface="Trebuchet MS" panose="020B0603020202020204" pitchFamily="34" charset="0"/>
              </a:rPr>
              <a:t>12 de contracte subsidiare </a:t>
            </a:r>
            <a:r>
              <a:rPr lang="en-GB" sz="1200" dirty="0">
                <a:solidFill>
                  <a:schemeClr val="bg1"/>
                </a:solidFill>
                <a:latin typeface="Trebuchet MS" panose="020B0603020202020204" pitchFamily="34" charset="0"/>
              </a:rPr>
              <a:t>(</a:t>
            </a:r>
            <a:r>
              <a:rPr lang="ro-RO" sz="1200" dirty="0">
                <a:solidFill>
                  <a:schemeClr val="bg1"/>
                </a:solidFill>
                <a:latin typeface="Trebuchet MS" panose="020B0603020202020204" pitchFamily="34" charset="0"/>
              </a:rPr>
              <a:t>9 finalizate</a:t>
            </a:r>
            <a:r>
              <a:rPr lang="en-GB" sz="1200" dirty="0">
                <a:solidFill>
                  <a:schemeClr val="bg1"/>
                </a:solidFill>
                <a:latin typeface="Trebuchet MS" panose="020B0603020202020204" pitchFamily="34" charset="0"/>
              </a:rPr>
              <a:t>, 3 </a:t>
            </a:r>
            <a:r>
              <a:rPr lang="en-GB" sz="1200" dirty="0" err="1">
                <a:solidFill>
                  <a:schemeClr val="bg1"/>
                </a:solidFill>
                <a:latin typeface="Trebuchet MS" panose="020B0603020202020204" pitchFamily="34" charset="0"/>
              </a:rPr>
              <a:t>în</a:t>
            </a:r>
            <a:r>
              <a:rPr lang="en-GB" sz="1200" dirty="0">
                <a:solidFill>
                  <a:schemeClr val="bg1"/>
                </a:solidFill>
                <a:latin typeface="Trebuchet MS" panose="020B0603020202020204" pitchFamily="34" charset="0"/>
              </a:rPr>
              <a:t> curs de </a:t>
            </a:r>
            <a:r>
              <a:rPr lang="en-GB" sz="1200" dirty="0" err="1">
                <a:solidFill>
                  <a:schemeClr val="bg1"/>
                </a:solidFill>
                <a:latin typeface="Trebuchet MS" panose="020B0603020202020204" pitchFamily="34" charset="0"/>
              </a:rPr>
              <a:t>implementare</a:t>
            </a:r>
            <a:r>
              <a:rPr lang="en-GB" sz="1200" dirty="0">
                <a:solidFill>
                  <a:schemeClr val="bg1"/>
                </a:solidFill>
                <a:latin typeface="Trebuchet MS" panose="020B0603020202020204" pitchFamily="34" charset="0"/>
              </a:rPr>
              <a:t>)</a:t>
            </a:r>
            <a:endParaRPr lang="ro-RO" sz="1200" dirty="0">
              <a:solidFill>
                <a:schemeClr val="bg1"/>
              </a:solidFill>
              <a:latin typeface="Trebuchet MS" panose="020B0603020202020204" pitchFamily="34" charset="0"/>
            </a:endParaRPr>
          </a:p>
          <a:p>
            <a:pPr>
              <a:lnSpc>
                <a:spcPct val="100000"/>
              </a:lnSpc>
              <a:spcBef>
                <a:spcPts val="1200"/>
              </a:spcBef>
            </a:pPr>
            <a:r>
              <a:rPr lang="ro-RO" sz="1200" b="1" dirty="0">
                <a:solidFill>
                  <a:schemeClr val="bg1"/>
                </a:solidFill>
                <a:latin typeface="Trebuchet MS" panose="020B0603020202020204" pitchFamily="34" charset="0"/>
              </a:rPr>
              <a:t>11 de intreprinderi distincte beneficiare ale serviciilor de cercetare-dezvoltare și inovare oferite de INCD ECOIND</a:t>
            </a:r>
          </a:p>
          <a:p>
            <a:pPr>
              <a:lnSpc>
                <a:spcPct val="100000"/>
              </a:lnSpc>
              <a:spcBef>
                <a:spcPts val="1200"/>
              </a:spcBef>
            </a:pPr>
            <a:r>
              <a:rPr lang="ro-RO" sz="1200" b="1" dirty="0">
                <a:solidFill>
                  <a:schemeClr val="bg1"/>
                </a:solidFill>
                <a:latin typeface="Trebuchet MS" panose="020B0603020202020204" pitchFamily="34" charset="0"/>
              </a:rPr>
              <a:t>2 publicații </a:t>
            </a:r>
            <a:r>
              <a:rPr lang="ro-RO" sz="1200" b="1" dirty="0" err="1">
                <a:solidFill>
                  <a:schemeClr val="bg1"/>
                </a:solidFill>
                <a:latin typeface="Trebuchet MS" panose="020B0603020202020204" pitchFamily="34" charset="0"/>
              </a:rPr>
              <a:t>știintifice</a:t>
            </a:r>
            <a:r>
              <a:rPr lang="ro-RO" sz="1200" b="1" dirty="0">
                <a:solidFill>
                  <a:schemeClr val="bg1"/>
                </a:solidFill>
                <a:latin typeface="Trebuchet MS" panose="020B0603020202020204" pitchFamily="34" charset="0"/>
              </a:rPr>
              <a:t> î</a:t>
            </a:r>
            <a:r>
              <a:rPr lang="ro-RO" sz="1200" dirty="0">
                <a:solidFill>
                  <a:schemeClr val="bg1"/>
                </a:solidFill>
                <a:latin typeface="Trebuchet MS" panose="020B0603020202020204" pitchFamily="34" charset="0"/>
              </a:rPr>
              <a:t>mpreună cu întreprinderile partenere</a:t>
            </a:r>
            <a:r>
              <a:rPr lang="en-GB" sz="1200" dirty="0">
                <a:solidFill>
                  <a:schemeClr val="bg1"/>
                </a:solidFill>
                <a:latin typeface="Trebuchet MS" panose="020B0603020202020204" pitchFamily="34" charset="0"/>
              </a:rPr>
              <a:t>:</a:t>
            </a:r>
            <a:endParaRPr lang="en-US" sz="1200" dirty="0">
              <a:solidFill>
                <a:schemeClr val="bg1"/>
              </a:solidFill>
              <a:latin typeface="Trebuchet MS" panose="020B0603020202020204" pitchFamily="34" charset="0"/>
            </a:endParaRPr>
          </a:p>
          <a:p>
            <a:pPr lvl="1" algn="just">
              <a:lnSpc>
                <a:spcPct val="100000"/>
              </a:lnSpc>
              <a:spcBef>
                <a:spcPts val="1200"/>
              </a:spcBef>
              <a:buFont typeface="Trebuchet MS" panose="020B0603020202020204" pitchFamily="34" charset="0"/>
              <a:buChar char="‐"/>
            </a:pPr>
            <a:r>
              <a:rPr lang="ro-RO" sz="1100" i="1" dirty="0">
                <a:solidFill>
                  <a:schemeClr val="bg1"/>
                </a:solidFill>
                <a:latin typeface="Trebuchet MS" panose="020B0603020202020204" pitchFamily="34" charset="0"/>
              </a:rPr>
              <a:t>Elena Bucur, Radu Motisan, Andrei Vasile, Gheorghita Tanase, Luoana Florentina Pascu, Carol Blaziu Lehr, Adriana Cuciureanu, Assessment of the accuracy of analyzers for automatic determination of PM10 and PM25 particulate matter in ambient air, Revista de Chimie, 71(1), pg. 83, 2020</a:t>
            </a:r>
            <a:r>
              <a:rPr lang="en-GB" sz="1100" i="1" dirty="0">
                <a:solidFill>
                  <a:schemeClr val="bg1"/>
                </a:solidFill>
                <a:latin typeface="Trebuchet MS" panose="020B0603020202020204" pitchFamily="34" charset="0"/>
              </a:rPr>
              <a:t>                                                                                                         (5)</a:t>
            </a:r>
            <a:endParaRPr lang="en-US" sz="1100" i="1" dirty="0">
              <a:solidFill>
                <a:schemeClr val="bg1"/>
              </a:solidFill>
              <a:latin typeface="Trebuchet MS" panose="020B0603020202020204" pitchFamily="34" charset="0"/>
            </a:endParaRPr>
          </a:p>
          <a:p>
            <a:pPr lvl="1" algn="just">
              <a:lnSpc>
                <a:spcPct val="100000"/>
              </a:lnSpc>
              <a:spcBef>
                <a:spcPts val="1200"/>
              </a:spcBef>
              <a:buFont typeface="Trebuchet MS" panose="020B0603020202020204" pitchFamily="34" charset="0"/>
              <a:buChar char="‐"/>
            </a:pPr>
            <a:r>
              <a:rPr lang="ro-RO" sz="1100" i="1" dirty="0">
                <a:solidFill>
                  <a:schemeClr val="bg1"/>
                </a:solidFill>
                <a:latin typeface="Trebuchet MS" panose="020B0603020202020204" pitchFamily="34" charset="0"/>
              </a:rPr>
              <a:t>Elena Elisabeta Manea, Costel Bumbac, Florin Gaulea, Experimental evaluation of a biological products’ efficiency for high-load wastewater treatement, 22nd International Symposium „The Environment and The Industry” SIMI 2019, Bucharest, 26-27 september 2019, Proceedings book, pg. 45, 2019</a:t>
            </a:r>
            <a:r>
              <a:rPr lang="en-GB" sz="1100" i="1" dirty="0">
                <a:solidFill>
                  <a:schemeClr val="bg1"/>
                </a:solidFill>
                <a:latin typeface="Trebuchet MS" panose="020B0603020202020204" pitchFamily="34" charset="0"/>
              </a:rPr>
              <a:t>                                                                                                              (6)</a:t>
            </a:r>
            <a:endParaRPr lang="ro-RO" sz="1100" i="1" dirty="0">
              <a:solidFill>
                <a:schemeClr val="bg1"/>
              </a:solidFill>
              <a:latin typeface="Trebuchet MS" panose="020B0603020202020204" pitchFamily="34" charset="0"/>
            </a:endParaRPr>
          </a:p>
          <a:p>
            <a:pPr algn="just">
              <a:lnSpc>
                <a:spcPct val="100000"/>
              </a:lnSpc>
              <a:spcBef>
                <a:spcPts val="1200"/>
              </a:spcBef>
            </a:pPr>
            <a:r>
              <a:rPr lang="ro-RO" sz="1200" b="1" dirty="0">
                <a:solidFill>
                  <a:schemeClr val="bg1"/>
                </a:solidFill>
                <a:latin typeface="Trebuchet MS" panose="020B0603020202020204" pitchFamily="34" charset="0"/>
              </a:rPr>
              <a:t>55.094,93 </a:t>
            </a:r>
            <a:r>
              <a:rPr lang="en-GB" sz="1200" b="1" dirty="0">
                <a:solidFill>
                  <a:schemeClr val="bg1"/>
                </a:solidFill>
                <a:latin typeface="Trebuchet MS" panose="020B0603020202020204" pitchFamily="34" charset="0"/>
              </a:rPr>
              <a:t>lei</a:t>
            </a:r>
            <a:r>
              <a:rPr lang="ro-RO" sz="1200" b="1" dirty="0">
                <a:solidFill>
                  <a:schemeClr val="bg1"/>
                </a:solidFill>
                <a:latin typeface="Trebuchet MS" panose="020B0603020202020204" pitchFamily="34" charset="0"/>
              </a:rPr>
              <a:t> cheltuieli private realizate de întreprinderi</a:t>
            </a:r>
            <a:endParaRPr lang="ro-RO" sz="1400" dirty="0">
              <a:solidFill>
                <a:schemeClr val="bg1"/>
              </a:solidFill>
              <a:latin typeface="Trebuchet MS" panose="020B0603020202020204" pitchFamily="34" charset="0"/>
            </a:endParaRPr>
          </a:p>
        </p:txBody>
      </p:sp>
      <p:pic>
        <p:nvPicPr>
          <p:cNvPr id="9" name="Picture 8">
            <a:extLst>
              <a:ext uri="{FF2B5EF4-FFF2-40B4-BE49-F238E27FC236}">
                <a16:creationId xmlns:a16="http://schemas.microsoft.com/office/drawing/2014/main" id="{3849EDB8-07BE-4766-A037-D6A62D6A38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0921" y="4807298"/>
            <a:ext cx="2035028" cy="1525373"/>
          </a:xfrm>
          <a:prstGeom prst="rect">
            <a:avLst/>
          </a:prstGeom>
        </p:spPr>
      </p:pic>
      <p:pic>
        <p:nvPicPr>
          <p:cNvPr id="11" name="Picture 10">
            <a:extLst>
              <a:ext uri="{FF2B5EF4-FFF2-40B4-BE49-F238E27FC236}">
                <a16:creationId xmlns:a16="http://schemas.microsoft.com/office/drawing/2014/main" id="{66D960D1-0C9D-44E2-875D-0ADE3709B7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2178" y="3544363"/>
            <a:ext cx="2033771" cy="1207606"/>
          </a:xfrm>
          <a:prstGeom prst="rect">
            <a:avLst/>
          </a:prstGeom>
        </p:spPr>
      </p:pic>
      <p:pic>
        <p:nvPicPr>
          <p:cNvPr id="13" name="Picture 12">
            <a:extLst>
              <a:ext uri="{FF2B5EF4-FFF2-40B4-BE49-F238E27FC236}">
                <a16:creationId xmlns:a16="http://schemas.microsoft.com/office/drawing/2014/main" id="{EDCE0655-45EA-473A-BEB3-6F64412EC6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72176" y="1967239"/>
            <a:ext cx="2033773" cy="1524433"/>
          </a:xfrm>
          <a:prstGeom prst="rect">
            <a:avLst/>
          </a:prstGeom>
        </p:spPr>
      </p:pic>
      <p:sp>
        <p:nvSpPr>
          <p:cNvPr id="14" name="TextBox 13">
            <a:extLst>
              <a:ext uri="{FF2B5EF4-FFF2-40B4-BE49-F238E27FC236}">
                <a16:creationId xmlns:a16="http://schemas.microsoft.com/office/drawing/2014/main" id="{AE3F104F-43AF-4039-8DD4-6828622A542B}"/>
              </a:ext>
            </a:extLst>
          </p:cNvPr>
          <p:cNvSpPr txBox="1"/>
          <p:nvPr/>
        </p:nvSpPr>
        <p:spPr>
          <a:xfrm>
            <a:off x="707254" y="2275705"/>
            <a:ext cx="5425889" cy="307777"/>
          </a:xfrm>
          <a:prstGeom prst="rect">
            <a:avLst/>
          </a:prstGeom>
          <a:noFill/>
        </p:spPr>
        <p:txBody>
          <a:bodyPr wrap="square" rtlCol="0">
            <a:spAutoFit/>
          </a:bodyPr>
          <a:lstStyle/>
          <a:p>
            <a:pPr>
              <a:spcBef>
                <a:spcPts val="600"/>
              </a:spcBef>
            </a:pP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Rezultate principale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obținute</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până</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prezent</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le</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de tip </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C</a:t>
            </a:r>
            <a:r>
              <a:rPr lang="ro-RO" sz="1400" spc="-60" dirty="0">
                <a:solidFill>
                  <a:schemeClr val="accent6">
                    <a:lumMod val="20000"/>
                    <a:lumOff val="80000"/>
                  </a:schemeClr>
                </a:solidFill>
                <a:latin typeface="Trebuchet MS" panose="020B0603020202020204" pitchFamily="34" charset="0"/>
              </a:rPr>
              <a:t>: </a:t>
            </a:r>
            <a:endParaRPr lang="en-US" sz="1400" spc="-60" dirty="0">
              <a:solidFill>
                <a:schemeClr val="accent6">
                  <a:lumMod val="20000"/>
                  <a:lumOff val="80000"/>
                </a:schemeClr>
              </a:solidFill>
              <a:latin typeface="Trebuchet MS" panose="020B0603020202020204" pitchFamily="34" charset="0"/>
            </a:endParaRPr>
          </a:p>
        </p:txBody>
      </p:sp>
      <p:sp>
        <p:nvSpPr>
          <p:cNvPr id="15" name="Slide Number Placeholder 9">
            <a:extLst>
              <a:ext uri="{FF2B5EF4-FFF2-40B4-BE49-F238E27FC236}">
                <a16:creationId xmlns:a16="http://schemas.microsoft.com/office/drawing/2014/main" id="{F3363A5F-BA66-48F8-920A-4979C5CE80FD}"/>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14</a:t>
            </a:fld>
            <a:endParaRPr lang="ro-RO" dirty="0"/>
          </a:p>
        </p:txBody>
      </p:sp>
      <p:sp>
        <p:nvSpPr>
          <p:cNvPr id="16" name="TextBox 1">
            <a:extLst>
              <a:ext uri="{FF2B5EF4-FFF2-40B4-BE49-F238E27FC236}">
                <a16:creationId xmlns:a16="http://schemas.microsoft.com/office/drawing/2014/main" id="{D9413A4E-93D4-4198-A982-35A0E5A78C0F}"/>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777401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EE474FD0-6478-4EF5-BD78-DCA4805D3774}"/>
              </a:ext>
            </a:extLst>
          </p:cNvPr>
          <p:cNvSpPr txBox="1"/>
          <p:nvPr/>
        </p:nvSpPr>
        <p:spPr>
          <a:xfrm>
            <a:off x="157686" y="3206743"/>
            <a:ext cx="9567800" cy="2908489"/>
          </a:xfrm>
          <a:prstGeom prst="rect">
            <a:avLst/>
          </a:prstGeom>
          <a:noFill/>
        </p:spPr>
        <p:txBody>
          <a:bodyPr wrap="square" rtlCol="0">
            <a:spAutoFit/>
          </a:bodyPr>
          <a:lstStyle/>
          <a:p>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a:p>
            <a:endParaRPr lang="en-US" sz="1100" dirty="0">
              <a:solidFill>
                <a:schemeClr val="bg1"/>
              </a:solidFill>
              <a:latin typeface="Trebuchet MS" panose="020B0603020202020204" pitchFamily="34" charset="0"/>
            </a:endParaRPr>
          </a:p>
          <a:p>
            <a:r>
              <a:rPr lang="ro-RO" sz="1200" dirty="0">
                <a:solidFill>
                  <a:schemeClr val="accent6">
                    <a:lumMod val="20000"/>
                    <a:lumOff val="80000"/>
                  </a:schemeClr>
                </a:solidFill>
                <a:latin typeface="Trebuchet MS" panose="020B0603020202020204" pitchFamily="34" charset="0"/>
                <a:sym typeface="Wingdings" panose="05000000000000000000" pitchFamily="2" charset="2"/>
              </a:rPr>
              <a:t></a:t>
            </a:r>
            <a:r>
              <a:rPr lang="ro-RO" sz="1200" dirty="0">
                <a:solidFill>
                  <a:schemeClr val="accent6">
                    <a:lumMod val="20000"/>
                    <a:lumOff val="80000"/>
                  </a:schemeClr>
                </a:solidFill>
                <a:latin typeface="Trebuchet MS" panose="020B0603020202020204" pitchFamily="34" charset="0"/>
              </a:rPr>
              <a:t> </a:t>
            </a:r>
            <a:r>
              <a:rPr lang="en-US" sz="1200" dirty="0" err="1">
                <a:solidFill>
                  <a:schemeClr val="accent6">
                    <a:lumMod val="20000"/>
                    <a:lumOff val="80000"/>
                  </a:schemeClr>
                </a:solidFill>
                <a:latin typeface="Trebuchet MS" panose="020B0603020202020204" pitchFamily="34" charset="0"/>
              </a:rPr>
              <a:t>Cercetare</a:t>
            </a:r>
            <a:r>
              <a:rPr lang="en-US" sz="1200" dirty="0">
                <a:solidFill>
                  <a:schemeClr val="accent6">
                    <a:lumMod val="20000"/>
                    <a:lumOff val="80000"/>
                  </a:schemeClr>
                </a:solidFill>
                <a:latin typeface="Trebuchet MS" panose="020B0603020202020204" pitchFamily="34" charset="0"/>
              </a:rPr>
              <a:t> </a:t>
            </a:r>
            <a:r>
              <a:rPr lang="en-US" sz="1200" dirty="0" err="1">
                <a:solidFill>
                  <a:schemeClr val="accent6">
                    <a:lumMod val="20000"/>
                    <a:lumOff val="80000"/>
                  </a:schemeClr>
                </a:solidFill>
                <a:latin typeface="Trebuchet MS" panose="020B0603020202020204" pitchFamily="34" charset="0"/>
              </a:rPr>
              <a:t>industrială</a:t>
            </a:r>
            <a:endParaRPr lang="ro-RO" sz="1200" dirty="0">
              <a:solidFill>
                <a:schemeClr val="accent6">
                  <a:lumMod val="20000"/>
                  <a:lumOff val="80000"/>
                </a:schemeClr>
              </a:solidFill>
              <a:latin typeface="Trebuchet MS" panose="020B0603020202020204" pitchFamily="34" charset="0"/>
            </a:endParaRPr>
          </a:p>
          <a:p>
            <a:pPr marL="352425" indent="-171450">
              <a:buFont typeface="Wingdings" panose="05000000000000000000" pitchFamily="2" charset="2"/>
              <a:buChar char="ü"/>
            </a:pPr>
            <a:r>
              <a:rPr lang="ro-RO" sz="1200" dirty="0">
                <a:solidFill>
                  <a:schemeClr val="bg1"/>
                </a:solidFill>
                <a:latin typeface="Trebuchet MS" panose="020B0603020202020204" pitchFamily="34" charset="0"/>
              </a:rPr>
              <a:t>Identificarea și analiza unor concepte pentru epurarea recuperativă a apelor de mină</a:t>
            </a:r>
          </a:p>
          <a:p>
            <a:pPr marL="352425" indent="-171450">
              <a:buFont typeface="Wingdings" panose="05000000000000000000" pitchFamily="2" charset="2"/>
              <a:buChar char="ü"/>
            </a:pPr>
            <a:r>
              <a:rPr lang="ro-RO" sz="1200" dirty="0">
                <a:solidFill>
                  <a:schemeClr val="bg1"/>
                </a:solidFill>
                <a:latin typeface="Trebuchet MS" panose="020B0603020202020204" pitchFamily="34" charset="0"/>
              </a:rPr>
              <a:t>Cercetare industrială privind soluțiile tehnice pentru testarea procedeelor selectate</a:t>
            </a:r>
          </a:p>
          <a:p>
            <a:pPr marL="352425" indent="-171450">
              <a:buFont typeface="Wingdings" panose="05000000000000000000" pitchFamily="2" charset="2"/>
              <a:buChar char="ü"/>
            </a:pPr>
            <a:r>
              <a:rPr lang="ro-RO" sz="1200" dirty="0">
                <a:solidFill>
                  <a:schemeClr val="bg1"/>
                </a:solidFill>
                <a:latin typeface="Trebuchet MS" panose="020B0603020202020204" pitchFamily="34" charset="0"/>
              </a:rPr>
              <a:t>Testarea și evaluarea tehnologică pe baza rezultatelor experimentale a unor procedee de ameliorare a calității efluenților rezultați prin tratarea convențională a apelor de mină</a:t>
            </a:r>
            <a:endParaRPr lang="en-US" sz="1200" dirty="0">
              <a:solidFill>
                <a:schemeClr val="bg1"/>
              </a:solidFill>
              <a:latin typeface="Trebuchet MS" panose="020B0603020202020204" pitchFamily="34" charset="0"/>
            </a:endParaRPr>
          </a:p>
          <a:p>
            <a:pPr marL="352425" indent="-171450">
              <a:buFont typeface="Wingdings" panose="05000000000000000000" pitchFamily="2" charset="2"/>
              <a:buChar char="ü"/>
            </a:pPr>
            <a:r>
              <a:rPr lang="ro-RO" sz="1200" dirty="0">
                <a:solidFill>
                  <a:schemeClr val="bg1"/>
                </a:solidFill>
                <a:latin typeface="Trebuchet MS" panose="020B0603020202020204" pitchFamily="34" charset="0"/>
              </a:rPr>
              <a:t>Integrarea procedeelor și validarea în condiții de laborator a tehnologiei de tratare recuperativă a apelor de mină cu valorificarea aluminiului în situ pentru precipitarea sulfatului</a:t>
            </a:r>
            <a:endParaRPr lang="en-US" sz="1200" dirty="0">
              <a:solidFill>
                <a:schemeClr val="bg1"/>
              </a:solidFill>
              <a:latin typeface="Trebuchet MS" panose="020B0603020202020204" pitchFamily="34" charset="0"/>
            </a:endParaRPr>
          </a:p>
          <a:p>
            <a:endParaRPr lang="en-US" sz="1200" dirty="0">
              <a:latin typeface="Trebuchet MS" panose="020B0603020202020204" pitchFamily="34" charset="0"/>
            </a:endParaRPr>
          </a:p>
          <a:p>
            <a:endParaRPr lang="en-US" sz="1200" dirty="0">
              <a:latin typeface="Trebuchet MS" panose="020B0603020202020204" pitchFamily="34" charset="0"/>
            </a:endParaRPr>
          </a:p>
          <a:p>
            <a:r>
              <a:rPr lang="ro-RO" sz="1200" dirty="0">
                <a:solidFill>
                  <a:schemeClr val="accent6">
                    <a:lumMod val="20000"/>
                    <a:lumOff val="80000"/>
                  </a:schemeClr>
                </a:solidFill>
                <a:latin typeface="Trebuchet MS" panose="020B0603020202020204" pitchFamily="34" charset="0"/>
                <a:sym typeface="Wingdings" panose="05000000000000000000" pitchFamily="2" charset="2"/>
              </a:rPr>
              <a:t></a:t>
            </a:r>
            <a:r>
              <a:rPr lang="ro-RO" sz="1200" dirty="0">
                <a:solidFill>
                  <a:schemeClr val="accent6">
                    <a:lumMod val="20000"/>
                    <a:lumOff val="80000"/>
                  </a:schemeClr>
                </a:solidFill>
                <a:latin typeface="Trebuchet MS" panose="020B0603020202020204" pitchFamily="34" charset="0"/>
              </a:rPr>
              <a:t> Dezvoltare experimentală</a:t>
            </a:r>
          </a:p>
          <a:p>
            <a:pPr marL="354012" indent="-171450" algn="just">
              <a:buFont typeface="Wingdings" panose="05000000000000000000" pitchFamily="2" charset="2"/>
              <a:buChar char="ü"/>
            </a:pPr>
            <a:r>
              <a:rPr lang="ro-RO" sz="1200" dirty="0">
                <a:solidFill>
                  <a:schemeClr val="bg1"/>
                </a:solidFill>
                <a:latin typeface="Trebuchet MS" panose="020B0603020202020204" pitchFamily="34" charset="0"/>
              </a:rPr>
              <a:t>Integrarea procedeelor și validarea în condiții de laborator a tehnologiei de tratare recuperativă a apelor de mină cu valorificarea aluminiului în situ pentru precipitarea sulfatului</a:t>
            </a:r>
            <a:endParaRPr lang="en-US" sz="1200" dirty="0">
              <a:solidFill>
                <a:schemeClr val="bg1"/>
              </a:solidFill>
              <a:latin typeface="Trebuchet MS" panose="020B0603020202020204" pitchFamily="34" charset="0"/>
            </a:endParaRPr>
          </a:p>
          <a:p>
            <a:pPr marL="354012" indent="-171450" algn="just">
              <a:buFont typeface="Wingdings" panose="05000000000000000000" pitchFamily="2" charset="2"/>
              <a:buChar char="ü"/>
            </a:pPr>
            <a:r>
              <a:rPr lang="ro-RO" sz="1200" dirty="0">
                <a:solidFill>
                  <a:schemeClr val="bg1"/>
                </a:solidFill>
                <a:latin typeface="Trebuchet MS" panose="020B0603020202020204" pitchFamily="34" charset="0"/>
              </a:rPr>
              <a:t>Experimentarea și verificarea produșilor de tip coagulant și adsorbanti</a:t>
            </a:r>
          </a:p>
        </p:txBody>
      </p:sp>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15</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CEPROMIN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4112793" y="2322105"/>
            <a:ext cx="5546317" cy="738664"/>
          </a:xfrm>
          <a:prstGeom prst="rect">
            <a:avLst/>
          </a:prstGeom>
          <a:noFill/>
        </p:spPr>
        <p:txBody>
          <a:bodyPr wrap="square" rtlCol="0">
            <a:spAutoFit/>
          </a:bodyPr>
          <a:lstStyle/>
          <a:p>
            <a:pPr marL="182563" indent="-6350" algn="ctr"/>
            <a:r>
              <a:rPr lang="ro-RO" sz="1400" dirty="0">
                <a:solidFill>
                  <a:schemeClr val="bg1"/>
                </a:solidFill>
                <a:latin typeface="Trebuchet MS" panose="020B0603020202020204" pitchFamily="34" charset="0"/>
              </a:rPr>
              <a:t>Cercetări privind îmbunătățirea tehnologiilor de tratare și pentru tratarea recuperativă a apelor de mină provenite din industria extractivă a minereurilor neferoase</a:t>
            </a:r>
          </a:p>
        </p:txBody>
      </p:sp>
      <p:sp>
        <p:nvSpPr>
          <p:cNvPr id="22" name="Rectangle 21">
            <a:extLst>
              <a:ext uri="{FF2B5EF4-FFF2-40B4-BE49-F238E27FC236}">
                <a16:creationId xmlns:a16="http://schemas.microsoft.com/office/drawing/2014/main" id="{48D39E3C-08CC-4E4A-81DD-E31D9B55E7F4}"/>
              </a:ext>
            </a:extLst>
          </p:cNvPr>
          <p:cNvSpPr/>
          <p:nvPr/>
        </p:nvSpPr>
        <p:spPr>
          <a:xfrm>
            <a:off x="4084853" y="2290003"/>
            <a:ext cx="5574257" cy="80286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3A6CB2A4-2A15-4E54-9216-1E497EB612A0}"/>
              </a:ext>
            </a:extLst>
          </p:cNvPr>
          <p:cNvSpPr>
            <a:spLocks noChangeArrowheads="1"/>
          </p:cNvSpPr>
          <p:nvPr/>
        </p:nvSpPr>
        <p:spPr bwMode="auto">
          <a:xfrm>
            <a:off x="1707226" y="2516439"/>
            <a:ext cx="2187816"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Noi</a:t>
            </a: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embrie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2017</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Mai</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2019</a:t>
            </a:r>
            <a:endParaRPr lang="en-US" altLang="ja-JP" sz="1200" dirty="0">
              <a:solidFill>
                <a:schemeClr val="bg1"/>
              </a:solidFill>
              <a:latin typeface="Trebuchet MS" panose="020B0603020202020204" pitchFamily="34" charset="0"/>
              <a:ea typeface="ＭＳ Ｐゴシック" pitchFamily="50" charset="-128"/>
            </a:endParaRPr>
          </a:p>
        </p:txBody>
      </p:sp>
      <p:sp>
        <p:nvSpPr>
          <p:cNvPr id="15" name="Rectangle 14">
            <a:extLst>
              <a:ext uri="{FF2B5EF4-FFF2-40B4-BE49-F238E27FC236}">
                <a16:creationId xmlns:a16="http://schemas.microsoft.com/office/drawing/2014/main" id="{F880B6F0-E9D5-4A16-A985-9676788C97AE}"/>
              </a:ext>
            </a:extLst>
          </p:cNvPr>
          <p:cNvSpPr>
            <a:spLocks noChangeArrowheads="1"/>
          </p:cNvSpPr>
          <p:nvPr/>
        </p:nvSpPr>
        <p:spPr bwMode="auto">
          <a:xfrm>
            <a:off x="9791862" y="3405003"/>
            <a:ext cx="2113005" cy="1360844"/>
          </a:xfrm>
          <a:prstGeom prst="rect">
            <a:avLst/>
          </a:prstGeom>
          <a:solidFill>
            <a:srgbClr val="F2F2F2">
              <a:alpha val="81176"/>
            </a:srgbClr>
          </a:solidFill>
          <a:ln w="19050" algn="ctr">
            <a:noFill/>
            <a:miter lim="800000"/>
            <a:headEnd/>
            <a:tailEnd/>
          </a:ln>
        </p:spPr>
        <p:txBody>
          <a:bodyPr wrap="square" lIns="36000" tIns="36000" rIns="36000" bIns="36000" anchor="ctr"/>
          <a:lstStyle/>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p:txBody>
      </p:sp>
      <p:pic>
        <p:nvPicPr>
          <p:cNvPr id="16" name="Picture 2" descr="P72056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91861" y="2034950"/>
            <a:ext cx="211300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36972" y="3455521"/>
            <a:ext cx="1866900"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Captur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91861" y="4825603"/>
            <a:ext cx="2113005" cy="1465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DD9BB873-6EEE-4D37-9460-8F478A4256B8}"/>
              </a:ext>
            </a:extLst>
          </p:cNvPr>
          <p:cNvSpPr>
            <a:spLocks noChangeArrowheads="1"/>
          </p:cNvSpPr>
          <p:nvPr/>
        </p:nvSpPr>
        <p:spPr bwMode="auto">
          <a:xfrm>
            <a:off x="8007481" y="2024780"/>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21" name="Slide Number Placeholder 9">
            <a:extLst>
              <a:ext uri="{FF2B5EF4-FFF2-40B4-BE49-F238E27FC236}">
                <a16:creationId xmlns:a16="http://schemas.microsoft.com/office/drawing/2014/main" id="{0C72A840-D946-4E3A-8132-4A0CBBEE36E6}"/>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15</a:t>
            </a:fld>
            <a:endParaRPr lang="ro-RO" dirty="0"/>
          </a:p>
        </p:txBody>
      </p:sp>
      <p:sp>
        <p:nvSpPr>
          <p:cNvPr id="23" name="TextBox 1">
            <a:extLst>
              <a:ext uri="{FF2B5EF4-FFF2-40B4-BE49-F238E27FC236}">
                <a16:creationId xmlns:a16="http://schemas.microsoft.com/office/drawing/2014/main" id="{3F94FB01-E6A5-445C-B635-F0298E71CC02}"/>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24" name="Rectangle 23">
            <a:extLst>
              <a:ext uri="{FF2B5EF4-FFF2-40B4-BE49-F238E27FC236}">
                <a16:creationId xmlns:a16="http://schemas.microsoft.com/office/drawing/2014/main" id="{F4416782-EF60-4B19-9A08-E5AC03E45682}"/>
              </a:ext>
            </a:extLst>
          </p:cNvPr>
          <p:cNvSpPr/>
          <p:nvPr/>
        </p:nvSpPr>
        <p:spPr>
          <a:xfrm>
            <a:off x="157686" y="3598433"/>
            <a:ext cx="9501424" cy="2692869"/>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E89C8E1-0DEB-47BC-B67F-0C07951522B4}"/>
              </a:ext>
            </a:extLst>
          </p:cNvPr>
          <p:cNvSpPr>
            <a:spLocks noChangeArrowheads="1"/>
          </p:cNvSpPr>
          <p:nvPr/>
        </p:nvSpPr>
        <p:spPr bwMode="auto">
          <a:xfrm rot="19990785">
            <a:off x="714291" y="2101570"/>
            <a:ext cx="1207909"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FINALIZAT</a:t>
            </a:r>
            <a:endParaRPr lang="ro-RO" sz="1600" dirty="0">
              <a:solidFill>
                <a:schemeClr val="accent6">
                  <a:lumMod val="60000"/>
                  <a:lumOff val="40000"/>
                </a:schemeClr>
              </a:solidFill>
              <a:latin typeface="Trebuchet MS" panose="020B0603020202020204" pitchFamily="34" charset="0"/>
              <a:ea typeface="ＭＳ Ｐゴシック" pitchFamily="50" charset="-128"/>
            </a:endParaRPr>
          </a:p>
        </p:txBody>
      </p:sp>
    </p:spTree>
    <p:extLst>
      <p:ext uri="{BB962C8B-B14F-4D97-AF65-F5344CB8AC3E}">
        <p14:creationId xmlns:p14="http://schemas.microsoft.com/office/powerpoint/2010/main" val="332447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16</a:t>
            </a:fld>
            <a:endParaRPr lang="en-US" dirty="0">
              <a:latin typeface="Optima LT" panose="02000503060000020003" pitchFamily="2" charset="0"/>
            </a:endParaRPr>
          </a:p>
        </p:txBody>
      </p:sp>
      <p:sp>
        <p:nvSpPr>
          <p:cNvPr id="7" name="Rectangle 6"/>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CEPROMIN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0" name="Rectangle 9"/>
          <p:cNvSpPr/>
          <p:nvPr/>
        </p:nvSpPr>
        <p:spPr>
          <a:xfrm>
            <a:off x="812559" y="2246877"/>
            <a:ext cx="10487901" cy="3847207"/>
          </a:xfrm>
          <a:prstGeom prst="rect">
            <a:avLst/>
          </a:prstGeom>
        </p:spPr>
        <p:txBody>
          <a:bodyPr wrap="square">
            <a:spAutoFit/>
          </a:bodyPr>
          <a:lstStyle/>
          <a:p>
            <a:pPr algn="just"/>
            <a:endParaRPr lang="ro-RO" sz="1400" dirty="0">
              <a:solidFill>
                <a:schemeClr val="bg1"/>
              </a:solidFill>
            </a:endParaRPr>
          </a:p>
          <a:p>
            <a:pPr marL="285750" indent="-285750" algn="just">
              <a:spcBef>
                <a:spcPts val="600"/>
              </a:spcBef>
              <a:buFont typeface="Calibri" panose="020F0502020204030204" pitchFamily="34" charset="0"/>
              <a:buChar char="‐"/>
            </a:pPr>
            <a:r>
              <a:rPr lang="ro-RO" sz="1100" i="1" spc="-20" dirty="0">
                <a:solidFill>
                  <a:schemeClr val="bg1"/>
                </a:solidFill>
                <a:latin typeface="Trebuchet MS" panose="020B0603020202020204" pitchFamily="34" charset="0"/>
              </a:rPr>
              <a:t>Laurentiu Razvan Dinu, Valeriu Robert Badescu, Viorel Ion Patroescu, Gabriela Geanina Vasile, Voicu Oncu, Kinetic analysis of manganese removal from mine water- continuous flow reaction system, 21th International Symposium „The Enviroment and the Industry” SIMI 2018, 20-21 september, 2018, </a:t>
            </a:r>
            <a:r>
              <a:rPr lang="ro-RO" sz="1100" i="1" dirty="0" err="1">
                <a:solidFill>
                  <a:schemeClr val="bg1"/>
                </a:solidFill>
                <a:latin typeface="Trebuchet MS" panose="020B0603020202020204" pitchFamily="34" charset="0"/>
              </a:rPr>
              <a:t>Bucuresti</a:t>
            </a:r>
            <a:r>
              <a:rPr lang="ro-RO" sz="1100" i="1" dirty="0">
                <a:solidFill>
                  <a:schemeClr val="bg1"/>
                </a:solidFill>
                <a:latin typeface="Trebuchet MS" panose="020B0603020202020204" pitchFamily="34" charset="0"/>
              </a:rPr>
              <a:t>                        (7)</a:t>
            </a:r>
          </a:p>
          <a:p>
            <a:pPr marL="285750" indent="-285750" algn="just">
              <a:spcBef>
                <a:spcPts val="600"/>
              </a:spcBef>
              <a:buFont typeface="Calibri" panose="020F0502020204030204" pitchFamily="34" charset="0"/>
              <a:buChar char="‐"/>
            </a:pPr>
            <a:r>
              <a:rPr lang="ro-RO" sz="1100" i="1" spc="-30" dirty="0">
                <a:solidFill>
                  <a:schemeClr val="bg1"/>
                </a:solidFill>
                <a:latin typeface="Trebuchet MS" panose="020B0603020202020204" pitchFamily="34" charset="0"/>
              </a:rPr>
              <a:t>Laurentiu Razvan Dinu, Valeriu Robert Badescu, Gabriela Geanina Vasile, Ionut Cristea, Ecaterina Anca Serban, Voicu Oncu, Marinela Moga, Fe-Al recovery from mine water treatment residuals and product testing for wastewater treatment – phosphate and turbidity removal, 22nd International Symposium „The Environment and The Industry” SIMI 2019, Bucharest, 26-27 september 2019, Proceedings </a:t>
            </a:r>
            <a:r>
              <a:rPr lang="ro-RO" sz="1100" i="1" dirty="0">
                <a:solidFill>
                  <a:schemeClr val="bg1"/>
                </a:solidFill>
                <a:latin typeface="Trebuchet MS" panose="020B0603020202020204" pitchFamily="34" charset="0"/>
              </a:rPr>
              <a:t>book, pg. 56, 2019                                                                                                            (8)</a:t>
            </a:r>
          </a:p>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Catalina Stoica, Laurentiu Dinu, Irina Lucaciu, Mihai Nita Lazar, Voicu Oncu, The impact of conventional treated mine water on Hondol river – a preliminary study of benthic invertebrates, 22nd International Symposium „The Environment and The Industry” SIMI 2019, Bucharest, 26-27 september 2019, Book of abstracts, pg. 84, 2019                                                                                                                                                                                                   (9)</a:t>
            </a:r>
          </a:p>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Catalina Stoica, Laurentiu Dinu, Irina Lucaciu, Mihai Nita Lazar, Voicu Oncu, The toxic effect of conventional treated mine water on aquatic organisms, Revista de Chimie, 71(1), pg. 67, 2020                                                                                                                                                                           (10)</a:t>
            </a:r>
          </a:p>
          <a:p>
            <a:pPr marL="285750" indent="-285750" algn="just">
              <a:buFont typeface="Arial" panose="020B0604020202020204" pitchFamily="34" charset="0"/>
              <a:buChar char="•"/>
            </a:pPr>
            <a:endParaRPr lang="ro-RO" sz="1100" dirty="0">
              <a:solidFill>
                <a:schemeClr val="bg1"/>
              </a:solidFill>
              <a:latin typeface="Trebuchet MS" panose="020B0603020202020204" pitchFamily="34" charset="0"/>
            </a:endParaRPr>
          </a:p>
          <a:p>
            <a:pPr algn="just"/>
            <a:r>
              <a:rPr lang="ro-RO" sz="1400" dirty="0">
                <a:solidFill>
                  <a:schemeClr val="bg1"/>
                </a:solidFill>
              </a:rPr>
              <a:t> </a:t>
            </a:r>
          </a:p>
          <a:p>
            <a:pPr algn="just"/>
            <a:endParaRPr lang="ro-RO" sz="1400" dirty="0">
              <a:solidFill>
                <a:schemeClr val="bg1"/>
              </a:solidFill>
            </a:endParaRPr>
          </a:p>
          <a:p>
            <a:pPr algn="just"/>
            <a:endParaRPr lang="ro-RO" sz="1400" dirty="0">
              <a:solidFill>
                <a:schemeClr val="bg1"/>
              </a:solidFill>
            </a:endParaRPr>
          </a:p>
          <a:p>
            <a:pPr marL="285750" indent="-285750">
              <a:buFont typeface="Arial" panose="020B0604020202020204" pitchFamily="34" charset="0"/>
              <a:buChar char="•"/>
            </a:pPr>
            <a:r>
              <a:rPr lang="ro-RO" sz="1100" i="1" dirty="0">
                <a:solidFill>
                  <a:schemeClr val="bg1"/>
                </a:solidFill>
                <a:latin typeface="Trebuchet MS" panose="020B0603020202020204" pitchFamily="34" charset="0"/>
              </a:rPr>
              <a:t>Dinu Laurentiu Razvan, Manea Elisabeta, Nitoi Ines, Bumbac Costel, Cristea Nicolae Ionut, Pascu Luoana Florentina, Lehr Blaziu Carol, Oncu Voicu, Moga Marinela, 133716A0, Procedeu de valorificare a deseului rezultat de la epurarea apelor de mina prin precipitarea ionului sulfat, BOPI nr 11/2019, pg. 476  </a:t>
            </a:r>
            <a:r>
              <a:rPr lang="en-GB" sz="1100" i="1" dirty="0">
                <a:solidFill>
                  <a:schemeClr val="bg1"/>
                </a:solidFill>
                <a:latin typeface="Trebuchet MS" panose="020B0603020202020204" pitchFamily="34" charset="0"/>
              </a:rPr>
              <a:t>[I]</a:t>
            </a:r>
            <a:endParaRPr lang="ro-RO" sz="1100" i="1" dirty="0">
              <a:solidFill>
                <a:schemeClr val="bg1"/>
              </a:solidFill>
              <a:latin typeface="Trebuchet MS" panose="020B0603020202020204" pitchFamily="34" charset="0"/>
            </a:endParaRPr>
          </a:p>
          <a:p>
            <a:pPr marL="285750" indent="-285750" algn="just">
              <a:buFont typeface="Arial" panose="020B0604020202020204" pitchFamily="34" charset="0"/>
              <a:buChar char="•"/>
            </a:pPr>
            <a:endParaRPr lang="ro-RO" sz="1100" dirty="0">
              <a:solidFill>
                <a:schemeClr val="bg1"/>
              </a:solidFill>
              <a:latin typeface="Trebuchet MS" panose="020B0603020202020204" pitchFamily="34" charset="0"/>
            </a:endParaRPr>
          </a:p>
          <a:p>
            <a:pPr marL="285750" indent="-285750" algn="just">
              <a:buFont typeface="Arial" panose="020B0604020202020204" pitchFamily="34" charset="0"/>
              <a:buChar char="•"/>
            </a:pPr>
            <a:endParaRPr lang="ro-RO" sz="1400" dirty="0">
              <a:solidFill>
                <a:schemeClr val="bg1"/>
              </a:solidFill>
              <a:effectLst/>
              <a:latin typeface="Arial" panose="020B0604020202020204" pitchFamily="34" charset="0"/>
              <a:ea typeface="Times New Roman" panose="02020603050405020304" pitchFamily="18" charset="0"/>
            </a:endParaRPr>
          </a:p>
        </p:txBody>
      </p:sp>
      <p:sp>
        <p:nvSpPr>
          <p:cNvPr id="8" name="TextBox 7">
            <a:extLst>
              <a:ext uri="{FF2B5EF4-FFF2-40B4-BE49-F238E27FC236}">
                <a16:creationId xmlns:a16="http://schemas.microsoft.com/office/drawing/2014/main" id="{6E78482F-637F-4663-B414-DBA1BA2F27B9}"/>
              </a:ext>
            </a:extLst>
          </p:cNvPr>
          <p:cNvSpPr txBox="1"/>
          <p:nvPr/>
        </p:nvSpPr>
        <p:spPr>
          <a:xfrm>
            <a:off x="712715" y="2031880"/>
            <a:ext cx="9567800" cy="338554"/>
          </a:xfrm>
          <a:prstGeom prst="rect">
            <a:avLst/>
          </a:prstGeom>
          <a:noFill/>
        </p:spPr>
        <p:txBody>
          <a:bodyPr wrap="square" rtlCol="0">
            <a:spAutoFit/>
          </a:bodyPr>
          <a:lstStyle/>
          <a:p>
            <a:r>
              <a:rPr lang="en-GB"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Publica</a:t>
            </a: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ții științifice</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
        <p:nvSpPr>
          <p:cNvPr id="11" name="TextBox 10">
            <a:extLst>
              <a:ext uri="{FF2B5EF4-FFF2-40B4-BE49-F238E27FC236}">
                <a16:creationId xmlns:a16="http://schemas.microsoft.com/office/drawing/2014/main" id="{025D8A91-8BC7-4747-BF07-A200272E6045}"/>
              </a:ext>
            </a:extLst>
          </p:cNvPr>
          <p:cNvSpPr txBox="1"/>
          <p:nvPr/>
        </p:nvSpPr>
        <p:spPr>
          <a:xfrm>
            <a:off x="705095" y="4785463"/>
            <a:ext cx="9567800" cy="338554"/>
          </a:xfrm>
          <a:prstGeom prst="rect">
            <a:avLst/>
          </a:prstGeom>
          <a:noFill/>
        </p:spPr>
        <p:txBody>
          <a:bodyPr wrap="square" rtlCol="0">
            <a:spAutoFit/>
          </a:bodyPr>
          <a:lstStyle/>
          <a:p>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Cerere de brevet</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
        <p:nvSpPr>
          <p:cNvPr id="13" name="Slide Number Placeholder 9">
            <a:extLst>
              <a:ext uri="{FF2B5EF4-FFF2-40B4-BE49-F238E27FC236}">
                <a16:creationId xmlns:a16="http://schemas.microsoft.com/office/drawing/2014/main" id="{0322EBB7-0E8D-462F-9446-4DD779200C34}"/>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16</a:t>
            </a:fld>
            <a:endParaRPr lang="ro-RO" dirty="0"/>
          </a:p>
        </p:txBody>
      </p:sp>
      <p:sp>
        <p:nvSpPr>
          <p:cNvPr id="14" name="TextBox 1">
            <a:extLst>
              <a:ext uri="{FF2B5EF4-FFF2-40B4-BE49-F238E27FC236}">
                <a16:creationId xmlns:a16="http://schemas.microsoft.com/office/drawing/2014/main" id="{9D774650-DE39-4611-9687-279D4D1CAEA2}"/>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665730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17</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ALL GREEN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9" name="Slide Number Placeholder 9">
            <a:extLst>
              <a:ext uri="{FF2B5EF4-FFF2-40B4-BE49-F238E27FC236}">
                <a16:creationId xmlns:a16="http://schemas.microsoft.com/office/drawing/2014/main" id="{BD24DF18-7D3C-47D7-9EF4-FABC7F93BEF7}"/>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17</a:t>
            </a:fld>
            <a:endParaRPr lang="ro-RO" dirty="0"/>
          </a:p>
        </p:txBody>
      </p:sp>
      <p:sp>
        <p:nvSpPr>
          <p:cNvPr id="43" name="TextBox 42">
            <a:extLst>
              <a:ext uri="{FF2B5EF4-FFF2-40B4-BE49-F238E27FC236}">
                <a16:creationId xmlns:a16="http://schemas.microsoft.com/office/drawing/2014/main" id="{7B848D00-CF51-4BE0-AA23-29A99CEE7D2F}"/>
              </a:ext>
            </a:extLst>
          </p:cNvPr>
          <p:cNvSpPr txBox="1"/>
          <p:nvPr/>
        </p:nvSpPr>
        <p:spPr>
          <a:xfrm>
            <a:off x="4320470" y="2244825"/>
            <a:ext cx="5401789" cy="738664"/>
          </a:xfrm>
          <a:prstGeom prst="rect">
            <a:avLst/>
          </a:prstGeom>
          <a:noFill/>
        </p:spPr>
        <p:txBody>
          <a:bodyPr wrap="square" rtlCol="0">
            <a:spAutoFit/>
          </a:bodyPr>
          <a:lstStyle/>
          <a:p>
            <a:pPr marL="182563" indent="-6350" algn="ctr"/>
            <a:r>
              <a:rPr lang="ro-RO" sz="1400" dirty="0">
                <a:solidFill>
                  <a:schemeClr val="bg1"/>
                </a:solidFill>
                <a:latin typeface="Trebuchet MS" panose="020B0603020202020204" pitchFamily="34" charset="0"/>
              </a:rPr>
              <a:t>Reciclarea avansată integrată a deșeurilor combinate</a:t>
            </a:r>
            <a:r>
              <a:rPr lang="en-US" sz="1400" dirty="0">
                <a:solidFill>
                  <a:schemeClr val="bg1"/>
                </a:solidFill>
                <a:latin typeface="Trebuchet MS" panose="020B0603020202020204" pitchFamily="34" charset="0"/>
              </a:rPr>
              <a:t> </a:t>
            </a:r>
            <a:r>
              <a:rPr lang="ro-RO" sz="1400" dirty="0">
                <a:solidFill>
                  <a:schemeClr val="bg1"/>
                </a:solidFill>
                <a:latin typeface="Trebuchet MS" panose="020B0603020202020204" pitchFamily="34" charset="0"/>
              </a:rPr>
              <a:t>inseparabile de mase plastice și hârtie, nereciclabile prin tehnologiile actuale</a:t>
            </a:r>
          </a:p>
        </p:txBody>
      </p:sp>
      <p:sp>
        <p:nvSpPr>
          <p:cNvPr id="22" name="Rectangle 21">
            <a:extLst>
              <a:ext uri="{FF2B5EF4-FFF2-40B4-BE49-F238E27FC236}">
                <a16:creationId xmlns:a16="http://schemas.microsoft.com/office/drawing/2014/main" id="{48D39E3C-08CC-4E4A-81DD-E31D9B55E7F4}"/>
              </a:ext>
            </a:extLst>
          </p:cNvPr>
          <p:cNvSpPr/>
          <p:nvPr/>
        </p:nvSpPr>
        <p:spPr>
          <a:xfrm>
            <a:off x="4292802" y="2236059"/>
            <a:ext cx="5574257" cy="80286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415967" y="3015912"/>
            <a:ext cx="9451092" cy="3477875"/>
          </a:xfrm>
          <a:prstGeom prst="rect">
            <a:avLst/>
          </a:prstGeom>
          <a:noFill/>
        </p:spPr>
        <p:txBody>
          <a:bodyPr wrap="square" rtlCol="0">
            <a:spAutoFit/>
          </a:bodyPr>
          <a:lstStyle/>
          <a:p>
            <a:r>
              <a:rPr lang="ro-RO" sz="14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400" dirty="0">
                <a:solidFill>
                  <a:schemeClr val="accent6">
                    <a:lumMod val="20000"/>
                    <a:lumOff val="80000"/>
                  </a:schemeClr>
                </a:solidFill>
                <a:latin typeface="Trebuchet MS" panose="020B0603020202020204" pitchFamily="34" charset="0"/>
              </a:rPr>
              <a:t>:</a:t>
            </a:r>
          </a:p>
          <a:p>
            <a:endParaRPr lang="en-US" sz="1200" dirty="0">
              <a:solidFill>
                <a:schemeClr val="bg1"/>
              </a:solidFill>
              <a:latin typeface="Trebuchet MS" panose="020B0603020202020204" pitchFamily="34" charset="0"/>
            </a:endParaRPr>
          </a:p>
          <a:p>
            <a:r>
              <a:rPr lang="en-US" sz="1200" dirty="0">
                <a:solidFill>
                  <a:schemeClr val="accent6">
                    <a:lumMod val="20000"/>
                    <a:lumOff val="80000"/>
                  </a:schemeClr>
                </a:solidFill>
                <a:latin typeface="Trebuchet MS" panose="020B0603020202020204" pitchFamily="34" charset="0"/>
                <a:sym typeface="Wingdings" panose="05000000000000000000" pitchFamily="2" charset="2"/>
              </a:rPr>
              <a:t></a:t>
            </a:r>
            <a:r>
              <a:rPr lang="en-US" sz="1200" dirty="0" err="1">
                <a:solidFill>
                  <a:schemeClr val="accent6">
                    <a:lumMod val="20000"/>
                    <a:lumOff val="80000"/>
                  </a:schemeClr>
                </a:solidFill>
                <a:latin typeface="Trebuchet MS" panose="020B0603020202020204" pitchFamily="34" charset="0"/>
              </a:rPr>
              <a:t>Cercetare</a:t>
            </a:r>
            <a:r>
              <a:rPr lang="en-US" sz="1200" dirty="0">
                <a:solidFill>
                  <a:schemeClr val="accent6">
                    <a:lumMod val="20000"/>
                    <a:lumOff val="80000"/>
                  </a:schemeClr>
                </a:solidFill>
                <a:latin typeface="Trebuchet MS" panose="020B0603020202020204" pitchFamily="34" charset="0"/>
              </a:rPr>
              <a:t> industrial</a:t>
            </a:r>
            <a:r>
              <a:rPr lang="ro-RO" sz="1200" dirty="0">
                <a:solidFill>
                  <a:schemeClr val="accent6">
                    <a:lumMod val="20000"/>
                    <a:lumOff val="80000"/>
                  </a:schemeClr>
                </a:solidFill>
                <a:latin typeface="Trebuchet MS" panose="020B0603020202020204" pitchFamily="34" charset="0"/>
              </a:rPr>
              <a:t>ă</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Evaluarea cerintelor tehnice de utilizare a deseurilor combinate de plastic si hartie pentru reciclare superioara prin noi tehnologii</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Studii și cercetări aprofundate privind adaptarea tehnologiei de colectare, selectare și reciclare a deșeurilor combinate de plastic și hârtie, în vederea obținerii de materie primă pentru produse noi</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Studii și cercetări aprofundate privind tehnologia și echipamentele de dezinsecție/dezinfecție asociate reciclării deșeurilor combinate din plastic și hârtie</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Realizarea unui model experimental de uscător/sterilizator cu microunde pentru deșeuri combinate de plastic și hârtie mărunțite la nivel de fulgi/granule</a:t>
            </a:r>
            <a:endParaRPr lang="en-US" sz="1200" dirty="0">
              <a:solidFill>
                <a:schemeClr val="bg1"/>
              </a:solidFill>
              <a:latin typeface="Trebuchet MS" panose="020B0603020202020204" pitchFamily="34" charset="0"/>
            </a:endParaRPr>
          </a:p>
          <a:p>
            <a:pPr marL="352425" indent="-171450" algn="just">
              <a:buFont typeface="Wingdings" panose="05000000000000000000" pitchFamily="2" charset="2"/>
              <a:buChar char="ü"/>
            </a:pPr>
            <a:r>
              <a:rPr lang="en-US" sz="1200" dirty="0">
                <a:solidFill>
                  <a:schemeClr val="bg1"/>
                </a:solidFill>
                <a:latin typeface="Trebuchet MS" panose="020B0603020202020204" pitchFamily="34" charset="0"/>
              </a:rPr>
              <a:t>Ob</a:t>
            </a:r>
            <a:r>
              <a:rPr lang="ro-RO" sz="1200" dirty="0">
                <a:solidFill>
                  <a:schemeClr val="bg1"/>
                </a:solidFill>
                <a:latin typeface="Trebuchet MS" panose="020B0603020202020204" pitchFamily="34" charset="0"/>
              </a:rPr>
              <a:t>ț</a:t>
            </a:r>
            <a:r>
              <a:rPr lang="en-US" sz="1200" dirty="0" err="1">
                <a:solidFill>
                  <a:schemeClr val="bg1"/>
                </a:solidFill>
                <a:latin typeface="Trebuchet MS" panose="020B0603020202020204" pitchFamily="34" charset="0"/>
              </a:rPr>
              <a:t>inerea</a:t>
            </a:r>
            <a:r>
              <a:rPr lang="ro-RO" sz="1200" dirty="0">
                <a:solidFill>
                  <a:schemeClr val="bg1"/>
                </a:solidFill>
                <a:latin typeface="Trebuchet MS" panose="020B0603020202020204" pitchFamily="34" charset="0"/>
              </a:rPr>
              <a:t> de materie prima cu proprietăți predefinite din deșeuri combinate de plastic și hârtie</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Studii si cercetari privind obtinerea unei game cat mai mari de compo</a:t>
            </a:r>
            <a:r>
              <a:rPr lang="en-US" sz="1200" dirty="0">
                <a:solidFill>
                  <a:schemeClr val="bg1"/>
                </a:solidFill>
                <a:latin typeface="Trebuchet MS" panose="020B0603020202020204" pitchFamily="34" charset="0"/>
              </a:rPr>
              <a:t>z</a:t>
            </a:r>
            <a:r>
              <a:rPr lang="ro-RO" sz="1200" dirty="0">
                <a:solidFill>
                  <a:schemeClr val="bg1"/>
                </a:solidFill>
                <a:latin typeface="Trebuchet MS" panose="020B0603020202020204" pitchFamily="34" charset="0"/>
              </a:rPr>
              <a:t>ite termoplastice pe baza materiei prime obtinute din reciclarea </a:t>
            </a:r>
            <a:r>
              <a:rPr lang="ro-RO" sz="1200" dirty="0" err="1">
                <a:solidFill>
                  <a:schemeClr val="bg1"/>
                </a:solidFill>
                <a:latin typeface="Trebuchet MS" panose="020B0603020202020204" pitchFamily="34" charset="0"/>
              </a:rPr>
              <a:t>deseurilor</a:t>
            </a:r>
            <a:endParaRPr lang="ro-RO" sz="1200" dirty="0">
              <a:solidFill>
                <a:schemeClr val="bg1"/>
              </a:solidFill>
              <a:latin typeface="Trebuchet MS" panose="020B0603020202020204" pitchFamily="34" charset="0"/>
            </a:endParaRPr>
          </a:p>
          <a:p>
            <a:pPr marL="285750" indent="-104775" algn="just">
              <a:buFont typeface="Trebuchet MS" panose="020B0603020202020204" pitchFamily="34" charset="0"/>
              <a:buChar char="‐"/>
            </a:pPr>
            <a:endParaRPr lang="en-US" sz="1100" dirty="0">
              <a:latin typeface="Trebuchet MS" panose="020B0603020202020204" pitchFamily="34" charset="0"/>
            </a:endParaRPr>
          </a:p>
          <a:p>
            <a:pPr algn="just"/>
            <a:r>
              <a:rPr lang="en-US" sz="1200" dirty="0">
                <a:solidFill>
                  <a:schemeClr val="accent6">
                    <a:lumMod val="20000"/>
                    <a:lumOff val="80000"/>
                  </a:schemeClr>
                </a:solidFill>
                <a:latin typeface="Trebuchet MS" panose="020B0603020202020204" pitchFamily="34" charset="0"/>
                <a:sym typeface="Wingdings" panose="05000000000000000000" pitchFamily="2" charset="2"/>
              </a:rPr>
              <a:t></a:t>
            </a:r>
            <a:r>
              <a:rPr lang="en-US" sz="1200" dirty="0" err="1">
                <a:solidFill>
                  <a:schemeClr val="accent6">
                    <a:lumMod val="20000"/>
                    <a:lumOff val="80000"/>
                  </a:schemeClr>
                </a:solidFill>
                <a:latin typeface="Trebuchet MS" panose="020B0603020202020204" pitchFamily="34" charset="0"/>
              </a:rPr>
              <a:t>Dezvoltare</a:t>
            </a:r>
            <a:r>
              <a:rPr lang="en-US" sz="1200" dirty="0">
                <a:solidFill>
                  <a:schemeClr val="accent6">
                    <a:lumMod val="20000"/>
                    <a:lumOff val="80000"/>
                  </a:schemeClr>
                </a:solidFill>
                <a:latin typeface="Trebuchet MS" panose="020B0603020202020204" pitchFamily="34" charset="0"/>
              </a:rPr>
              <a:t> experimental</a:t>
            </a:r>
            <a:r>
              <a:rPr lang="ro-RO" sz="1200" dirty="0">
                <a:solidFill>
                  <a:schemeClr val="accent6">
                    <a:lumMod val="20000"/>
                    <a:lumOff val="80000"/>
                  </a:schemeClr>
                </a:solidFill>
                <a:latin typeface="Trebuchet MS" panose="020B0603020202020204" pitchFamily="34" charset="0"/>
              </a:rPr>
              <a:t>ă</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Adaptarea tehnologiei de extrudare</a:t>
            </a:r>
          </a:p>
          <a:p>
            <a:pPr marL="352425" indent="-171450" algn="just">
              <a:buFont typeface="Wingdings" panose="05000000000000000000" pitchFamily="2" charset="2"/>
              <a:buChar char="ü"/>
            </a:pPr>
            <a:r>
              <a:rPr lang="ro-RO" sz="1200" dirty="0">
                <a:solidFill>
                  <a:schemeClr val="bg1"/>
                </a:solidFill>
                <a:latin typeface="Trebuchet MS" panose="020B0603020202020204" pitchFamily="34" charset="0"/>
              </a:rPr>
              <a:t>Realizarea prototipurilor de componente extrudate și testarea </a:t>
            </a:r>
            <a:r>
              <a:rPr lang="ro-RO" sz="1200" dirty="0" err="1">
                <a:solidFill>
                  <a:schemeClr val="bg1"/>
                </a:solidFill>
                <a:latin typeface="Trebuchet MS" panose="020B0603020202020204" pitchFamily="34" charset="0"/>
              </a:rPr>
              <a:t>functionalității</a:t>
            </a:r>
            <a:r>
              <a:rPr lang="ro-RO" sz="1200" dirty="0">
                <a:solidFill>
                  <a:schemeClr val="bg1"/>
                </a:solidFill>
                <a:latin typeface="Trebuchet MS" panose="020B0603020202020204" pitchFamily="34" charset="0"/>
              </a:rPr>
              <a:t> acestora</a:t>
            </a:r>
          </a:p>
          <a:p>
            <a:pPr marL="628650" indent="-452438" algn="just"/>
            <a:endParaRPr lang="ro-RO" sz="1200" dirty="0">
              <a:solidFill>
                <a:schemeClr val="bg1"/>
              </a:solidFill>
              <a:latin typeface="Trebuchet MS" panose="020B0603020202020204" pitchFamily="34" charset="0"/>
            </a:endParaRPr>
          </a:p>
        </p:txBody>
      </p:sp>
      <p:sp>
        <p:nvSpPr>
          <p:cNvPr id="4" name="Rectangle 4"/>
          <p:cNvSpPr>
            <a:spLocks noChangeArrowheads="1"/>
          </p:cNvSpPr>
          <p:nvPr/>
        </p:nvSpPr>
        <p:spPr bwMode="auto">
          <a:xfrm flipV="1">
            <a:off x="14000136" y="491177"/>
            <a:ext cx="600751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o-RO"/>
          </a:p>
        </p:txBody>
      </p:sp>
      <p:graphicFrame>
        <p:nvGraphicFramePr>
          <p:cNvPr id="5" name="Object 4"/>
          <p:cNvGraphicFramePr>
            <a:graphicFrameLocks noChangeAspect="1"/>
          </p:cNvGraphicFramePr>
          <p:nvPr>
            <p:extLst>
              <p:ext uri="{D42A27DB-BD31-4B8C-83A1-F6EECF244321}">
                <p14:modId xmlns:p14="http://schemas.microsoft.com/office/powerpoint/2010/main" val="3085324089"/>
              </p:ext>
            </p:extLst>
          </p:nvPr>
        </p:nvGraphicFramePr>
        <p:xfrm>
          <a:off x="10089397" y="2038533"/>
          <a:ext cx="1782858" cy="1197920"/>
        </p:xfrm>
        <a:graphic>
          <a:graphicData uri="http://schemas.openxmlformats.org/presentationml/2006/ole">
            <mc:AlternateContent xmlns:mc="http://schemas.openxmlformats.org/markup-compatibility/2006">
              <mc:Choice xmlns:v="urn:schemas-microsoft-com:vml" Requires="v">
                <p:oleObj spid="_x0000_s6250" name="Bitmap Image" r:id="rId4" imgW="9828571" imgH="5533333" progId="Paint.Picture">
                  <p:embed/>
                </p:oleObj>
              </mc:Choice>
              <mc:Fallback>
                <p:oleObj name="Bitmap Image" r:id="rId4" imgW="9828571" imgH="5533333" progId="Paint.Picture">
                  <p:embed/>
                  <p:pic>
                    <p:nvPicPr>
                      <p:cNvPr id="5" name="Object 4"/>
                      <p:cNvPicPr>
                        <a:picLocks noChangeAspect="1" noChangeArrowheads="1"/>
                      </p:cNvPicPr>
                      <p:nvPr/>
                    </p:nvPicPr>
                    <p:blipFill>
                      <a:blip r:embed="rId5">
                        <a:extLst>
                          <a:ext uri="{28A0092B-C50C-407E-A947-70E740481C1C}">
                            <a14:useLocalDpi xmlns:a14="http://schemas.microsoft.com/office/drawing/2010/main" val="0"/>
                          </a:ext>
                        </a:extLst>
                      </a:blip>
                      <a:srcRect r="16544"/>
                      <a:stretch>
                        <a:fillRect/>
                      </a:stretch>
                    </p:blipFill>
                    <p:spPr bwMode="auto">
                      <a:xfrm>
                        <a:off x="10089397" y="2038533"/>
                        <a:ext cx="1782858" cy="1197920"/>
                      </a:xfrm>
                      <a:prstGeom prst="rect">
                        <a:avLst/>
                      </a:prstGeom>
                      <a:noFill/>
                    </p:spPr>
                  </p:pic>
                </p:oleObj>
              </mc:Fallback>
            </mc:AlternateContent>
          </a:graphicData>
        </a:graphic>
      </p:graphicFrame>
      <p:pic>
        <p:nvPicPr>
          <p:cNvPr id="39" name="Picture 38"/>
          <p:cNvPicPr/>
          <p:nvPr/>
        </p:nvPicPr>
        <p:blipFill>
          <a:blip r:embed="rId6" cstate="print"/>
          <a:srcRect l="12605" t="5334" r="12244" b="14534"/>
          <a:stretch>
            <a:fillRect/>
          </a:stretch>
        </p:blipFill>
        <p:spPr bwMode="auto">
          <a:xfrm>
            <a:off x="10089397" y="3407780"/>
            <a:ext cx="1782858" cy="1267786"/>
          </a:xfrm>
          <a:prstGeom prst="rect">
            <a:avLst/>
          </a:prstGeom>
          <a:noFill/>
          <a:ln w="9525">
            <a:noFill/>
            <a:miter lim="800000"/>
            <a:headEnd/>
            <a:tailEnd/>
          </a:ln>
        </p:spPr>
      </p:pic>
      <p:pic>
        <p:nvPicPr>
          <p:cNvPr id="45" name="Picture 44"/>
          <p:cNvPicPr/>
          <p:nvPr/>
        </p:nvPicPr>
        <p:blipFill>
          <a:blip r:embed="rId7" cstate="print"/>
          <a:srcRect/>
          <a:stretch>
            <a:fillRect/>
          </a:stretch>
        </p:blipFill>
        <p:spPr bwMode="auto">
          <a:xfrm>
            <a:off x="10089396" y="4809053"/>
            <a:ext cx="1802951" cy="1423472"/>
          </a:xfrm>
          <a:prstGeom prst="rect">
            <a:avLst/>
          </a:prstGeom>
          <a:noFill/>
        </p:spPr>
      </p:pic>
      <p:sp>
        <p:nvSpPr>
          <p:cNvPr id="16" name="Rectangle 15">
            <a:extLst>
              <a:ext uri="{FF2B5EF4-FFF2-40B4-BE49-F238E27FC236}">
                <a16:creationId xmlns:a16="http://schemas.microsoft.com/office/drawing/2014/main" id="{4811A339-592C-4CCD-9DEE-99C4581B3B8B}"/>
              </a:ext>
            </a:extLst>
          </p:cNvPr>
          <p:cNvSpPr>
            <a:spLocks noChangeArrowheads="1"/>
          </p:cNvSpPr>
          <p:nvPr/>
        </p:nvSpPr>
        <p:spPr bwMode="auto">
          <a:xfrm>
            <a:off x="8196680" y="1985077"/>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17" name="Rectangle 16">
            <a:extLst>
              <a:ext uri="{FF2B5EF4-FFF2-40B4-BE49-F238E27FC236}">
                <a16:creationId xmlns:a16="http://schemas.microsoft.com/office/drawing/2014/main" id="{198235A6-B1C4-49CA-B3F1-830023ABEED0}"/>
              </a:ext>
            </a:extLst>
          </p:cNvPr>
          <p:cNvSpPr>
            <a:spLocks noChangeArrowheads="1"/>
          </p:cNvSpPr>
          <p:nvPr/>
        </p:nvSpPr>
        <p:spPr bwMode="auto">
          <a:xfrm>
            <a:off x="1718146" y="2441198"/>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Noi</a:t>
            </a: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embrie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2017</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Noiembrie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2019</a:t>
            </a:r>
            <a:endParaRPr lang="en-US" altLang="ja-JP" sz="1200" dirty="0">
              <a:solidFill>
                <a:schemeClr val="bg1"/>
              </a:solidFill>
              <a:latin typeface="Trebuchet MS" panose="020B0603020202020204" pitchFamily="34" charset="0"/>
              <a:ea typeface="ＭＳ Ｐゴシック" pitchFamily="50" charset="-128"/>
            </a:endParaRPr>
          </a:p>
        </p:txBody>
      </p:sp>
      <p:sp>
        <p:nvSpPr>
          <p:cNvPr id="18" name="Rectangle 17">
            <a:extLst>
              <a:ext uri="{FF2B5EF4-FFF2-40B4-BE49-F238E27FC236}">
                <a16:creationId xmlns:a16="http://schemas.microsoft.com/office/drawing/2014/main" id="{67CB50F2-3166-4FFE-8E9C-56953354E5EB}"/>
              </a:ext>
            </a:extLst>
          </p:cNvPr>
          <p:cNvSpPr>
            <a:spLocks noChangeArrowheads="1"/>
          </p:cNvSpPr>
          <p:nvPr/>
        </p:nvSpPr>
        <p:spPr bwMode="auto">
          <a:xfrm rot="19990785">
            <a:off x="714291" y="2101570"/>
            <a:ext cx="1207909"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FINALIZAT</a:t>
            </a:r>
            <a:endParaRPr lang="ro-RO" sz="1600" dirty="0">
              <a:solidFill>
                <a:schemeClr val="accent6">
                  <a:lumMod val="60000"/>
                  <a:lumOff val="40000"/>
                </a:schemeClr>
              </a:solidFill>
              <a:latin typeface="Trebuchet MS" panose="020B0603020202020204" pitchFamily="34" charset="0"/>
              <a:ea typeface="ＭＳ Ｐゴシック" pitchFamily="50" charset="-128"/>
            </a:endParaRPr>
          </a:p>
        </p:txBody>
      </p:sp>
      <p:sp>
        <p:nvSpPr>
          <p:cNvPr id="20" name="Slide Number Placeholder 9">
            <a:extLst>
              <a:ext uri="{FF2B5EF4-FFF2-40B4-BE49-F238E27FC236}">
                <a16:creationId xmlns:a16="http://schemas.microsoft.com/office/drawing/2014/main" id="{9F559945-5242-4842-ABE9-D636F9D2F0E4}"/>
              </a:ext>
            </a:extLst>
          </p:cNvPr>
          <p:cNvSpPr txBox="1">
            <a:spLocks/>
          </p:cNvSpPr>
          <p:nvPr/>
        </p:nvSpPr>
        <p:spPr>
          <a:xfrm>
            <a:off x="10820400" y="6356350"/>
            <a:ext cx="533400" cy="365125"/>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904ACB-98FF-4DD5-8F53-0CB8B4413DD8}" type="slidenum">
              <a:rPr lang="ro-RO" smtClean="0"/>
              <a:pPr/>
              <a:t>17</a:t>
            </a:fld>
            <a:endParaRPr lang="ro-RO" dirty="0"/>
          </a:p>
        </p:txBody>
      </p:sp>
      <p:sp>
        <p:nvSpPr>
          <p:cNvPr id="21" name="TextBox 1">
            <a:extLst>
              <a:ext uri="{FF2B5EF4-FFF2-40B4-BE49-F238E27FC236}">
                <a16:creationId xmlns:a16="http://schemas.microsoft.com/office/drawing/2014/main" id="{2283F91D-4AC3-45AA-9FF5-37B593E41F6A}"/>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23" name="Rectangle 22">
            <a:extLst>
              <a:ext uri="{FF2B5EF4-FFF2-40B4-BE49-F238E27FC236}">
                <a16:creationId xmlns:a16="http://schemas.microsoft.com/office/drawing/2014/main" id="{B10AD6D9-1E14-4EA3-B2CD-1C34ADA28EEF}"/>
              </a:ext>
            </a:extLst>
          </p:cNvPr>
          <p:cNvSpPr/>
          <p:nvPr/>
        </p:nvSpPr>
        <p:spPr>
          <a:xfrm>
            <a:off x="425492" y="3381375"/>
            <a:ext cx="9501424" cy="2862302"/>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230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18</a:t>
            </a:fld>
            <a:endParaRPr lang="en-US" dirty="0">
              <a:latin typeface="Optima LT" panose="02000503060000020003" pitchFamily="2" charset="0"/>
            </a:endParaRPr>
          </a:p>
        </p:txBody>
      </p:sp>
      <p:sp>
        <p:nvSpPr>
          <p:cNvPr id="7" name="Rectangle 6"/>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ALL GREEN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0" name="Rectangle 9"/>
          <p:cNvSpPr/>
          <p:nvPr/>
        </p:nvSpPr>
        <p:spPr>
          <a:xfrm>
            <a:off x="627360" y="2482307"/>
            <a:ext cx="11335323" cy="3416320"/>
          </a:xfrm>
          <a:prstGeom prst="rect">
            <a:avLst/>
          </a:prstGeom>
        </p:spPr>
        <p:txBody>
          <a:bodyPr wrap="square">
            <a:spAutoFit/>
          </a:bodyPr>
          <a:lstStyle/>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Romeo Cristian Ciobanu, George Andrei Ursan, Mihaela Aradoaei, Gheorghe Batrinescu, Alina Roxana Banciu, Specific tests concerning microwave sterilization efficiency of combined plastic and paper waste, 2018 International Conference and Expositions on Electrical and Power Engineering EPE 2018, Iasi, Gheorghe Asachi Technical University, 18-19 October 2018, WOS:000458752200196</a:t>
            </a:r>
            <a:r>
              <a:rPr lang="en-GB" sz="1100" i="1" dirty="0">
                <a:solidFill>
                  <a:schemeClr val="bg1"/>
                </a:solidFill>
                <a:latin typeface="Trebuchet MS" panose="020B0603020202020204" pitchFamily="34" charset="0"/>
              </a:rPr>
              <a:t>                                                                                                                                                                      (11)</a:t>
            </a:r>
            <a:endParaRPr lang="ro-RO" sz="1100" i="1" dirty="0">
              <a:solidFill>
                <a:schemeClr val="bg1"/>
              </a:solidFill>
              <a:latin typeface="Trebuchet MS" panose="020B0603020202020204" pitchFamily="34" charset="0"/>
            </a:endParaRPr>
          </a:p>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Gheorghe Batrinescu, Nicolae Ionut Cristea, Robert Valeriu Badescu, Romeo Cristian Ciobanu, George Andrei Ursan, Mihaela Aradoaei, The induced impact on the environment by combined plastic and paper waste before and after recovery, Revista de Chimie, 70(12), pg. 4579, 2019</a:t>
            </a:r>
            <a:r>
              <a:rPr lang="en-GB" sz="1100" i="1" dirty="0">
                <a:solidFill>
                  <a:schemeClr val="bg1"/>
                </a:solidFill>
                <a:latin typeface="Trebuchet MS" panose="020B0603020202020204" pitchFamily="34" charset="0"/>
              </a:rPr>
              <a:t>                                                                      (12)</a:t>
            </a:r>
            <a:endParaRPr lang="ro-RO" sz="1100" i="1" dirty="0">
              <a:solidFill>
                <a:schemeClr val="bg1"/>
              </a:solidFill>
              <a:latin typeface="Trebuchet MS" panose="020B0603020202020204" pitchFamily="34" charset="0"/>
            </a:endParaRPr>
          </a:p>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Romeo Cristian Ciobanu, Gheorghe Batrinescu, George Andrei Ursan, Alina Ruxandra Caramitu, Virgil Marinescu, Adriana Matei Bors, Iosif Lingvay, Mechanical and morphostructural characteristics of composite materials performed by recycling mixed waste of plastic and paper, Materiale Plastice, 56(3), pg. 475, 2019</a:t>
            </a:r>
            <a:r>
              <a:rPr lang="en-GB" sz="1100" i="1" dirty="0">
                <a:solidFill>
                  <a:schemeClr val="bg1"/>
                </a:solidFill>
                <a:latin typeface="Trebuchet MS" panose="020B0603020202020204" pitchFamily="34" charset="0"/>
              </a:rPr>
              <a:t>                  (13)</a:t>
            </a:r>
            <a:endParaRPr lang="ro-RO" sz="1100" i="1" dirty="0">
              <a:solidFill>
                <a:schemeClr val="bg1"/>
              </a:solidFill>
              <a:latin typeface="Trebuchet MS" panose="020B0603020202020204" pitchFamily="34" charset="0"/>
            </a:endParaRPr>
          </a:p>
          <a:p>
            <a:pPr marL="285750" indent="-285750" algn="just">
              <a:spcBef>
                <a:spcPts val="600"/>
              </a:spcBef>
              <a:buFont typeface="Calibri" panose="020F0502020204030204" pitchFamily="34" charset="0"/>
              <a:buChar char="‐"/>
            </a:pPr>
            <a:r>
              <a:rPr lang="ro-RO" sz="1100" i="1" dirty="0">
                <a:solidFill>
                  <a:schemeClr val="bg1"/>
                </a:solidFill>
                <a:latin typeface="Trebuchet MS" panose="020B0603020202020204" pitchFamily="34" charset="0"/>
              </a:rPr>
              <a:t>Gheorghe Batrinescu, Ionut Cristea Nicolae, Robert Valeriu Badescu, Romeo Cristian Ciobanu, George Andrei Ursan, Mihaela Aradoaei, Induced environmental impact of combined plastic and paper wastes before and after valorization, 22nd International Symposium „The Environment and The Industry” SIMI 2019, Bucharest, 26-27 september 2019, Book of abstracts, pg. 53, 2019</a:t>
            </a:r>
            <a:r>
              <a:rPr lang="en-GB" sz="1100" i="1" dirty="0">
                <a:solidFill>
                  <a:schemeClr val="bg1"/>
                </a:solidFill>
                <a:latin typeface="Trebuchet MS" panose="020B0603020202020204" pitchFamily="34" charset="0"/>
              </a:rPr>
              <a:t>                                                                                                                                                                                (14)</a:t>
            </a:r>
            <a:endParaRPr lang="ro-RO" sz="1100" i="1" dirty="0">
              <a:solidFill>
                <a:schemeClr val="bg1"/>
              </a:solidFill>
              <a:latin typeface="Trebuchet MS" panose="020B0603020202020204" pitchFamily="34" charset="0"/>
            </a:endParaRPr>
          </a:p>
          <a:p>
            <a:pPr marL="285750" indent="-285750" algn="just">
              <a:spcBef>
                <a:spcPts val="600"/>
              </a:spcBef>
              <a:buFont typeface="Arial" panose="020B0604020202020204" pitchFamily="34" charset="0"/>
              <a:buChar char="•"/>
            </a:pPr>
            <a:endParaRPr lang="en-GB" sz="1100" dirty="0">
              <a:solidFill>
                <a:schemeClr val="bg1"/>
              </a:solidFill>
              <a:latin typeface="Trebuchet MS" panose="020B0603020202020204" pitchFamily="34" charset="0"/>
            </a:endParaRPr>
          </a:p>
          <a:p>
            <a:pPr marL="285750" indent="-285750" algn="just">
              <a:spcBef>
                <a:spcPts val="600"/>
              </a:spcBef>
              <a:buFont typeface="Arial" panose="020B0604020202020204" pitchFamily="34" charset="0"/>
              <a:buChar char="•"/>
            </a:pPr>
            <a:endParaRPr lang="ro-RO" sz="1100" dirty="0">
              <a:solidFill>
                <a:schemeClr val="bg1"/>
              </a:solidFill>
              <a:latin typeface="Trebuchet MS" panose="020B0603020202020204" pitchFamily="34" charset="0"/>
            </a:endParaRPr>
          </a:p>
          <a:p>
            <a:pPr marL="285750" indent="-285750" algn="just">
              <a:spcBef>
                <a:spcPts val="600"/>
              </a:spcBef>
              <a:buFont typeface="Arial" panose="020B0604020202020204" pitchFamily="34" charset="0"/>
              <a:buChar char="•"/>
            </a:pPr>
            <a:endParaRPr lang="ro-RO" sz="110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ro-RO" sz="1100" i="1" dirty="0">
                <a:solidFill>
                  <a:schemeClr val="bg1"/>
                </a:solidFill>
                <a:latin typeface="Trebuchet MS" panose="020B0603020202020204" pitchFamily="34" charset="0"/>
              </a:rPr>
              <a:t>Ciobanu Romeo Cristian, Ursan George Andrei, Batrinescu Gheorghe, 134037A0, Materiale compozite termoplastice din deseuri inseparabile de mase plastice si hartie in amestec, BOPI nr 4/2020, pg. 24</a:t>
            </a:r>
            <a:r>
              <a:rPr lang="en-GB" sz="1100" i="1" dirty="0">
                <a:solidFill>
                  <a:schemeClr val="bg1"/>
                </a:solidFill>
                <a:latin typeface="Trebuchet MS" panose="020B0603020202020204" pitchFamily="34" charset="0"/>
              </a:rPr>
              <a:t>                                                                                                                                                                                                       [2]</a:t>
            </a:r>
            <a:endParaRPr lang="ro-RO" sz="1100" i="1" dirty="0">
              <a:solidFill>
                <a:schemeClr val="bg1"/>
              </a:solidFill>
              <a:latin typeface="Trebuchet MS" panose="020B0603020202020204" pitchFamily="34" charset="0"/>
            </a:endParaRPr>
          </a:p>
          <a:p>
            <a:pPr marL="285750" indent="-285750" algn="just">
              <a:spcBef>
                <a:spcPts val="600"/>
              </a:spcBef>
              <a:buFont typeface="Arial" panose="020B0604020202020204" pitchFamily="34" charset="0"/>
              <a:buChar char="•"/>
            </a:pPr>
            <a:endParaRPr lang="ro-RO" sz="1100" dirty="0">
              <a:solidFill>
                <a:schemeClr val="bg1"/>
              </a:solidFill>
              <a:effectLst/>
              <a:latin typeface="Trebuchet MS" panose="020B0603020202020204" pitchFamily="34" charset="0"/>
              <a:ea typeface="Times New Roman" panose="02020603050405020304" pitchFamily="18" charset="0"/>
            </a:endParaRPr>
          </a:p>
        </p:txBody>
      </p:sp>
      <p:sp>
        <p:nvSpPr>
          <p:cNvPr id="8" name="TextBox 7">
            <a:extLst>
              <a:ext uri="{FF2B5EF4-FFF2-40B4-BE49-F238E27FC236}">
                <a16:creationId xmlns:a16="http://schemas.microsoft.com/office/drawing/2014/main" id="{02D49B7C-3496-4B68-88B7-51551604A370}"/>
              </a:ext>
            </a:extLst>
          </p:cNvPr>
          <p:cNvSpPr txBox="1"/>
          <p:nvPr/>
        </p:nvSpPr>
        <p:spPr>
          <a:xfrm>
            <a:off x="712715" y="2031880"/>
            <a:ext cx="9567800" cy="338554"/>
          </a:xfrm>
          <a:prstGeom prst="rect">
            <a:avLst/>
          </a:prstGeom>
          <a:noFill/>
        </p:spPr>
        <p:txBody>
          <a:bodyPr wrap="square" rtlCol="0">
            <a:spAutoFit/>
          </a:bodyPr>
          <a:lstStyle/>
          <a:p>
            <a:r>
              <a:rPr lang="en-GB"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Publica</a:t>
            </a: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ții științifice</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
        <p:nvSpPr>
          <p:cNvPr id="11" name="TextBox 10">
            <a:extLst>
              <a:ext uri="{FF2B5EF4-FFF2-40B4-BE49-F238E27FC236}">
                <a16:creationId xmlns:a16="http://schemas.microsoft.com/office/drawing/2014/main" id="{8737C315-18BB-41DB-AAB6-6C9B1BF9F18D}"/>
              </a:ext>
            </a:extLst>
          </p:cNvPr>
          <p:cNvSpPr txBox="1"/>
          <p:nvPr/>
        </p:nvSpPr>
        <p:spPr>
          <a:xfrm>
            <a:off x="705095" y="4785463"/>
            <a:ext cx="9567800" cy="338554"/>
          </a:xfrm>
          <a:prstGeom prst="rect">
            <a:avLst/>
          </a:prstGeom>
          <a:noFill/>
        </p:spPr>
        <p:txBody>
          <a:bodyPr wrap="square" rtlCol="0">
            <a:spAutoFit/>
          </a:bodyPr>
          <a:lstStyle/>
          <a:p>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Cerere de brevet și un nou produs introdus pe piață</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
        <p:nvSpPr>
          <p:cNvPr id="13" name="Slide Number Placeholder 9">
            <a:extLst>
              <a:ext uri="{FF2B5EF4-FFF2-40B4-BE49-F238E27FC236}">
                <a16:creationId xmlns:a16="http://schemas.microsoft.com/office/drawing/2014/main" id="{79BB9426-FED0-4184-B742-46FCFFAFBA3C}"/>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18</a:t>
            </a:fld>
            <a:endParaRPr lang="ro-RO" dirty="0"/>
          </a:p>
        </p:txBody>
      </p:sp>
      <p:sp>
        <p:nvSpPr>
          <p:cNvPr id="14" name="TextBox 1">
            <a:extLst>
              <a:ext uri="{FF2B5EF4-FFF2-40B4-BE49-F238E27FC236}">
                <a16:creationId xmlns:a16="http://schemas.microsoft.com/office/drawing/2014/main" id="{DE4F8441-F5AA-46A4-8C46-BAC6E706EB8D}"/>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690450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19</a:t>
            </a:fld>
            <a:endParaRPr lang="en-US" dirty="0">
              <a:latin typeface="Optima LT" panose="02000503060000020003" pitchFamily="2" charset="0"/>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3792693" y="2325776"/>
            <a:ext cx="5929566" cy="954107"/>
          </a:xfrm>
          <a:prstGeom prst="rect">
            <a:avLst/>
          </a:prstGeom>
          <a:noFill/>
        </p:spPr>
        <p:txBody>
          <a:bodyPr wrap="square" rtlCol="0">
            <a:spAutoFit/>
          </a:bodyPr>
          <a:lstStyle/>
          <a:p>
            <a:pPr marL="628650" indent="-452438" algn="ctr"/>
            <a:r>
              <a:rPr lang="ro-RO" sz="1400" dirty="0">
                <a:solidFill>
                  <a:schemeClr val="bg1"/>
                </a:solidFill>
                <a:latin typeface="Trebuchet MS" panose="020B0603020202020204" pitchFamily="34" charset="0"/>
              </a:rPr>
              <a:t>Cercetări privind creșterea eficienței fermentării anaerobe în  </a:t>
            </a:r>
            <a:r>
              <a:rPr lang="ro-RO" sz="1400" dirty="0" err="1">
                <a:solidFill>
                  <a:schemeClr val="bg1"/>
                </a:solidFill>
                <a:latin typeface="Trebuchet MS" panose="020B0603020202020204" pitchFamily="34" charset="0"/>
              </a:rPr>
              <a:t>statiile</a:t>
            </a:r>
            <a:r>
              <a:rPr lang="ro-RO" sz="1400" dirty="0">
                <a:solidFill>
                  <a:schemeClr val="bg1"/>
                </a:solidFill>
                <a:latin typeface="Trebuchet MS" panose="020B0603020202020204" pitchFamily="34" charset="0"/>
              </a:rPr>
              <a:t> de epurare orășenești prin implementarea tehnologiilor de dezintegrare a nămolului</a:t>
            </a:r>
          </a:p>
          <a:p>
            <a:pPr marL="628650" indent="-452438" algn="ctr"/>
            <a:endParaRPr lang="ro-RO" sz="1400" dirty="0">
              <a:solidFill>
                <a:schemeClr val="bg1"/>
              </a:solidFill>
              <a:latin typeface="Trebuchet MS" panose="020B0603020202020204" pitchFamily="34" charset="0"/>
            </a:endParaRPr>
          </a:p>
        </p:txBody>
      </p:sp>
      <p:sp>
        <p:nvSpPr>
          <p:cNvPr id="22" name="Rectangle 21">
            <a:extLst>
              <a:ext uri="{FF2B5EF4-FFF2-40B4-BE49-F238E27FC236}">
                <a16:creationId xmlns:a16="http://schemas.microsoft.com/office/drawing/2014/main" id="{48D39E3C-08CC-4E4A-81DD-E31D9B55E7F4}"/>
              </a:ext>
            </a:extLst>
          </p:cNvPr>
          <p:cNvSpPr/>
          <p:nvPr/>
        </p:nvSpPr>
        <p:spPr>
          <a:xfrm>
            <a:off x="4183701" y="2302097"/>
            <a:ext cx="5574257" cy="80286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265670" y="3001585"/>
            <a:ext cx="9456589" cy="3185487"/>
          </a:xfrm>
          <a:prstGeom prst="rect">
            <a:avLst/>
          </a:prstGeom>
          <a:noFill/>
        </p:spPr>
        <p:txBody>
          <a:bodyPr wrap="square" rtlCol="0">
            <a:spAutoFit/>
          </a:bodyPr>
          <a:lstStyle/>
          <a:p>
            <a:pPr>
              <a:spcBef>
                <a:spcPts val="200"/>
              </a:spcBef>
            </a:pP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6">
                    <a:lumMod val="20000"/>
                    <a:lumOff val="80000"/>
                  </a:schemeClr>
                </a:solidFill>
                <a:latin typeface="Trebuchet MS" panose="020B0603020202020204" pitchFamily="34" charset="0"/>
              </a:rPr>
              <a:t>: </a:t>
            </a:r>
            <a:endParaRPr lang="en-US" sz="1600" dirty="0">
              <a:solidFill>
                <a:schemeClr val="accent6">
                  <a:lumMod val="20000"/>
                  <a:lumOff val="80000"/>
                </a:schemeClr>
              </a:solidFill>
              <a:latin typeface="Trebuchet MS" panose="020B0603020202020204" pitchFamily="34" charset="0"/>
            </a:endParaRPr>
          </a:p>
          <a:p>
            <a:pPr>
              <a:spcBef>
                <a:spcPts val="200"/>
              </a:spcBef>
            </a:pPr>
            <a:r>
              <a:rPr lang="en-US" sz="1400" dirty="0">
                <a:solidFill>
                  <a:schemeClr val="accent6">
                    <a:lumMod val="20000"/>
                    <a:lumOff val="80000"/>
                  </a:schemeClr>
                </a:solidFill>
                <a:latin typeface="Trebuchet MS" panose="020B0603020202020204" pitchFamily="34" charset="0"/>
                <a:sym typeface="Wingdings" panose="05000000000000000000" pitchFamily="2" charset="2"/>
              </a:rPr>
              <a:t></a:t>
            </a:r>
            <a:r>
              <a:rPr lang="en-US" sz="1400" dirty="0" err="1">
                <a:solidFill>
                  <a:schemeClr val="accent6">
                    <a:lumMod val="20000"/>
                    <a:lumOff val="80000"/>
                  </a:schemeClr>
                </a:solidFill>
                <a:latin typeface="Trebuchet MS" panose="020B0603020202020204" pitchFamily="34" charset="0"/>
              </a:rPr>
              <a:t>Cercetare</a:t>
            </a:r>
            <a:r>
              <a:rPr lang="en-US" sz="1400" dirty="0">
                <a:solidFill>
                  <a:schemeClr val="accent6">
                    <a:lumMod val="20000"/>
                    <a:lumOff val="80000"/>
                  </a:schemeClr>
                </a:solidFill>
                <a:latin typeface="Trebuchet MS" panose="020B0603020202020204" pitchFamily="34" charset="0"/>
              </a:rPr>
              <a:t> industrial</a:t>
            </a:r>
            <a:r>
              <a:rPr lang="ro-RO" sz="1400" dirty="0">
                <a:solidFill>
                  <a:schemeClr val="accent6">
                    <a:lumMod val="20000"/>
                    <a:lumOff val="80000"/>
                  </a:schemeClr>
                </a:solidFill>
                <a:latin typeface="Trebuchet MS" panose="020B0603020202020204" pitchFamily="34" charset="0"/>
              </a:rPr>
              <a:t>ă</a:t>
            </a:r>
            <a:endParaRPr lang="en-US" sz="1400" dirty="0">
              <a:solidFill>
                <a:schemeClr val="accent6">
                  <a:lumMod val="20000"/>
                  <a:lumOff val="80000"/>
                </a:schemeClr>
              </a:solidFill>
              <a:latin typeface="Trebuchet MS" panose="020B0603020202020204" pitchFamily="34" charset="0"/>
            </a:endParaRPr>
          </a:p>
          <a:p>
            <a:pPr marL="347662" indent="-171450" algn="just">
              <a:spcBef>
                <a:spcPts val="200"/>
              </a:spcBef>
              <a:buFont typeface="Wingdings" panose="05000000000000000000" pitchFamily="2" charset="2"/>
              <a:buChar char="ü"/>
            </a:pPr>
            <a:r>
              <a:rPr lang="en-US" sz="1200" dirty="0" err="1">
                <a:solidFill>
                  <a:schemeClr val="bg1"/>
                </a:solidFill>
                <a:latin typeface="Trebuchet MS" panose="020B0603020202020204" pitchFamily="34" charset="0"/>
              </a:rPr>
              <a:t>Cercetare</a:t>
            </a:r>
            <a:r>
              <a:rPr lang="en-US" sz="1200" dirty="0">
                <a:solidFill>
                  <a:schemeClr val="bg1"/>
                </a:solidFill>
                <a:latin typeface="Trebuchet MS" panose="020B0603020202020204" pitchFamily="34" charset="0"/>
              </a:rPr>
              <a:t> industrial</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pentru</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identificarea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evaluarea</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ș</a:t>
            </a:r>
            <a:r>
              <a:rPr lang="en-US" sz="1200" dirty="0" err="1">
                <a:solidFill>
                  <a:schemeClr val="bg1"/>
                </a:solidFill>
                <a:latin typeface="Trebuchet MS" panose="020B0603020202020204" pitchFamily="34" charset="0"/>
              </a:rPr>
              <a:t>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selectarea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unor</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procedee</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pretratare</a:t>
            </a:r>
            <a:r>
              <a:rPr lang="en-US" sz="1200" dirty="0">
                <a:solidFill>
                  <a:schemeClr val="bg1"/>
                </a:solidFill>
                <a:latin typeface="Trebuchet MS" panose="020B0603020202020204" pitchFamily="34" charset="0"/>
              </a:rPr>
              <a:t>/</a:t>
            </a:r>
            <a:r>
              <a:rPr lang="en-US" sz="1200" dirty="0" err="1">
                <a:solidFill>
                  <a:schemeClr val="bg1"/>
                </a:solidFill>
                <a:latin typeface="Trebuchet MS" panose="020B0603020202020204" pitchFamily="34" charset="0"/>
              </a:rPr>
              <a:t>sterilizare</a:t>
            </a:r>
            <a:r>
              <a:rPr lang="en-US" sz="1200" dirty="0">
                <a:solidFill>
                  <a:schemeClr val="bg1"/>
                </a:solidFill>
                <a:latin typeface="Trebuchet MS" panose="020B0603020202020204" pitchFamily="34" charset="0"/>
              </a:rPr>
              <a:t> a n</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molurilor</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epurare</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ș</a:t>
            </a:r>
            <a:r>
              <a:rPr lang="en-US" sz="1200" dirty="0" err="1">
                <a:solidFill>
                  <a:schemeClr val="bg1"/>
                </a:solidFill>
                <a:latin typeface="Trebuchet MS" panose="020B0603020202020204" pitchFamily="34" charset="0"/>
              </a:rPr>
              <a:t>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recuperare</a:t>
            </a:r>
            <a:r>
              <a:rPr lang="en-US" sz="1200" dirty="0">
                <a:solidFill>
                  <a:schemeClr val="bg1"/>
                </a:solidFill>
                <a:latin typeface="Trebuchet MS" panose="020B0603020202020204" pitchFamily="34" charset="0"/>
              </a:rPr>
              <a:t> nutrient</a:t>
            </a:r>
          </a:p>
          <a:p>
            <a:pPr marL="347662" indent="-171450" algn="just">
              <a:spcBef>
                <a:spcPts val="200"/>
              </a:spcBef>
              <a:buFont typeface="Wingdings" panose="05000000000000000000" pitchFamily="2" charset="2"/>
              <a:buChar char="ü"/>
            </a:pPr>
            <a:r>
              <a:rPr lang="en-US" sz="1200" dirty="0" err="1">
                <a:solidFill>
                  <a:schemeClr val="bg1"/>
                </a:solidFill>
                <a:latin typeface="Trebuchet MS" panose="020B0603020202020204" pitchFamily="34" charset="0"/>
              </a:rPr>
              <a:t>Cercetare</a:t>
            </a:r>
            <a:r>
              <a:rPr lang="en-US" sz="1200" dirty="0">
                <a:solidFill>
                  <a:schemeClr val="bg1"/>
                </a:solidFill>
                <a:latin typeface="Trebuchet MS" panose="020B0603020202020204" pitchFamily="34" charset="0"/>
              </a:rPr>
              <a:t> industrial</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privind</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solu</a:t>
            </a:r>
            <a:r>
              <a:rPr lang="ro-RO" sz="1200" dirty="0">
                <a:solidFill>
                  <a:schemeClr val="bg1"/>
                </a:solidFill>
                <a:latin typeface="Trebuchet MS" panose="020B0603020202020204" pitchFamily="34" charset="0"/>
              </a:rPr>
              <a:t>ț</a:t>
            </a:r>
            <a:r>
              <a:rPr lang="en-US" sz="1200" dirty="0" err="1">
                <a:solidFill>
                  <a:schemeClr val="bg1"/>
                </a:solidFill>
                <a:latin typeface="Trebuchet MS" panose="020B0603020202020204" pitchFamily="34" charset="0"/>
              </a:rPr>
              <a:t>iile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tehnice</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î</a:t>
            </a:r>
            <a:r>
              <a:rPr lang="en-US" sz="1200" dirty="0">
                <a:solidFill>
                  <a:schemeClr val="bg1"/>
                </a:solidFill>
                <a:latin typeface="Trebuchet MS" panose="020B0603020202020204" pitchFamily="34" charset="0"/>
              </a:rPr>
              <a:t>n </a:t>
            </a:r>
            <a:r>
              <a:rPr lang="en-US" sz="1200" dirty="0" err="1">
                <a:solidFill>
                  <a:schemeClr val="bg1"/>
                </a:solidFill>
                <a:latin typeface="Trebuchet MS" panose="020B0603020202020204" pitchFamily="34" charset="0"/>
              </a:rPr>
              <a:t>vederea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dezvolt</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rii</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modele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experimentale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necesare</a:t>
            </a:r>
            <a:r>
              <a:rPr lang="en-US" sz="1200" dirty="0">
                <a:solidFill>
                  <a:schemeClr val="bg1"/>
                </a:solidFill>
                <a:latin typeface="Trebuchet MS" panose="020B0603020202020204" pitchFamily="34" charset="0"/>
              </a:rPr>
              <a:t> test</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rii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procedeelor</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fizico-chimice</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pretratare</a:t>
            </a:r>
            <a:r>
              <a:rPr lang="en-US" sz="1200" dirty="0">
                <a:solidFill>
                  <a:schemeClr val="bg1"/>
                </a:solidFill>
                <a:latin typeface="Trebuchet MS" panose="020B0603020202020204" pitchFamily="34" charset="0"/>
              </a:rPr>
              <a:t> a n</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molurilor</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epurare</a:t>
            </a:r>
            <a:endParaRPr lang="en-US" sz="1200" dirty="0">
              <a:solidFill>
                <a:schemeClr val="bg1"/>
              </a:solidFill>
              <a:latin typeface="Trebuchet MS" panose="020B0603020202020204" pitchFamily="34" charset="0"/>
            </a:endParaRPr>
          </a:p>
          <a:p>
            <a:pPr marL="347662" indent="-171450" algn="just">
              <a:spcBef>
                <a:spcPts val="200"/>
              </a:spcBef>
              <a:buFont typeface="Wingdings" panose="05000000000000000000" pitchFamily="2" charset="2"/>
              <a:buChar char="ü"/>
            </a:pPr>
            <a:r>
              <a:rPr lang="en-US" sz="1200" dirty="0" err="1">
                <a:solidFill>
                  <a:schemeClr val="bg1"/>
                </a:solidFill>
                <a:latin typeface="Trebuchet MS" panose="020B0603020202020204" pitchFamily="34" charset="0"/>
              </a:rPr>
              <a:t>Investigarea</a:t>
            </a:r>
            <a:r>
              <a:rPr lang="en-US" sz="1200" dirty="0">
                <a:solidFill>
                  <a:schemeClr val="bg1"/>
                </a:solidFill>
                <a:latin typeface="Trebuchet MS" panose="020B0603020202020204" pitchFamily="34" charset="0"/>
              </a:rPr>
              <a:t> experimental</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a </a:t>
            </a:r>
            <a:r>
              <a:rPr lang="en-US" sz="1200" dirty="0" err="1">
                <a:solidFill>
                  <a:schemeClr val="bg1"/>
                </a:solidFill>
                <a:latin typeface="Trebuchet MS" panose="020B0603020202020204" pitchFamily="34" charset="0"/>
              </a:rPr>
              <a:t>unor</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procedee</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dezintegrare</a:t>
            </a:r>
            <a:r>
              <a:rPr lang="en-US" sz="1200" dirty="0">
                <a:solidFill>
                  <a:schemeClr val="bg1"/>
                </a:solidFill>
                <a:latin typeface="Trebuchet MS" panose="020B0603020202020204" pitchFamily="34" charset="0"/>
              </a:rPr>
              <a:t> a n</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molului</a:t>
            </a:r>
            <a:endParaRPr lang="en-US" sz="1200" dirty="0">
              <a:solidFill>
                <a:schemeClr val="bg1"/>
              </a:solidFill>
              <a:latin typeface="Trebuchet MS" panose="020B0603020202020204" pitchFamily="34" charset="0"/>
            </a:endParaRPr>
          </a:p>
          <a:p>
            <a:pPr marL="347662" indent="-171450" algn="just">
              <a:spcBef>
                <a:spcPts val="200"/>
              </a:spcBef>
              <a:buFont typeface="Wingdings" panose="05000000000000000000" pitchFamily="2" charset="2"/>
              <a:buChar char="ü"/>
            </a:pPr>
            <a:r>
              <a:rPr lang="en-US" sz="1200" dirty="0" err="1">
                <a:solidFill>
                  <a:schemeClr val="bg1"/>
                </a:solidFill>
                <a:latin typeface="Trebuchet MS" panose="020B0603020202020204" pitchFamily="34" charset="0"/>
              </a:rPr>
              <a:t>Eviden</a:t>
            </a:r>
            <a:r>
              <a:rPr lang="ro-RO" sz="1200" dirty="0">
                <a:solidFill>
                  <a:schemeClr val="bg1"/>
                </a:solidFill>
                <a:latin typeface="Trebuchet MS" panose="020B0603020202020204" pitchFamily="34" charset="0"/>
              </a:rPr>
              <a:t>ț</a:t>
            </a:r>
            <a:r>
              <a:rPr lang="en-US" sz="1200" dirty="0" err="1">
                <a:solidFill>
                  <a:schemeClr val="bg1"/>
                </a:solidFill>
                <a:latin typeface="Trebuchet MS" panose="020B0603020202020204" pitchFamily="34" charset="0"/>
              </a:rPr>
              <a:t>ierea</a:t>
            </a:r>
            <a:r>
              <a:rPr lang="en-US" sz="1200" dirty="0">
                <a:solidFill>
                  <a:schemeClr val="bg1"/>
                </a:solidFill>
                <a:latin typeface="Trebuchet MS" panose="020B0603020202020204" pitchFamily="34" charset="0"/>
              </a:rPr>
              <a:t> experimental</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a </a:t>
            </a:r>
            <a:r>
              <a:rPr lang="en-US" sz="1200" dirty="0" err="1">
                <a:solidFill>
                  <a:schemeClr val="bg1"/>
                </a:solidFill>
                <a:latin typeface="Trebuchet MS" panose="020B0603020202020204" pitchFamily="34" charset="0"/>
              </a:rPr>
              <a:t>reducerii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impactului</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mediu</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prin</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introducerea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procedeelor</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dezintegrare</a:t>
            </a:r>
            <a:r>
              <a:rPr lang="en-US" sz="1200" dirty="0">
                <a:solidFill>
                  <a:schemeClr val="bg1"/>
                </a:solidFill>
                <a:latin typeface="Trebuchet MS" panose="020B0603020202020204" pitchFamily="34" charset="0"/>
              </a:rPr>
              <a:t>/</a:t>
            </a:r>
            <a:r>
              <a:rPr lang="en-US" sz="1200" dirty="0" err="1">
                <a:solidFill>
                  <a:schemeClr val="bg1"/>
                </a:solidFill>
                <a:latin typeface="Trebuchet MS" panose="020B0603020202020204" pitchFamily="34" charset="0"/>
              </a:rPr>
              <a:t>sterilizare</a:t>
            </a:r>
            <a:r>
              <a:rPr lang="en-US" sz="1200" dirty="0">
                <a:solidFill>
                  <a:schemeClr val="bg1"/>
                </a:solidFill>
                <a:latin typeface="Trebuchet MS" panose="020B0603020202020204" pitchFamily="34" charset="0"/>
              </a:rPr>
              <a:t> pe </a:t>
            </a:r>
            <a:r>
              <a:rPr lang="en-US" sz="1200" dirty="0" err="1">
                <a:solidFill>
                  <a:schemeClr val="bg1"/>
                </a:solidFill>
                <a:latin typeface="Trebuchet MS" panose="020B0603020202020204" pitchFamily="34" charset="0"/>
              </a:rPr>
              <a:t>linia</a:t>
            </a:r>
            <a:r>
              <a:rPr lang="en-US" sz="1200" dirty="0">
                <a:solidFill>
                  <a:schemeClr val="bg1"/>
                </a:solidFill>
                <a:latin typeface="Trebuchet MS" panose="020B0603020202020204" pitchFamily="34" charset="0"/>
              </a:rPr>
              <a:t> n</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molului</a:t>
            </a:r>
            <a:endParaRPr lang="en-US" sz="1200" dirty="0">
              <a:solidFill>
                <a:schemeClr val="bg1"/>
              </a:solidFill>
              <a:latin typeface="Trebuchet MS" panose="020B0603020202020204" pitchFamily="34" charset="0"/>
            </a:endParaRPr>
          </a:p>
          <a:p>
            <a:pPr marL="347662" indent="-171450" algn="just">
              <a:spcBef>
                <a:spcPts val="200"/>
              </a:spcBef>
              <a:buFont typeface="Wingdings" panose="05000000000000000000" pitchFamily="2" charset="2"/>
              <a:buChar char="ü"/>
            </a:pPr>
            <a:r>
              <a:rPr lang="en-US" sz="1200" dirty="0" err="1">
                <a:solidFill>
                  <a:schemeClr val="bg1"/>
                </a:solidFill>
                <a:latin typeface="Trebuchet MS" panose="020B0603020202020204" pitchFamily="34" charset="0"/>
              </a:rPr>
              <a:t>Investigarea</a:t>
            </a:r>
            <a:r>
              <a:rPr lang="en-US" sz="1200" dirty="0">
                <a:solidFill>
                  <a:schemeClr val="bg1"/>
                </a:solidFill>
                <a:latin typeface="Trebuchet MS" panose="020B0603020202020204" pitchFamily="34" charset="0"/>
              </a:rPr>
              <a:t> experimental</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a </a:t>
            </a:r>
            <a:r>
              <a:rPr lang="en-US" sz="1200" dirty="0" err="1">
                <a:solidFill>
                  <a:schemeClr val="bg1"/>
                </a:solidFill>
                <a:latin typeface="Trebuchet MS" panose="020B0603020202020204" pitchFamily="34" charset="0"/>
              </a:rPr>
              <a:t>unui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procedeu</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recuperare</a:t>
            </a:r>
            <a:r>
              <a:rPr lang="en-US" sz="1200" dirty="0">
                <a:solidFill>
                  <a:schemeClr val="bg1"/>
                </a:solidFill>
                <a:latin typeface="Trebuchet MS" panose="020B0603020202020204" pitchFamily="34" charset="0"/>
              </a:rPr>
              <a:t> a </a:t>
            </a:r>
            <a:r>
              <a:rPr lang="en-US" sz="1200" dirty="0" err="1">
                <a:solidFill>
                  <a:schemeClr val="bg1"/>
                </a:solidFill>
                <a:latin typeface="Trebuchet MS" panose="020B0603020202020204" pitchFamily="34" charset="0"/>
              </a:rPr>
              <a:t>nutrien</a:t>
            </a:r>
            <a:r>
              <a:rPr lang="ro-RO" sz="1200" dirty="0">
                <a:solidFill>
                  <a:schemeClr val="bg1"/>
                </a:solidFill>
                <a:latin typeface="Trebuchet MS" panose="020B0603020202020204" pitchFamily="34" charset="0"/>
              </a:rPr>
              <a:t>ț</a:t>
            </a:r>
            <a:r>
              <a:rPr lang="en-US" sz="1200" dirty="0" err="1">
                <a:solidFill>
                  <a:schemeClr val="bg1"/>
                </a:solidFill>
                <a:latin typeface="Trebuchet MS" panose="020B0603020202020204" pitchFamily="34" charset="0"/>
              </a:rPr>
              <a:t>ilor</a:t>
            </a:r>
            <a:r>
              <a:rPr lang="en-US" sz="1200" dirty="0">
                <a:solidFill>
                  <a:schemeClr val="bg1"/>
                </a:solidFill>
                <a:latin typeface="Trebuchet MS" panose="020B0603020202020204" pitchFamily="34" charset="0"/>
              </a:rPr>
              <a:t> pe </a:t>
            </a:r>
            <a:r>
              <a:rPr lang="en-US" sz="1200" dirty="0" err="1">
                <a:solidFill>
                  <a:schemeClr val="bg1"/>
                </a:solidFill>
                <a:latin typeface="Trebuchet MS" panose="020B0603020202020204" pitchFamily="34" charset="0"/>
              </a:rPr>
              <a:t>linia</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tratare</a:t>
            </a:r>
            <a:r>
              <a:rPr lang="en-US" sz="1200" dirty="0">
                <a:solidFill>
                  <a:schemeClr val="bg1"/>
                </a:solidFill>
                <a:latin typeface="Trebuchet MS" panose="020B0603020202020204" pitchFamily="34" charset="0"/>
              </a:rPr>
              <a:t> a n</a:t>
            </a:r>
            <a:r>
              <a:rPr lang="ro-RO" sz="1200" dirty="0">
                <a:solidFill>
                  <a:schemeClr val="bg1"/>
                </a:solidFill>
                <a:latin typeface="Trebuchet MS" panose="020B0603020202020204" pitchFamily="34" charset="0"/>
              </a:rPr>
              <a:t>ă</a:t>
            </a:r>
            <a:r>
              <a:rPr lang="en-US" sz="1200" dirty="0" err="1">
                <a:solidFill>
                  <a:schemeClr val="bg1"/>
                </a:solidFill>
                <a:latin typeface="Trebuchet MS" panose="020B0603020202020204" pitchFamily="34" charset="0"/>
              </a:rPr>
              <a:t>molului</a:t>
            </a:r>
            <a:r>
              <a:rPr lang="en-US" sz="1200" dirty="0">
                <a:solidFill>
                  <a:schemeClr val="bg1"/>
                </a:solidFill>
                <a:latin typeface="Trebuchet MS" panose="020B0603020202020204" pitchFamily="34" charset="0"/>
              </a:rPr>
              <a:t>, potential </a:t>
            </a:r>
            <a:r>
              <a:rPr lang="en-US" sz="1200" dirty="0" err="1">
                <a:solidFill>
                  <a:schemeClr val="bg1"/>
                </a:solidFill>
                <a:latin typeface="Trebuchet MS" panose="020B0603020202020204" pitchFamily="34" charset="0"/>
              </a:rPr>
              <a:t>utilizabili</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î</a:t>
            </a:r>
            <a:r>
              <a:rPr lang="en-US" sz="1200" dirty="0">
                <a:solidFill>
                  <a:schemeClr val="bg1"/>
                </a:solidFill>
                <a:latin typeface="Trebuchet MS" panose="020B0603020202020204" pitchFamily="34" charset="0"/>
              </a:rPr>
              <a:t>n </a:t>
            </a:r>
            <a:r>
              <a:rPr lang="en-US" sz="1200" dirty="0" err="1">
                <a:solidFill>
                  <a:schemeClr val="bg1"/>
                </a:solidFill>
                <a:latin typeface="Trebuchet MS" panose="020B0603020202020204" pitchFamily="34" charset="0"/>
              </a:rPr>
              <a:t>agricultur</a:t>
            </a:r>
            <a:r>
              <a:rPr lang="ro-RO" sz="1200" dirty="0">
                <a:solidFill>
                  <a:schemeClr val="bg1"/>
                </a:solidFill>
                <a:latin typeface="Trebuchet MS" panose="020B0603020202020204" pitchFamily="34" charset="0"/>
              </a:rPr>
              <a:t>ă</a:t>
            </a:r>
            <a:endParaRPr lang="en-US" sz="1200" dirty="0">
              <a:solidFill>
                <a:schemeClr val="bg1"/>
              </a:solidFill>
              <a:latin typeface="Trebuchet MS" panose="020B0603020202020204" pitchFamily="34" charset="0"/>
            </a:endParaRPr>
          </a:p>
          <a:p>
            <a:pPr algn="just">
              <a:spcBef>
                <a:spcPts val="200"/>
              </a:spcBef>
            </a:pPr>
            <a:endParaRPr lang="en-US" sz="1200" dirty="0">
              <a:latin typeface="Trebuchet MS" panose="020B0603020202020204" pitchFamily="34" charset="0"/>
            </a:endParaRPr>
          </a:p>
          <a:p>
            <a:pPr algn="just">
              <a:spcBef>
                <a:spcPts val="200"/>
              </a:spcBef>
            </a:pPr>
            <a:r>
              <a:rPr lang="en-US" sz="1200" dirty="0">
                <a:solidFill>
                  <a:schemeClr val="accent6">
                    <a:lumMod val="20000"/>
                    <a:lumOff val="80000"/>
                  </a:schemeClr>
                </a:solidFill>
                <a:latin typeface="Trebuchet MS" panose="020B0603020202020204" pitchFamily="34" charset="0"/>
                <a:sym typeface="Wingdings" panose="05000000000000000000" pitchFamily="2" charset="2"/>
              </a:rPr>
              <a:t></a:t>
            </a:r>
            <a:r>
              <a:rPr lang="en-US" sz="1400" dirty="0" err="1">
                <a:solidFill>
                  <a:schemeClr val="accent6">
                    <a:lumMod val="20000"/>
                    <a:lumOff val="80000"/>
                  </a:schemeClr>
                </a:solidFill>
                <a:latin typeface="Trebuchet MS" panose="020B0603020202020204" pitchFamily="34" charset="0"/>
              </a:rPr>
              <a:t>Dezvoltare</a:t>
            </a:r>
            <a:r>
              <a:rPr lang="en-US" sz="1400" dirty="0">
                <a:solidFill>
                  <a:schemeClr val="accent6">
                    <a:lumMod val="20000"/>
                    <a:lumOff val="80000"/>
                  </a:schemeClr>
                </a:solidFill>
                <a:latin typeface="Trebuchet MS" panose="020B0603020202020204" pitchFamily="34" charset="0"/>
              </a:rPr>
              <a:t> experimental</a:t>
            </a:r>
            <a:r>
              <a:rPr lang="ro-RO" sz="1400" dirty="0">
                <a:solidFill>
                  <a:schemeClr val="accent6">
                    <a:lumMod val="20000"/>
                    <a:lumOff val="80000"/>
                  </a:schemeClr>
                </a:solidFill>
                <a:latin typeface="Trebuchet MS" panose="020B0603020202020204" pitchFamily="34" charset="0"/>
              </a:rPr>
              <a:t>ă</a:t>
            </a:r>
            <a:endParaRPr lang="en-US" sz="1400" dirty="0">
              <a:solidFill>
                <a:schemeClr val="accent6">
                  <a:lumMod val="20000"/>
                  <a:lumOff val="80000"/>
                </a:schemeClr>
              </a:solidFill>
              <a:latin typeface="Trebuchet MS" panose="020B0603020202020204" pitchFamily="34" charset="0"/>
            </a:endParaRPr>
          </a:p>
          <a:p>
            <a:pPr marL="285750" indent="-109538" algn="just">
              <a:spcBef>
                <a:spcPts val="200"/>
              </a:spcBef>
              <a:buFont typeface="Wingdings" panose="05000000000000000000" pitchFamily="2" charset="2"/>
              <a:buChar char="ü"/>
            </a:pPr>
            <a:r>
              <a:rPr lang="ro-RO" sz="1200" dirty="0">
                <a:solidFill>
                  <a:schemeClr val="bg1"/>
                </a:solidFill>
                <a:latin typeface="Trebuchet MS" panose="020B0603020202020204" pitchFamily="34" charset="0"/>
              </a:rPr>
              <a:t>Integrarea procedeelor noi de pretratare/post tratare în tehnologia clasică de tratare nămol de epurare și analiza efectelor economice, de mediu și sociale din perspectiva conceptului de economie circulară</a:t>
            </a:r>
          </a:p>
        </p:txBody>
      </p:sp>
      <p:pic>
        <p:nvPicPr>
          <p:cNvPr id="26" name="Picture 2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2702" y="1968275"/>
            <a:ext cx="2022764" cy="1460725"/>
          </a:xfrm>
          <a:prstGeom prst="rect">
            <a:avLst/>
          </a:prstGeom>
          <a:noFill/>
        </p:spPr>
      </p:pic>
      <p:pic>
        <p:nvPicPr>
          <p:cNvPr id="39" name="Picture 38" descr="C:\Users\th02\AppData\Local\Microsoft\Windows\INetCache\Content.Word\72728428_438161570383640_4585484475948859392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12702" y="3578247"/>
            <a:ext cx="2022764" cy="1273651"/>
          </a:xfrm>
          <a:prstGeom prst="rect">
            <a:avLst/>
          </a:prstGeom>
          <a:noFill/>
          <a:ln>
            <a:noFill/>
          </a:ln>
        </p:spPr>
      </p:pic>
      <p:pic>
        <p:nvPicPr>
          <p:cNvPr id="45" name="Picture 4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12702" y="4998433"/>
            <a:ext cx="2028009" cy="1146333"/>
          </a:xfrm>
          <a:prstGeom prst="rect">
            <a:avLst/>
          </a:prstGeom>
          <a:noFill/>
        </p:spPr>
      </p:pic>
      <p:sp>
        <p:nvSpPr>
          <p:cNvPr id="14" name="Rectangle 13"/>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KEMA TRONIC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6" name="Slide Number Placeholder 9">
            <a:extLst>
              <a:ext uri="{FF2B5EF4-FFF2-40B4-BE49-F238E27FC236}">
                <a16:creationId xmlns:a16="http://schemas.microsoft.com/office/drawing/2014/main" id="{47D20E17-D321-45AD-981C-E7912313C29B}"/>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19</a:t>
            </a:fld>
            <a:endParaRPr lang="ro-RO" dirty="0"/>
          </a:p>
        </p:txBody>
      </p:sp>
      <p:sp>
        <p:nvSpPr>
          <p:cNvPr id="17" name="TextBox 1">
            <a:extLst>
              <a:ext uri="{FF2B5EF4-FFF2-40B4-BE49-F238E27FC236}">
                <a16:creationId xmlns:a16="http://schemas.microsoft.com/office/drawing/2014/main" id="{FA1D326D-1418-4091-8569-33E09480C6D8}"/>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8" name="Rectangle 17">
            <a:extLst>
              <a:ext uri="{FF2B5EF4-FFF2-40B4-BE49-F238E27FC236}">
                <a16:creationId xmlns:a16="http://schemas.microsoft.com/office/drawing/2014/main" id="{67A9B6A2-0D61-4B97-B414-95CD0813B5F7}"/>
              </a:ext>
            </a:extLst>
          </p:cNvPr>
          <p:cNvSpPr>
            <a:spLocks noChangeArrowheads="1"/>
          </p:cNvSpPr>
          <p:nvPr/>
        </p:nvSpPr>
        <p:spPr bwMode="auto">
          <a:xfrm>
            <a:off x="8087579" y="1994204"/>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20" name="Rectangle 19">
            <a:extLst>
              <a:ext uri="{FF2B5EF4-FFF2-40B4-BE49-F238E27FC236}">
                <a16:creationId xmlns:a16="http://schemas.microsoft.com/office/drawing/2014/main" id="{FADDEAD0-7258-4995-8FA8-F5160E4DD741}"/>
              </a:ext>
            </a:extLst>
          </p:cNvPr>
          <p:cNvSpPr>
            <a:spLocks noChangeArrowheads="1"/>
          </p:cNvSpPr>
          <p:nvPr/>
        </p:nvSpPr>
        <p:spPr bwMode="auto">
          <a:xfrm>
            <a:off x="1718146" y="2441198"/>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Iulie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2018 – </a:t>
            </a: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Ianuarie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2020</a:t>
            </a:r>
            <a:endParaRPr lang="en-US" altLang="ja-JP" sz="1200" dirty="0">
              <a:solidFill>
                <a:schemeClr val="bg1"/>
              </a:solidFill>
              <a:latin typeface="Trebuchet MS" panose="020B0603020202020204" pitchFamily="34" charset="0"/>
              <a:ea typeface="ＭＳ Ｐゴシック" pitchFamily="50" charset="-128"/>
            </a:endParaRPr>
          </a:p>
        </p:txBody>
      </p:sp>
      <p:sp>
        <p:nvSpPr>
          <p:cNvPr id="21" name="Rectangle 20">
            <a:extLst>
              <a:ext uri="{FF2B5EF4-FFF2-40B4-BE49-F238E27FC236}">
                <a16:creationId xmlns:a16="http://schemas.microsoft.com/office/drawing/2014/main" id="{670B0450-A8F1-4F5D-BFD5-8295DFA023B7}"/>
              </a:ext>
            </a:extLst>
          </p:cNvPr>
          <p:cNvSpPr>
            <a:spLocks noChangeArrowheads="1"/>
          </p:cNvSpPr>
          <p:nvPr/>
        </p:nvSpPr>
        <p:spPr bwMode="auto">
          <a:xfrm rot="19990785">
            <a:off x="714291" y="2101570"/>
            <a:ext cx="1207909"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FINALIZAT</a:t>
            </a:r>
            <a:endParaRPr lang="ro-RO" sz="1600" dirty="0">
              <a:solidFill>
                <a:schemeClr val="accent6">
                  <a:lumMod val="60000"/>
                  <a:lumOff val="40000"/>
                </a:schemeClr>
              </a:solidFill>
              <a:latin typeface="Trebuchet MS" panose="020B0603020202020204" pitchFamily="34" charset="0"/>
              <a:ea typeface="ＭＳ Ｐゴシック" pitchFamily="50" charset="-128"/>
            </a:endParaRPr>
          </a:p>
        </p:txBody>
      </p:sp>
      <p:sp>
        <p:nvSpPr>
          <p:cNvPr id="23" name="Rectangle 22">
            <a:extLst>
              <a:ext uri="{FF2B5EF4-FFF2-40B4-BE49-F238E27FC236}">
                <a16:creationId xmlns:a16="http://schemas.microsoft.com/office/drawing/2014/main" id="{2523A2BC-380A-4739-90E4-118D5C485A42}"/>
              </a:ext>
            </a:extLst>
          </p:cNvPr>
          <p:cNvSpPr/>
          <p:nvPr/>
        </p:nvSpPr>
        <p:spPr>
          <a:xfrm>
            <a:off x="256534" y="3279883"/>
            <a:ext cx="9501424" cy="2862302"/>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5291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993404"/>
            <a:ext cx="12192000" cy="2387600"/>
          </a:xfrm>
        </p:spPr>
        <p:txBody>
          <a:bodyPr>
            <a:noAutofit/>
          </a:bodyPr>
          <a:lstStyle/>
          <a:p>
            <a: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Promovarea, identificarea și realizarea                                                                      de parteneriate în domeniul ecologiei industriale</a:t>
            </a:r>
            <a:b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
            </a:r>
            <a:b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t>PARTENER ECOIND</a:t>
            </a:r>
            <a:br>
              <a:rPr lang="ro-RO" sz="2400" b="1" spc="50" noProof="1">
                <a:ln w="0"/>
                <a:solidFill>
                  <a:schemeClr val="bg1"/>
                </a:solidFill>
                <a:effectLst>
                  <a:innerShdw blurRad="63500" dist="50800" dir="13500000">
                    <a:srgbClr val="000000">
                      <a:alpha val="50000"/>
                    </a:srgbClr>
                  </a:innerShdw>
                </a:effectLst>
                <a:latin typeface="Trebuchet MS" panose="020B0603020202020204" pitchFamily="34" charset="0"/>
              </a:rPr>
            </a:br>
            <a:r>
              <a:rPr lang="ro-RO" sz="2400" noProof="1">
                <a:solidFill>
                  <a:schemeClr val="bg1"/>
                </a:solidFill>
                <a:latin typeface="Trebuchet MS" panose="020B0603020202020204" pitchFamily="34" charset="0"/>
              </a:rPr>
              <a:t/>
            </a:r>
            <a:br>
              <a:rPr lang="ro-RO" sz="2400" noProof="1">
                <a:solidFill>
                  <a:schemeClr val="bg1"/>
                </a:solidFill>
                <a:latin typeface="Trebuchet MS" panose="020B0603020202020204" pitchFamily="34" charset="0"/>
              </a:rPr>
            </a:br>
            <a:r>
              <a:rPr lang="ro-RO" sz="1400" noProof="1">
                <a:solidFill>
                  <a:schemeClr val="bg1"/>
                </a:solidFill>
                <a:latin typeface="Trebuchet MS" panose="020B0603020202020204" pitchFamily="34" charset="0"/>
              </a:rPr>
              <a:t>ID/SMIS 2014+ : P_40_300/105581</a:t>
            </a:r>
          </a:p>
        </p:txBody>
      </p:sp>
      <p:sp>
        <p:nvSpPr>
          <p:cNvPr id="3" name="Subtitle 2"/>
          <p:cNvSpPr>
            <a:spLocks noGrp="1"/>
          </p:cNvSpPr>
          <p:nvPr>
            <p:ph type="subTitle" idx="1"/>
          </p:nvPr>
        </p:nvSpPr>
        <p:spPr>
          <a:xfrm>
            <a:off x="-1" y="4719575"/>
            <a:ext cx="12192000" cy="1655762"/>
          </a:xfrm>
        </p:spPr>
        <p:txBody>
          <a:bodyPr>
            <a:noAutofit/>
          </a:bodyPr>
          <a:lstStyle/>
          <a:p>
            <a:r>
              <a:rPr lang="ro-RO" sz="1400" noProof="1">
                <a:solidFill>
                  <a:schemeClr val="bg1"/>
                </a:solidFill>
                <a:latin typeface="Trebuchet MS" panose="020B0603020202020204" pitchFamily="34" charset="0"/>
              </a:rPr>
              <a:t>PROGRAMUL OPERAȚIONAL COMPETITIVITATE</a:t>
            </a:r>
          </a:p>
          <a:p>
            <a:r>
              <a:rPr lang="ro-RO" sz="1400" noProof="1">
                <a:solidFill>
                  <a:schemeClr val="bg1"/>
                </a:solidFill>
                <a:latin typeface="Trebuchet MS" panose="020B0603020202020204" pitchFamily="34" charset="0"/>
              </a:rPr>
              <a:t> Axa Prioritară 1 – Cercetare, dezvoltare tehnologică și inovare (CDI) în sprijinul                                                                                            competitivității economice și dezvoltării afacerilor</a:t>
            </a:r>
          </a:p>
          <a:p>
            <a:r>
              <a:rPr lang="ro-RO" sz="1400" noProof="1">
                <a:solidFill>
                  <a:schemeClr val="bg1"/>
                </a:solidFill>
                <a:latin typeface="Trebuchet MS" panose="020B0603020202020204" pitchFamily="34" charset="0"/>
              </a:rPr>
              <a:t> Acțiunea 1.2.3 – Parteneriate pentru transfer de cunoștințe</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15305" y="136003"/>
            <a:ext cx="1320165" cy="1257300"/>
          </a:xfrm>
          <a:prstGeom prst="rect">
            <a:avLst/>
          </a:prstGeom>
          <a:solidFill>
            <a:schemeClr val="bg1"/>
          </a:solidFill>
        </p:spPr>
      </p:pic>
      <p:graphicFrame>
        <p:nvGraphicFramePr>
          <p:cNvPr id="7" name="Object 6"/>
          <p:cNvGraphicFramePr>
            <a:graphicFrameLocks noChangeAspect="1"/>
          </p:cNvGraphicFramePr>
          <p:nvPr>
            <p:extLst>
              <p:ext uri="{D42A27DB-BD31-4B8C-83A1-F6EECF244321}">
                <p14:modId xmlns:p14="http://schemas.microsoft.com/office/powerpoint/2010/main" val="793475564"/>
              </p:ext>
            </p:extLst>
          </p:nvPr>
        </p:nvGraphicFramePr>
        <p:xfrm>
          <a:off x="5497434" y="123851"/>
          <a:ext cx="1197131" cy="1197131"/>
        </p:xfrm>
        <a:graphic>
          <a:graphicData uri="http://schemas.openxmlformats.org/presentationml/2006/ole">
            <mc:AlternateContent xmlns:mc="http://schemas.openxmlformats.org/markup-compatibility/2006">
              <mc:Choice xmlns:v="urn:schemas-microsoft-com:vml" Requires="v">
                <p:oleObj spid="_x0000_s4965" name="Image" r:id="rId5" imgW="1944628" imgH="1944628" progId="Photoshop.Image.13">
                  <p:embed/>
                </p:oleObj>
              </mc:Choice>
              <mc:Fallback>
                <p:oleObj name="Image" r:id="rId5" imgW="1944628" imgH="1944628" progId="Photoshop.Image.13">
                  <p:embed/>
                  <p:pic>
                    <p:nvPicPr>
                      <p:cNvPr id="7"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7434" y="123851"/>
                        <a:ext cx="1197131" cy="11971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158616772"/>
              </p:ext>
            </p:extLst>
          </p:nvPr>
        </p:nvGraphicFramePr>
        <p:xfrm>
          <a:off x="1370734" y="135367"/>
          <a:ext cx="1407576" cy="1120139"/>
        </p:xfrm>
        <a:graphic>
          <a:graphicData uri="http://schemas.openxmlformats.org/presentationml/2006/ole">
            <mc:AlternateContent xmlns:mc="http://schemas.openxmlformats.org/markup-compatibility/2006">
              <mc:Choice xmlns:v="urn:schemas-microsoft-com:vml" Requires="v">
                <p:oleObj spid="_x0000_s4966" name="Image" r:id="rId7" imgW="2340869" imgH="1862332" progId="Photoshop.Image.13">
                  <p:embed/>
                </p:oleObj>
              </mc:Choice>
              <mc:Fallback>
                <p:oleObj name="Image" r:id="rId7" imgW="2340869" imgH="1862332" progId="Photoshop.Image.13">
                  <p:embed/>
                  <p:pic>
                    <p:nvPicPr>
                      <p:cNvPr id="8"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0734" y="135367"/>
                        <a:ext cx="1407576" cy="11201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749897301"/>
              </p:ext>
            </p:extLst>
          </p:nvPr>
        </p:nvGraphicFramePr>
        <p:xfrm>
          <a:off x="9511214" y="105379"/>
          <a:ext cx="1372059" cy="1309421"/>
        </p:xfrm>
        <a:graphic>
          <a:graphicData uri="http://schemas.openxmlformats.org/presentationml/2006/ole">
            <mc:AlternateContent xmlns:mc="http://schemas.openxmlformats.org/markup-compatibility/2006">
              <mc:Choice xmlns:v="urn:schemas-microsoft-com:vml" Requires="v">
                <p:oleObj spid="_x0000_s4967" name="Image" r:id="rId9" imgW="2191516" imgH="2090932" progId="Photoshop.Image.13">
                  <p:embed/>
                </p:oleObj>
              </mc:Choice>
              <mc:Fallback>
                <p:oleObj name="Image" r:id="rId9" imgW="2191516" imgH="2090932" progId="Photoshop.Image.13">
                  <p:embed/>
                  <p:pic>
                    <p:nvPicPr>
                      <p:cNvPr id="9"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11214" y="105379"/>
                        <a:ext cx="1372059" cy="13094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a:extLst>
              <a:ext uri="{FF2B5EF4-FFF2-40B4-BE49-F238E27FC236}">
                <a16:creationId xmlns:a16="http://schemas.microsoft.com/office/drawing/2014/main" id="{FDB3636A-4985-4876-89FB-161EFD6D3C0C}"/>
              </a:ext>
            </a:extLst>
          </p:cNvPr>
          <p:cNvSpPr/>
          <p:nvPr/>
        </p:nvSpPr>
        <p:spPr>
          <a:xfrm>
            <a:off x="1702307" y="2181273"/>
            <a:ext cx="8787384" cy="390926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noProof="1"/>
          </a:p>
        </p:txBody>
      </p:sp>
      <p:sp>
        <p:nvSpPr>
          <p:cNvPr id="11" name="TextBox 1">
            <a:extLst>
              <a:ext uri="{FF2B5EF4-FFF2-40B4-BE49-F238E27FC236}">
                <a16:creationId xmlns:a16="http://schemas.microsoft.com/office/drawing/2014/main" id="{815C439F-58C6-4D3C-8B77-6651434804FD}"/>
              </a:ext>
            </a:extLst>
          </p:cNvPr>
          <p:cNvSpPr txBox="1"/>
          <p:nvPr/>
        </p:nvSpPr>
        <p:spPr>
          <a:xfrm>
            <a:off x="-1" y="6310160"/>
            <a:ext cx="12191999"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4023212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20</a:t>
            </a:fld>
            <a:endParaRPr lang="en-US" dirty="0">
              <a:latin typeface="Optima LT" panose="02000503060000020003" pitchFamily="2" charset="0"/>
            </a:endParaRPr>
          </a:p>
        </p:txBody>
      </p:sp>
      <p:sp>
        <p:nvSpPr>
          <p:cNvPr id="7" name="Rectangle 6"/>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KEMA TRONIC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0" name="Rectangle 9"/>
          <p:cNvSpPr/>
          <p:nvPr/>
        </p:nvSpPr>
        <p:spPr>
          <a:xfrm>
            <a:off x="812559" y="2334627"/>
            <a:ext cx="10541241" cy="2308324"/>
          </a:xfrm>
          <a:prstGeom prst="rect">
            <a:avLst/>
          </a:prstGeom>
        </p:spPr>
        <p:txBody>
          <a:bodyPr wrap="square">
            <a:spAutoFit/>
          </a:bodyPr>
          <a:lstStyle/>
          <a:p>
            <a:pPr algn="just">
              <a:spcBef>
                <a:spcPts val="1200"/>
              </a:spcBef>
            </a:pPr>
            <a:endParaRPr lang="ro-RO" sz="1200" i="1" dirty="0">
              <a:solidFill>
                <a:schemeClr val="bg1"/>
              </a:solidFill>
              <a:latin typeface="Trebuchet MS" panose="020B0603020202020204" pitchFamily="34" charset="0"/>
            </a:endParaRPr>
          </a:p>
          <a:p>
            <a:pPr marL="285750" indent="-285750" algn="just">
              <a:spcBef>
                <a:spcPts val="1200"/>
              </a:spcBef>
              <a:buFont typeface="Arial" panose="020B0604020202020204" pitchFamily="34" charset="0"/>
              <a:buChar char="•"/>
            </a:pPr>
            <a:r>
              <a:rPr lang="ro-RO" sz="1100" i="1" dirty="0">
                <a:solidFill>
                  <a:schemeClr val="bg1"/>
                </a:solidFill>
                <a:latin typeface="Trebuchet MS" panose="020B0603020202020204" pitchFamily="34" charset="0"/>
              </a:rPr>
              <a:t>Mihai Stefanescu, Gheorghe Nechifor, Ion-Viorel Patroescu, Laurentiu Razvan Dinu, Ioana Alexandra Ionescu, Constantin Damian, Modern biogas generation method based on ultrasonic and anaerobic fermentation of municipal wastewater biological sludge, Revista de Chimie, 70(12), pg. 4591, 2019                   (15)</a:t>
            </a:r>
          </a:p>
          <a:p>
            <a:pPr marL="285750" indent="-285750" algn="just">
              <a:spcBef>
                <a:spcPts val="1200"/>
              </a:spcBef>
              <a:buFont typeface="Arial" panose="020B0604020202020204" pitchFamily="34" charset="0"/>
              <a:buChar char="•"/>
            </a:pPr>
            <a:r>
              <a:rPr lang="ro-RO" sz="1100" i="1" dirty="0">
                <a:solidFill>
                  <a:schemeClr val="bg1"/>
                </a:solidFill>
                <a:latin typeface="Trebuchet MS" panose="020B0603020202020204" pitchFamily="34" charset="0"/>
              </a:rPr>
              <a:t>Agnes Serbanescu, Mona Barbu, Ionut Cristea, Gina Catrina, Georgiana Cernica, Mihai Stefanescu, Ioana Bercu, Evaluation of ash related problems during sewage sludge combustion, 22nd International Symposium „The Environment and The Industry” SIMI 2019, Bucharest, 26-27 september 2019, Proceedings book, pg. 184, 2019                                                                                                                                                                                                        (16)</a:t>
            </a:r>
          </a:p>
          <a:p>
            <a:pPr marL="285750" indent="-285750" algn="just">
              <a:spcBef>
                <a:spcPts val="1200"/>
              </a:spcBef>
              <a:buFont typeface="Arial" panose="020B0604020202020204" pitchFamily="34" charset="0"/>
              <a:buChar char="•"/>
            </a:pPr>
            <a:r>
              <a:rPr lang="ro-RO" sz="1100" i="1" dirty="0">
                <a:solidFill>
                  <a:schemeClr val="bg1"/>
                </a:solidFill>
                <a:latin typeface="Trebuchet MS" panose="020B0603020202020204" pitchFamily="34" charset="0"/>
              </a:rPr>
              <a:t>Ioana Alexandra Ionescu, Viorel Patroescu, Mihai Stefanescu, Vasile Iancu, Florentina Laura Chiriac, Constantin Damian, Influence of excess biological sludge disintegration processes on pharmaceutical compounds, hormones and PAH concentrations from anaerobic stabilized sludge, Revista de Chimie, 71(6), pg. 346-354, 2020                                                                                                                                                                                                                       (17)</a:t>
            </a:r>
          </a:p>
          <a:p>
            <a:pPr algn="just"/>
            <a:endParaRPr lang="ro-RO" sz="1400" dirty="0">
              <a:solidFill>
                <a:schemeClr val="bg1"/>
              </a:solidFill>
              <a:effectLst/>
              <a:latin typeface="Arial" panose="020B0604020202020204" pitchFamily="34" charset="0"/>
              <a:ea typeface="Times New Roman" panose="02020603050405020304" pitchFamily="18" charset="0"/>
            </a:endParaRPr>
          </a:p>
        </p:txBody>
      </p:sp>
      <p:sp>
        <p:nvSpPr>
          <p:cNvPr id="8" name="Slide Number Placeholder 9">
            <a:extLst>
              <a:ext uri="{FF2B5EF4-FFF2-40B4-BE49-F238E27FC236}">
                <a16:creationId xmlns:a16="http://schemas.microsoft.com/office/drawing/2014/main" id="{0A078B06-013B-4306-A755-283EC4F7B6A4}"/>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20</a:t>
            </a:fld>
            <a:endParaRPr lang="ro-RO" dirty="0"/>
          </a:p>
        </p:txBody>
      </p:sp>
      <p:sp>
        <p:nvSpPr>
          <p:cNvPr id="11" name="TextBox 1">
            <a:extLst>
              <a:ext uri="{FF2B5EF4-FFF2-40B4-BE49-F238E27FC236}">
                <a16:creationId xmlns:a16="http://schemas.microsoft.com/office/drawing/2014/main" id="{1426B104-5EF8-425E-BE15-DA38F4ACA3A3}"/>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4" name="TextBox 13">
            <a:extLst>
              <a:ext uri="{FF2B5EF4-FFF2-40B4-BE49-F238E27FC236}">
                <a16:creationId xmlns:a16="http://schemas.microsoft.com/office/drawing/2014/main" id="{C50F7F95-E6F1-4DDF-996A-9B6592ADD56F}"/>
              </a:ext>
            </a:extLst>
          </p:cNvPr>
          <p:cNvSpPr txBox="1"/>
          <p:nvPr/>
        </p:nvSpPr>
        <p:spPr>
          <a:xfrm>
            <a:off x="712715" y="2031880"/>
            <a:ext cx="9567800" cy="338554"/>
          </a:xfrm>
          <a:prstGeom prst="rect">
            <a:avLst/>
          </a:prstGeom>
          <a:noFill/>
        </p:spPr>
        <p:txBody>
          <a:bodyPr wrap="square" rtlCol="0">
            <a:spAutoFit/>
          </a:bodyPr>
          <a:lstStyle/>
          <a:p>
            <a:r>
              <a:rPr lang="en-GB"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Publica</a:t>
            </a: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ții științifice</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Tree>
    <p:extLst>
      <p:ext uri="{BB962C8B-B14F-4D97-AF65-F5344CB8AC3E}">
        <p14:creationId xmlns:p14="http://schemas.microsoft.com/office/powerpoint/2010/main" val="2958278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21</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MGM STAR CONSTRUCT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4187138" y="2363485"/>
            <a:ext cx="5489386" cy="738664"/>
          </a:xfrm>
          <a:prstGeom prst="rect">
            <a:avLst/>
          </a:prstGeom>
          <a:noFill/>
        </p:spPr>
        <p:txBody>
          <a:bodyPr wrap="square" rtlCol="0">
            <a:spAutoFit/>
          </a:bodyPr>
          <a:lstStyle/>
          <a:p>
            <a:pPr marL="628650" indent="-452438" algn="ctr"/>
            <a:r>
              <a:rPr lang="ro-RO" sz="1400" dirty="0">
                <a:solidFill>
                  <a:schemeClr val="bg1"/>
                </a:solidFill>
                <a:latin typeface="Trebuchet MS" panose="020B0603020202020204" pitchFamily="34" charset="0"/>
              </a:rPr>
              <a:t>Obținerea de fotocatalizatori prin depunere în vid                                    pentru aplicații în domeniul epurării                                               apelor reziduale</a:t>
            </a:r>
          </a:p>
        </p:txBody>
      </p:sp>
      <p:sp>
        <p:nvSpPr>
          <p:cNvPr id="22" name="Rectangle 21">
            <a:extLst>
              <a:ext uri="{FF2B5EF4-FFF2-40B4-BE49-F238E27FC236}">
                <a16:creationId xmlns:a16="http://schemas.microsoft.com/office/drawing/2014/main" id="{48D39E3C-08CC-4E4A-81DD-E31D9B55E7F4}"/>
              </a:ext>
            </a:extLst>
          </p:cNvPr>
          <p:cNvSpPr/>
          <p:nvPr/>
        </p:nvSpPr>
        <p:spPr>
          <a:xfrm>
            <a:off x="4166677" y="2357386"/>
            <a:ext cx="5574257" cy="80286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323234" y="3659490"/>
            <a:ext cx="9327208" cy="2185214"/>
          </a:xfrm>
          <a:prstGeom prst="rect">
            <a:avLst/>
          </a:prstGeom>
          <a:noFill/>
        </p:spPr>
        <p:txBody>
          <a:bodyPr wrap="square" rtlCol="0">
            <a:spAutoFit/>
          </a:bodyPr>
          <a:lstStyle/>
          <a:p>
            <a:r>
              <a:rPr lang="ro-RO" sz="1600" b="1" spc="50" dirty="0">
                <a:ln w="0"/>
                <a:solidFill>
                  <a:schemeClr val="accent2">
                    <a:lumMod val="40000"/>
                    <a:lumOff val="6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2">
                    <a:lumMod val="40000"/>
                    <a:lumOff val="60000"/>
                  </a:schemeClr>
                </a:solidFill>
                <a:latin typeface="Trebuchet MS" panose="020B0603020202020204" pitchFamily="34" charset="0"/>
              </a:rPr>
              <a:t>: </a:t>
            </a:r>
            <a:endParaRPr lang="en-US" sz="1600" dirty="0">
              <a:solidFill>
                <a:schemeClr val="accent2">
                  <a:lumMod val="40000"/>
                  <a:lumOff val="60000"/>
                </a:schemeClr>
              </a:solidFill>
              <a:latin typeface="Trebuchet MS" panose="020B0603020202020204" pitchFamily="34" charset="0"/>
            </a:endParaRPr>
          </a:p>
          <a:p>
            <a:endParaRPr lang="en-US" sz="1600" dirty="0">
              <a:solidFill>
                <a:schemeClr val="accent2">
                  <a:lumMod val="40000"/>
                  <a:lumOff val="60000"/>
                </a:schemeClr>
              </a:solidFill>
              <a:latin typeface="Trebuchet MS" panose="020B0603020202020204" pitchFamily="34" charset="0"/>
            </a:endParaRPr>
          </a:p>
          <a:p>
            <a:r>
              <a:rPr lang="en-US" sz="1400" dirty="0">
                <a:solidFill>
                  <a:schemeClr val="accent2">
                    <a:lumMod val="40000"/>
                    <a:lumOff val="60000"/>
                  </a:schemeClr>
                </a:solidFill>
                <a:latin typeface="Trebuchet MS" panose="020B0603020202020204" pitchFamily="34" charset="0"/>
                <a:sym typeface="Wingdings" panose="05000000000000000000" pitchFamily="2" charset="2"/>
              </a:rPr>
              <a:t></a:t>
            </a:r>
            <a:r>
              <a:rPr lang="ro-RO" sz="1400" dirty="0">
                <a:solidFill>
                  <a:schemeClr val="accent2">
                    <a:lumMod val="40000"/>
                    <a:lumOff val="60000"/>
                  </a:schemeClr>
                </a:solidFill>
                <a:latin typeface="Trebuchet MS" panose="020B0603020202020204" pitchFamily="34" charset="0"/>
                <a:sym typeface="Wingdings" panose="05000000000000000000" pitchFamily="2" charset="2"/>
              </a:rPr>
              <a:t> </a:t>
            </a:r>
            <a:r>
              <a:rPr lang="en-US" sz="1400" dirty="0" err="1">
                <a:solidFill>
                  <a:schemeClr val="accent2">
                    <a:lumMod val="40000"/>
                    <a:lumOff val="60000"/>
                  </a:schemeClr>
                </a:solidFill>
                <a:latin typeface="Trebuchet MS" panose="020B0603020202020204" pitchFamily="34" charset="0"/>
              </a:rPr>
              <a:t>Cercetare</a:t>
            </a:r>
            <a:r>
              <a:rPr lang="en-US" sz="1400" dirty="0">
                <a:solidFill>
                  <a:schemeClr val="accent2">
                    <a:lumMod val="40000"/>
                    <a:lumOff val="60000"/>
                  </a:schemeClr>
                </a:solidFill>
                <a:latin typeface="Trebuchet MS" panose="020B0603020202020204" pitchFamily="34" charset="0"/>
              </a:rPr>
              <a:t> industrial</a:t>
            </a:r>
            <a:r>
              <a:rPr lang="ro-RO" sz="1400" dirty="0">
                <a:solidFill>
                  <a:schemeClr val="accent2">
                    <a:lumMod val="40000"/>
                    <a:lumOff val="60000"/>
                  </a:schemeClr>
                </a:solidFill>
                <a:latin typeface="Trebuchet MS" panose="020B0603020202020204" pitchFamily="34" charset="0"/>
              </a:rPr>
              <a:t>ă</a:t>
            </a:r>
          </a:p>
          <a:p>
            <a:endParaRPr lang="en-US" sz="1600" dirty="0">
              <a:solidFill>
                <a:schemeClr val="bg1"/>
              </a:solidFill>
              <a:latin typeface="Trebuchet MS" panose="020B0603020202020204" pitchFamily="34" charset="0"/>
            </a:endParaRPr>
          </a:p>
          <a:p>
            <a:pPr marL="285750" indent="-285750" algn="just">
              <a:buFont typeface="Wingdings" panose="05000000000000000000" pitchFamily="2" charset="2"/>
              <a:buChar char="ü"/>
            </a:pPr>
            <a:r>
              <a:rPr lang="en-US" sz="1200" dirty="0" err="1">
                <a:solidFill>
                  <a:schemeClr val="bg1"/>
                </a:solidFill>
                <a:latin typeface="Trebuchet MS" panose="020B0603020202020204" pitchFamily="34" charset="0"/>
              </a:rPr>
              <a:t>Studiul</a:t>
            </a:r>
            <a:r>
              <a:rPr lang="en-US" sz="1200" dirty="0">
                <a:solidFill>
                  <a:schemeClr val="bg1"/>
                </a:solidFill>
                <a:latin typeface="Trebuchet MS" panose="020B0603020202020204" pitchFamily="34" charset="0"/>
              </a:rPr>
              <a:t> critic </a:t>
            </a:r>
            <a:r>
              <a:rPr lang="en-US" sz="1200" dirty="0" err="1">
                <a:solidFill>
                  <a:schemeClr val="bg1"/>
                </a:solidFill>
                <a:latin typeface="Trebuchet MS" panose="020B0603020202020204" pitchFamily="34" charset="0"/>
              </a:rPr>
              <a:t>privind</a:t>
            </a:r>
            <a:r>
              <a:rPr lang="en-US" sz="1200" dirty="0">
                <a:solidFill>
                  <a:schemeClr val="bg1"/>
                </a:solidFill>
                <a:latin typeface="Trebuchet MS" panose="020B0603020202020204" pitchFamily="34" charset="0"/>
              </a:rPr>
              <a:t> </a:t>
            </a:r>
            <a:r>
              <a:rPr lang="ro-RO" sz="1200" dirty="0" err="1">
                <a:solidFill>
                  <a:schemeClr val="bg1"/>
                </a:solidFill>
                <a:latin typeface="Trebuchet MS" panose="020B0603020202020204" pitchFamily="34" charset="0"/>
              </a:rPr>
              <a:t>obț</a:t>
            </a:r>
            <a:r>
              <a:rPr lang="en-US" sz="1200" dirty="0" err="1">
                <a:solidFill>
                  <a:schemeClr val="bg1"/>
                </a:solidFill>
                <a:latin typeface="Trebuchet MS" panose="020B0603020202020204" pitchFamily="34" charset="0"/>
              </a:rPr>
              <a:t>inerea</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nanomateriale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fotocatalitice</a:t>
            </a:r>
            <a:r>
              <a:rPr lang="en-US" sz="1200" dirty="0">
                <a:solidFill>
                  <a:schemeClr val="bg1"/>
                </a:solidFill>
                <a:latin typeface="Trebuchet MS" panose="020B0603020202020204" pitchFamily="34" charset="0"/>
              </a:rPr>
              <a:t> pe </a:t>
            </a:r>
            <a:r>
              <a:rPr lang="en-US" sz="1200" dirty="0" err="1">
                <a:solidFill>
                  <a:schemeClr val="bg1"/>
                </a:solidFill>
                <a:latin typeface="Trebuchet MS" panose="020B0603020202020204" pitchFamily="34" charset="0"/>
              </a:rPr>
              <a:t>baz</a:t>
            </a:r>
            <a:r>
              <a:rPr lang="ro-RO" sz="1200" dirty="0">
                <a:solidFill>
                  <a:schemeClr val="bg1"/>
                </a:solidFill>
                <a:latin typeface="Trebuchet MS" panose="020B0603020202020204" pitchFamily="34" charset="0"/>
              </a:rPr>
              <a:t>ă</a:t>
            </a:r>
            <a:r>
              <a:rPr lang="en-US" sz="1200" dirty="0">
                <a:solidFill>
                  <a:schemeClr val="bg1"/>
                </a:solidFill>
                <a:latin typeface="Trebuchet MS" panose="020B0603020202020204" pitchFamily="34" charset="0"/>
              </a:rPr>
              <a:t> de TiO</a:t>
            </a:r>
            <a:r>
              <a:rPr lang="en-US" sz="1200" baseline="-25000" dirty="0">
                <a:solidFill>
                  <a:schemeClr val="bg1"/>
                </a:solidFill>
                <a:latin typeface="Trebuchet MS" panose="020B0603020202020204" pitchFamily="34" charset="0"/>
              </a:rPr>
              <a:t>2</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ș</a:t>
            </a:r>
            <a:r>
              <a:rPr lang="en-US" sz="1200" dirty="0" err="1">
                <a:solidFill>
                  <a:schemeClr val="bg1"/>
                </a:solidFill>
                <a:latin typeface="Trebuchet MS" panose="020B0603020202020204" pitchFamily="34" charset="0"/>
              </a:rPr>
              <a:t>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aplicarea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acestora</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î</a:t>
            </a:r>
            <a:r>
              <a:rPr lang="en-US" sz="1200" dirty="0">
                <a:solidFill>
                  <a:schemeClr val="bg1"/>
                </a:solidFill>
                <a:latin typeface="Trebuchet MS" panose="020B0603020202020204" pitchFamily="34" charset="0"/>
              </a:rPr>
              <a:t>n </a:t>
            </a:r>
            <a:r>
              <a:rPr lang="en-US" sz="1200" dirty="0" err="1">
                <a:solidFill>
                  <a:schemeClr val="bg1"/>
                </a:solidFill>
                <a:latin typeface="Trebuchet MS" panose="020B0603020202020204" pitchFamily="34" charset="0"/>
              </a:rPr>
              <a:t>degradarea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citostaticelor</a:t>
            </a:r>
            <a:r>
              <a:rPr lang="en-US" sz="1200" dirty="0">
                <a:solidFill>
                  <a:schemeClr val="bg1"/>
                </a:solidFill>
                <a:latin typeface="Trebuchet MS" panose="020B0603020202020204" pitchFamily="34" charset="0"/>
              </a:rPr>
              <a:t> din ap</a:t>
            </a:r>
            <a:r>
              <a:rPr lang="ro-RO" sz="1200" dirty="0">
                <a:solidFill>
                  <a:schemeClr val="bg1"/>
                </a:solidFill>
                <a:latin typeface="Trebuchet MS" panose="020B0603020202020204" pitchFamily="34" charset="0"/>
              </a:rPr>
              <a:t>ă</a:t>
            </a:r>
            <a:endParaRPr lang="en-US" sz="1200" dirty="0">
              <a:solidFill>
                <a:schemeClr val="bg1"/>
              </a:solidFill>
              <a:latin typeface="Trebuchet MS" panose="020B0603020202020204" pitchFamily="34" charset="0"/>
            </a:endParaRPr>
          </a:p>
          <a:p>
            <a:pPr marL="285750" indent="-285750" algn="just">
              <a:buFont typeface="Wingdings" panose="05000000000000000000" pitchFamily="2" charset="2"/>
              <a:buChar char="ü"/>
            </a:pPr>
            <a:endParaRPr lang="en-US" sz="1200" dirty="0">
              <a:solidFill>
                <a:schemeClr val="bg1"/>
              </a:solidFill>
              <a:latin typeface="Trebuchet MS" panose="020B0603020202020204" pitchFamily="34" charset="0"/>
            </a:endParaRPr>
          </a:p>
          <a:p>
            <a:pPr marL="285750" indent="-285750" algn="just">
              <a:buFont typeface="Wingdings" panose="05000000000000000000" pitchFamily="2" charset="2"/>
              <a:buChar char="ü"/>
            </a:pPr>
            <a:r>
              <a:rPr lang="en-US" sz="1200" dirty="0" err="1">
                <a:solidFill>
                  <a:schemeClr val="bg1"/>
                </a:solidFill>
                <a:latin typeface="Trebuchet MS" panose="020B0603020202020204" pitchFamily="34" charset="0"/>
              </a:rPr>
              <a:t>Definirea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fluxului</a:t>
            </a:r>
            <a:r>
              <a:rPr lang="en-US" sz="1200" dirty="0">
                <a:solidFill>
                  <a:schemeClr val="bg1"/>
                </a:solidFill>
                <a:latin typeface="Trebuchet MS" panose="020B0603020202020204" pitchFamily="34" charset="0"/>
              </a:rPr>
              <a:t> de </a:t>
            </a:r>
            <a:r>
              <a:rPr lang="en-US" sz="1200" dirty="0" err="1">
                <a:solidFill>
                  <a:schemeClr val="bg1"/>
                </a:solidFill>
                <a:latin typeface="Trebuchet MS" panose="020B0603020202020204" pitchFamily="34" charset="0"/>
              </a:rPr>
              <a:t>ob</a:t>
            </a:r>
            <a:r>
              <a:rPr lang="ro-RO" sz="1200" dirty="0">
                <a:solidFill>
                  <a:schemeClr val="bg1"/>
                </a:solidFill>
                <a:latin typeface="Trebuchet MS" panose="020B0603020202020204" pitchFamily="34" charset="0"/>
              </a:rPr>
              <a:t>ț</a:t>
            </a:r>
            <a:r>
              <a:rPr lang="en-US" sz="1200" dirty="0" err="1">
                <a:solidFill>
                  <a:schemeClr val="bg1"/>
                </a:solidFill>
                <a:latin typeface="Trebuchet MS" panose="020B0603020202020204" pitchFamily="34" charset="0"/>
              </a:rPr>
              <a:t>inere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nanomateriale</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fotocatalitice</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ș</a:t>
            </a:r>
            <a:r>
              <a:rPr lang="en-US" sz="1200" dirty="0" err="1">
                <a:solidFill>
                  <a:schemeClr val="bg1"/>
                </a:solidFill>
                <a:latin typeface="Trebuchet MS" panose="020B0603020202020204" pitchFamily="34" charset="0"/>
              </a:rPr>
              <a:t>i</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evaluarea</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caracteristicilor</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acestora</a:t>
            </a:r>
            <a:endParaRPr lang="en-US" sz="1200" dirty="0">
              <a:solidFill>
                <a:schemeClr val="bg1"/>
              </a:solidFill>
              <a:latin typeface="Trebuchet MS" panose="020B0603020202020204" pitchFamily="34" charset="0"/>
            </a:endParaRPr>
          </a:p>
          <a:p>
            <a:pPr marL="285750" indent="-285750">
              <a:buFont typeface="Arial" panose="020B0604020202020204" pitchFamily="34" charset="0"/>
              <a:buChar char="•"/>
            </a:pPr>
            <a:endParaRPr lang="en-US" sz="1200" dirty="0">
              <a:solidFill>
                <a:schemeClr val="bg1"/>
              </a:solidFill>
              <a:latin typeface="Trebuchet MS" panose="020B0603020202020204" pitchFamily="34" charset="0"/>
            </a:endParaRPr>
          </a:p>
          <a:p>
            <a:pPr marL="285750" indent="-285750" algn="just">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Definitivare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parametrii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tehnologici</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ob</a:t>
            </a:r>
            <a:r>
              <a:rPr lang="ro-RO" sz="1200" dirty="0">
                <a:solidFill>
                  <a:schemeClr val="accent2">
                    <a:lumMod val="60000"/>
                    <a:lumOff val="40000"/>
                  </a:schemeClr>
                </a:solidFill>
                <a:latin typeface="Trebuchet MS" panose="020B0603020202020204" pitchFamily="34" charset="0"/>
              </a:rPr>
              <a:t>ț</a:t>
            </a:r>
            <a:r>
              <a:rPr lang="en-US" sz="1200" dirty="0" err="1">
                <a:solidFill>
                  <a:schemeClr val="accent2">
                    <a:lumMod val="60000"/>
                    <a:lumOff val="40000"/>
                  </a:schemeClr>
                </a:solidFill>
                <a:latin typeface="Trebuchet MS" panose="020B0603020202020204" pitchFamily="34" charset="0"/>
              </a:rPr>
              <a:t>inere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fotocatalizatori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performan</a:t>
            </a:r>
            <a:r>
              <a:rPr lang="ro-RO" sz="1200" dirty="0">
                <a:solidFill>
                  <a:schemeClr val="accent2">
                    <a:lumMod val="60000"/>
                    <a:lumOff val="40000"/>
                  </a:schemeClr>
                </a:solidFill>
                <a:latin typeface="Trebuchet MS" panose="020B0603020202020204" pitchFamily="34" charset="0"/>
              </a:rPr>
              <a:t>ț</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evaluarea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caracteristicilor</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acestora</a:t>
            </a:r>
            <a:endParaRPr lang="ro-RO" sz="1200" dirty="0">
              <a:solidFill>
                <a:schemeClr val="accent2">
                  <a:lumMod val="60000"/>
                  <a:lumOff val="40000"/>
                </a:schemeClr>
              </a:solidFill>
              <a:latin typeface="Trebuchet MS" panose="020B0603020202020204" pitchFamily="34" charset="0"/>
            </a:endParaRPr>
          </a:p>
        </p:txBody>
      </p:sp>
      <p:grpSp>
        <p:nvGrpSpPr>
          <p:cNvPr id="26" name="Canvas 8"/>
          <p:cNvGrpSpPr/>
          <p:nvPr/>
        </p:nvGrpSpPr>
        <p:grpSpPr>
          <a:xfrm>
            <a:off x="9204728" y="1883162"/>
            <a:ext cx="3609483" cy="2102995"/>
            <a:chOff x="0" y="0"/>
            <a:chExt cx="4400550" cy="2540635"/>
          </a:xfrm>
        </p:grpSpPr>
        <p:sp>
          <p:nvSpPr>
            <p:cNvPr id="39" name="Rectangle 38"/>
            <p:cNvSpPr/>
            <p:nvPr/>
          </p:nvSpPr>
          <p:spPr>
            <a:xfrm>
              <a:off x="0" y="0"/>
              <a:ext cx="4400550" cy="2540635"/>
            </a:xfrm>
            <a:prstGeom prst="rect">
              <a:avLst/>
            </a:prstGeom>
            <a:noFill/>
          </p:spPr>
        </p:sp>
        <p:grpSp>
          <p:nvGrpSpPr>
            <p:cNvPr id="45" name="Group 44"/>
            <p:cNvGrpSpPr>
              <a:grpSpLocks/>
            </p:cNvGrpSpPr>
            <p:nvPr/>
          </p:nvGrpSpPr>
          <p:grpSpPr bwMode="auto">
            <a:xfrm>
              <a:off x="788009" y="0"/>
              <a:ext cx="2808333" cy="2356432"/>
              <a:chOff x="16871" y="3734"/>
              <a:chExt cx="28083" cy="23564"/>
            </a:xfrm>
          </p:grpSpPr>
          <p:grpSp>
            <p:nvGrpSpPr>
              <p:cNvPr id="47" name="Group 46"/>
              <p:cNvGrpSpPr>
                <a:grpSpLocks/>
              </p:cNvGrpSpPr>
              <p:nvPr/>
            </p:nvGrpSpPr>
            <p:grpSpPr bwMode="auto">
              <a:xfrm>
                <a:off x="16871" y="5344"/>
                <a:ext cx="21570" cy="21954"/>
                <a:chOff x="16871" y="5344"/>
                <a:chExt cx="21569" cy="21953"/>
              </a:xfrm>
            </p:grpSpPr>
            <p:sp>
              <p:nvSpPr>
                <p:cNvPr id="51" name="Oval 50"/>
                <p:cNvSpPr>
                  <a:spLocks noChangeArrowheads="1"/>
                </p:cNvSpPr>
                <p:nvPr/>
              </p:nvSpPr>
              <p:spPr bwMode="auto">
                <a:xfrm>
                  <a:off x="16871" y="6181"/>
                  <a:ext cx="19640" cy="20735"/>
                </a:xfrm>
                <a:prstGeom prst="ellipse">
                  <a:avLst/>
                </a:prstGeom>
                <a:noFill/>
                <a:ln w="12700">
                  <a:solidFill>
                    <a:schemeClr val="tx1">
                      <a:lumMod val="100000"/>
                      <a:lumOff val="0"/>
                    </a:schemeClr>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ctr" anchorCtr="0" upright="1">
                  <a:noAutofit/>
                </a:bodyPr>
                <a:lstStyle/>
                <a:p>
                  <a:endParaRPr lang="ro-RO" sz="1100">
                    <a:solidFill>
                      <a:schemeClr val="bg1"/>
                    </a:solidFill>
                  </a:endParaRPr>
                </a:p>
              </p:txBody>
            </p:sp>
            <p:cxnSp>
              <p:nvCxnSpPr>
                <p:cNvPr id="52" name="Straight Connector 51"/>
                <p:cNvCxnSpPr>
                  <a:cxnSpLocks noChangeShapeType="1"/>
                </p:cNvCxnSpPr>
                <p:nvPr/>
              </p:nvCxnSpPr>
              <p:spPr bwMode="auto">
                <a:xfrm>
                  <a:off x="17966" y="12106"/>
                  <a:ext cx="17515" cy="0"/>
                </a:xfrm>
                <a:prstGeom prst="line">
                  <a:avLst/>
                </a:prstGeom>
                <a:noFill/>
                <a:ln w="6350">
                  <a:solidFill>
                    <a:schemeClr val="tx1">
                      <a:lumMod val="100000"/>
                      <a:lumOff val="0"/>
                    </a:schemeClr>
                  </a:solidFill>
                  <a:miter lim="800000"/>
                  <a:headEnd/>
                  <a:tailEnd/>
                </a:ln>
                <a:extLst>
                  <a:ext uri="{909E8E84-426E-40DD-AFC4-6F175D3DCCD1}">
                    <a14:hiddenFill xmlns:a14="http://schemas.microsoft.com/office/drawing/2010/main">
                      <a:noFill/>
                    </a14:hiddenFill>
                  </a:ext>
                </a:extLst>
              </p:spPr>
            </p:cxnSp>
            <p:cxnSp>
              <p:nvCxnSpPr>
                <p:cNvPr id="53" name="Straight Connector 52"/>
                <p:cNvCxnSpPr>
                  <a:cxnSpLocks noChangeShapeType="1"/>
                </p:cNvCxnSpPr>
                <p:nvPr/>
              </p:nvCxnSpPr>
              <p:spPr bwMode="auto">
                <a:xfrm>
                  <a:off x="17966" y="21499"/>
                  <a:ext cx="17515" cy="0"/>
                </a:xfrm>
                <a:prstGeom prst="line">
                  <a:avLst/>
                </a:prstGeom>
                <a:noFill/>
                <a:ln w="6350">
                  <a:solidFill>
                    <a:schemeClr val="tx1">
                      <a:lumMod val="100000"/>
                      <a:lumOff val="0"/>
                    </a:schemeClr>
                  </a:solidFill>
                  <a:miter lim="800000"/>
                  <a:headEnd/>
                  <a:tailEnd/>
                </a:ln>
                <a:extLst>
                  <a:ext uri="{909E8E84-426E-40DD-AFC4-6F175D3DCCD1}">
                    <a14:hiddenFill xmlns:a14="http://schemas.microsoft.com/office/drawing/2010/main">
                      <a:noFill/>
                    </a14:hiddenFill>
                  </a:ext>
                </a:extLst>
              </p:spPr>
            </p:cxnSp>
            <p:sp>
              <p:nvSpPr>
                <p:cNvPr id="54" name="Text Box 13"/>
                <p:cNvSpPr txBox="1">
                  <a:spLocks noChangeArrowheads="1"/>
                </p:cNvSpPr>
                <p:nvPr/>
              </p:nvSpPr>
              <p:spPr bwMode="auto">
                <a:xfrm>
                  <a:off x="19897" y="9594"/>
                  <a:ext cx="11785" cy="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bandă conducție</a:t>
                  </a:r>
                  <a:endPar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5" name="Text Box 13"/>
                <p:cNvSpPr txBox="1">
                  <a:spLocks noChangeArrowheads="1"/>
                </p:cNvSpPr>
                <p:nvPr/>
              </p:nvSpPr>
              <p:spPr bwMode="auto">
                <a:xfrm>
                  <a:off x="19830" y="20984"/>
                  <a:ext cx="11779" cy="3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15000"/>
                    </a:lnSpc>
                    <a:spcBef>
                      <a:spcPts val="0"/>
                    </a:spcBef>
                    <a:spcAft>
                      <a:spcPts val="1000"/>
                    </a:spcAft>
                  </a:pPr>
                  <a:r>
                    <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bandă valență</a:t>
                  </a:r>
                  <a:endParaRPr lang="ro-RO" sz="900">
                    <a:solidFill>
                      <a:schemeClr val="bg1"/>
                    </a:solidFill>
                    <a:effectLst/>
                    <a:latin typeface="Times New Roman" panose="02020603050405020304" pitchFamily="18" charset="0"/>
                    <a:ea typeface="Times New Roman" panose="02020603050405020304" pitchFamily="18" charset="0"/>
                  </a:endParaRPr>
                </a:p>
              </p:txBody>
            </p:sp>
            <p:cxnSp>
              <p:nvCxnSpPr>
                <p:cNvPr id="56" name="Straight Arrow Connector 55"/>
                <p:cNvCxnSpPr>
                  <a:cxnSpLocks noChangeShapeType="1"/>
                </p:cNvCxnSpPr>
                <p:nvPr/>
              </p:nvCxnSpPr>
              <p:spPr bwMode="auto">
                <a:xfrm flipV="1">
                  <a:off x="20928" y="12106"/>
                  <a:ext cx="64" cy="9393"/>
                </a:xfrm>
                <a:prstGeom prst="straightConnector1">
                  <a:avLst/>
                </a:prstGeom>
                <a:noFill/>
                <a:ln w="6350">
                  <a:solidFill>
                    <a:schemeClr val="tx1">
                      <a:lumMod val="100000"/>
                      <a:lumOff val="0"/>
                    </a:schemeClr>
                  </a:solidFill>
                  <a:miter lim="800000"/>
                  <a:headEnd type="arrow" w="med" len="med"/>
                  <a:tailEnd type="arrow" w="med" len="med"/>
                </a:ln>
                <a:extLst>
                  <a:ext uri="{909E8E84-426E-40DD-AFC4-6F175D3DCCD1}">
                    <a14:hiddenFill xmlns:a14="http://schemas.microsoft.com/office/drawing/2010/main">
                      <a:noFill/>
                    </a14:hiddenFill>
                  </a:ext>
                </a:extLst>
              </p:spPr>
            </p:cxnSp>
            <p:sp>
              <p:nvSpPr>
                <p:cNvPr id="57" name="Text Box 17"/>
                <p:cNvSpPr txBox="1">
                  <a:spLocks noChangeArrowheads="1"/>
                </p:cNvSpPr>
                <p:nvPr/>
              </p:nvSpPr>
              <p:spPr bwMode="auto">
                <a:xfrm>
                  <a:off x="20348" y="14617"/>
                  <a:ext cx="10740" cy="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a:t>
                  </a:r>
                  <a:r>
                    <a:rPr lang="en-US" sz="800" baseline="-250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a:t>
                  </a:r>
                  <a:r>
                    <a:rPr lang="en-US"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3,0 – 3,2 eV</a:t>
                  </a:r>
                  <a:endPar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8" name="Text Box 18"/>
                <p:cNvSpPr txBox="1">
                  <a:spLocks noChangeArrowheads="1"/>
                </p:cNvSpPr>
                <p:nvPr/>
              </p:nvSpPr>
              <p:spPr bwMode="auto">
                <a:xfrm>
                  <a:off x="31295" y="19575"/>
                  <a:ext cx="3542" cy="2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a:t>
                  </a:r>
                  <a:r>
                    <a:rPr lang="en-US" sz="800" baseline="300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endPar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9" name="Text Box 18"/>
                <p:cNvSpPr txBox="1">
                  <a:spLocks noChangeArrowheads="1"/>
                </p:cNvSpPr>
                <p:nvPr/>
              </p:nvSpPr>
              <p:spPr bwMode="auto">
                <a:xfrm>
                  <a:off x="31300" y="9719"/>
                  <a:ext cx="3537" cy="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15000"/>
                    </a:lnSpc>
                    <a:spcBef>
                      <a:spcPts val="0"/>
                    </a:spcBef>
                    <a:spcAft>
                      <a:spcPts val="1000"/>
                    </a:spcAft>
                  </a:pPr>
                  <a:r>
                    <a:rPr lang="ro-RO" sz="800">
                      <a:solidFill>
                        <a:schemeClr val="bg1"/>
                      </a:solidFill>
                      <a:effectLst/>
                      <a:latin typeface="Times New Roman" panose="02020603050405020304" pitchFamily="18" charset="0"/>
                      <a:ea typeface="Calibri" panose="020F0502020204030204" pitchFamily="34" charset="0"/>
                    </a:rPr>
                    <a:t>e</a:t>
                  </a:r>
                  <a:r>
                    <a:rPr lang="ro-RO" sz="800" baseline="30000">
                      <a:solidFill>
                        <a:schemeClr val="bg1"/>
                      </a:solidFill>
                      <a:effectLst/>
                      <a:latin typeface="Times New Roman" panose="02020603050405020304" pitchFamily="18" charset="0"/>
                      <a:ea typeface="Calibri" panose="020F0502020204030204" pitchFamily="34" charset="0"/>
                    </a:rPr>
                    <a:t>-</a:t>
                  </a:r>
                  <a:endParaRPr lang="ro-RO" sz="900">
                    <a:solidFill>
                      <a:schemeClr val="bg1"/>
                    </a:solidFill>
                    <a:effectLst/>
                    <a:latin typeface="Times New Roman" panose="02020603050405020304" pitchFamily="18" charset="0"/>
                    <a:ea typeface="Times New Roman" panose="02020603050405020304" pitchFamily="18" charset="0"/>
                  </a:endParaRPr>
                </a:p>
              </p:txBody>
            </p:sp>
            <p:sp>
              <p:nvSpPr>
                <p:cNvPr id="60" name="Curved Up Arrow 59"/>
                <p:cNvSpPr>
                  <a:spLocks noChangeArrowheads="1"/>
                </p:cNvSpPr>
                <p:nvPr/>
              </p:nvSpPr>
              <p:spPr bwMode="auto">
                <a:xfrm rot="3388568">
                  <a:off x="31605" y="8628"/>
                  <a:ext cx="9788" cy="3220"/>
                </a:xfrm>
                <a:prstGeom prst="curvedUpArrow">
                  <a:avLst>
                    <a:gd name="adj1" fmla="val 25008"/>
                    <a:gd name="adj2" fmla="val 50001"/>
                    <a:gd name="adj3" fmla="val 25000"/>
                  </a:avLst>
                </a:prstGeom>
                <a:solidFill>
                  <a:schemeClr val="accent1">
                    <a:lumMod val="100000"/>
                    <a:lumOff val="0"/>
                  </a:schemeClr>
                </a:solidFill>
                <a:ln w="12700">
                  <a:solidFill>
                    <a:schemeClr val="accent1">
                      <a:lumMod val="50000"/>
                      <a:lumOff val="0"/>
                    </a:schemeClr>
                  </a:solidFill>
                  <a:miter lim="800000"/>
                  <a:headEnd/>
                  <a:tailEnd/>
                </a:ln>
              </p:spPr>
              <p:txBody>
                <a:bodyPr rot="0" vert="horz" wrap="square" lIns="91440" tIns="45720" rIns="91440" bIns="45720" anchor="ctr" anchorCtr="0" upright="1">
                  <a:noAutofit/>
                </a:bodyPr>
                <a:lstStyle/>
                <a:p>
                  <a:endParaRPr lang="ro-RO" sz="1100">
                    <a:solidFill>
                      <a:schemeClr val="bg1"/>
                    </a:solidFill>
                  </a:endParaRPr>
                </a:p>
              </p:txBody>
            </p:sp>
            <p:sp>
              <p:nvSpPr>
                <p:cNvPr id="61" name="Curved Up Arrow 60"/>
                <p:cNvSpPr>
                  <a:spLocks noChangeArrowheads="1"/>
                </p:cNvSpPr>
                <p:nvPr/>
              </p:nvSpPr>
              <p:spPr bwMode="auto">
                <a:xfrm rot="6907196">
                  <a:off x="31937" y="20795"/>
                  <a:ext cx="9785" cy="3220"/>
                </a:xfrm>
                <a:prstGeom prst="curvedUpArrow">
                  <a:avLst>
                    <a:gd name="adj1" fmla="val 25000"/>
                    <a:gd name="adj2" fmla="val 49986"/>
                    <a:gd name="adj3" fmla="val 25000"/>
                  </a:avLst>
                </a:prstGeom>
                <a:solidFill>
                  <a:schemeClr val="accent1">
                    <a:lumMod val="100000"/>
                    <a:lumOff val="0"/>
                  </a:schemeClr>
                </a:solidFill>
                <a:ln w="12700">
                  <a:solidFill>
                    <a:schemeClr val="accent1">
                      <a:lumMod val="50000"/>
                      <a:lumOff val="0"/>
                    </a:schemeClr>
                  </a:solidFill>
                  <a:miter lim="800000"/>
                  <a:headEnd/>
                  <a:tailEnd/>
                </a:ln>
              </p:spPr>
              <p:txBody>
                <a:bodyPr rot="0" vert="horz" wrap="square" lIns="91440" tIns="45720" rIns="91440" bIns="45720" anchor="ctr" anchorCtr="0" upright="1">
                  <a:noAutofit/>
                </a:bodyPr>
                <a:lstStyle/>
                <a:p>
                  <a:pPr marL="0" marR="0">
                    <a:lnSpc>
                      <a:spcPct val="107000"/>
                    </a:lnSpc>
                    <a:spcBef>
                      <a:spcPts val="0"/>
                    </a:spcBef>
                    <a:spcAft>
                      <a:spcPts val="800"/>
                    </a:spcAft>
                  </a:pPr>
                  <a:r>
                    <a:rPr lang="en-US" sz="8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48" name="Text Box 23"/>
              <p:cNvSpPr txBox="1">
                <a:spLocks noChangeArrowheads="1"/>
              </p:cNvSpPr>
              <p:nvPr/>
            </p:nvSpPr>
            <p:spPr bwMode="auto">
              <a:xfrm>
                <a:off x="34773" y="3734"/>
                <a:ext cx="4185" cy="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a:t>
                </a:r>
                <a:r>
                  <a:rPr lang="en-US" sz="800" baseline="-250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2</a:t>
                </a:r>
                <a:endParaRPr lang="ro-RO"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Text Box 23"/>
              <p:cNvSpPr txBox="1">
                <a:spLocks noChangeArrowheads="1"/>
              </p:cNvSpPr>
              <p:nvPr/>
            </p:nvSpPr>
            <p:spPr bwMode="auto">
              <a:xfrm>
                <a:off x="39535" y="11517"/>
                <a:ext cx="4184" cy="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15000"/>
                  </a:lnSpc>
                  <a:spcBef>
                    <a:spcPts val="0"/>
                  </a:spcBef>
                  <a:spcAft>
                    <a:spcPts val="1000"/>
                  </a:spcAft>
                </a:pPr>
                <a:r>
                  <a:rPr lang="ro-RO" sz="800">
                    <a:solidFill>
                      <a:schemeClr val="bg1"/>
                    </a:solidFill>
                    <a:effectLst/>
                    <a:latin typeface="Times New Roman" panose="02020603050405020304" pitchFamily="18" charset="0"/>
                    <a:ea typeface="Calibri" panose="020F0502020204030204" pitchFamily="34" charset="0"/>
                  </a:rPr>
                  <a:t>O</a:t>
                </a:r>
                <a:r>
                  <a:rPr lang="ro-RO" sz="800" baseline="30000">
                    <a:solidFill>
                      <a:schemeClr val="bg1"/>
                    </a:solidFill>
                    <a:effectLst/>
                    <a:latin typeface="Times New Roman" panose="02020603050405020304" pitchFamily="18" charset="0"/>
                    <a:ea typeface="Calibri" panose="020F0502020204030204" pitchFamily="34" charset="0"/>
                  </a:rPr>
                  <a:t>-</a:t>
                </a:r>
                <a:r>
                  <a:rPr lang="ro-RO" sz="800" baseline="-25000">
                    <a:solidFill>
                      <a:schemeClr val="bg1"/>
                    </a:solidFill>
                    <a:effectLst/>
                    <a:latin typeface="Times New Roman" panose="02020603050405020304" pitchFamily="18" charset="0"/>
                    <a:ea typeface="Calibri" panose="020F0502020204030204" pitchFamily="34" charset="0"/>
                  </a:rPr>
                  <a:t>2</a:t>
                </a:r>
                <a:r>
                  <a:rPr lang="ro-RO" sz="800">
                    <a:solidFill>
                      <a:schemeClr val="bg1"/>
                    </a:solidFill>
                    <a:effectLst/>
                    <a:latin typeface="Times New Roman" panose="02020603050405020304" pitchFamily="18" charset="0"/>
                    <a:ea typeface="Calibri" panose="020F0502020204030204" pitchFamily="34" charset="0"/>
                  </a:rPr>
                  <a:t>•</a:t>
                </a:r>
                <a:endParaRPr lang="ro-RO" sz="900">
                  <a:solidFill>
                    <a:schemeClr val="bg1"/>
                  </a:solidFill>
                  <a:effectLst/>
                  <a:latin typeface="Times New Roman" panose="02020603050405020304" pitchFamily="18" charset="0"/>
                  <a:ea typeface="Times New Roman" panose="02020603050405020304" pitchFamily="18" charset="0"/>
                </a:endParaRPr>
              </a:p>
            </p:txBody>
          </p:sp>
          <p:sp>
            <p:nvSpPr>
              <p:cNvPr id="50" name="Text Box 23"/>
              <p:cNvSpPr txBox="1">
                <a:spLocks noChangeArrowheads="1"/>
              </p:cNvSpPr>
              <p:nvPr/>
            </p:nvSpPr>
            <p:spPr bwMode="auto">
              <a:xfrm>
                <a:off x="39728" y="17677"/>
                <a:ext cx="5226" cy="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15000"/>
                  </a:lnSpc>
                  <a:spcBef>
                    <a:spcPts val="0"/>
                  </a:spcBef>
                  <a:spcAft>
                    <a:spcPts val="1000"/>
                  </a:spcAft>
                </a:pPr>
                <a:r>
                  <a:rPr lang="ro-RO" sz="800">
                    <a:solidFill>
                      <a:schemeClr val="bg1"/>
                    </a:solidFill>
                    <a:effectLst/>
                    <a:latin typeface="Times New Roman" panose="02020603050405020304" pitchFamily="18" charset="0"/>
                    <a:ea typeface="Calibri" panose="020F0502020204030204" pitchFamily="34" charset="0"/>
                  </a:rPr>
                  <a:t>H</a:t>
                </a:r>
                <a:r>
                  <a:rPr lang="ro-RO" sz="800" baseline="-25000">
                    <a:solidFill>
                      <a:schemeClr val="bg1"/>
                    </a:solidFill>
                    <a:effectLst/>
                    <a:latin typeface="Times New Roman" panose="02020603050405020304" pitchFamily="18" charset="0"/>
                    <a:ea typeface="Calibri" panose="020F0502020204030204" pitchFamily="34" charset="0"/>
                  </a:rPr>
                  <a:t>2</a:t>
                </a:r>
                <a:r>
                  <a:rPr lang="ro-RO" sz="800">
                    <a:solidFill>
                      <a:schemeClr val="bg1"/>
                    </a:solidFill>
                    <a:effectLst/>
                    <a:latin typeface="Times New Roman" panose="02020603050405020304" pitchFamily="18" charset="0"/>
                    <a:ea typeface="Calibri" panose="020F0502020204030204" pitchFamily="34" charset="0"/>
                  </a:rPr>
                  <a:t>O</a:t>
                </a:r>
                <a:endParaRPr lang="ro-RO" sz="900">
                  <a:solidFill>
                    <a:schemeClr val="bg1"/>
                  </a:solidFill>
                  <a:effectLst/>
                  <a:latin typeface="Times New Roman" panose="02020603050405020304" pitchFamily="18" charset="0"/>
                  <a:ea typeface="Times New Roman" panose="02020603050405020304" pitchFamily="18" charset="0"/>
                </a:endParaRPr>
              </a:p>
            </p:txBody>
          </p:sp>
        </p:grpSp>
        <p:sp>
          <p:nvSpPr>
            <p:cNvPr id="46" name="Text Box 23"/>
            <p:cNvSpPr txBox="1">
              <a:spLocks noChangeArrowheads="1"/>
            </p:cNvSpPr>
            <p:nvPr/>
          </p:nvSpPr>
          <p:spPr bwMode="auto">
            <a:xfrm>
              <a:off x="2990334" y="2169730"/>
              <a:ext cx="1365116" cy="334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15000"/>
                </a:lnSpc>
                <a:spcBef>
                  <a:spcPts val="0"/>
                </a:spcBef>
                <a:spcAft>
                  <a:spcPts val="1000"/>
                </a:spcAft>
              </a:pPr>
              <a:r>
                <a:rPr lang="ro-RO" sz="800">
                  <a:solidFill>
                    <a:schemeClr val="bg1"/>
                  </a:solidFill>
                  <a:effectLst/>
                  <a:latin typeface="Times New Roman" panose="02020603050405020304" pitchFamily="18" charset="0"/>
                  <a:ea typeface="Calibri" panose="020F0502020204030204" pitchFamily="34" charset="0"/>
                </a:rPr>
                <a:t>HO• + H</a:t>
              </a:r>
              <a:r>
                <a:rPr lang="ro-RO" sz="800" baseline="30000">
                  <a:solidFill>
                    <a:schemeClr val="bg1"/>
                  </a:solidFill>
                  <a:effectLst/>
                  <a:latin typeface="Times New Roman" panose="02020603050405020304" pitchFamily="18" charset="0"/>
                  <a:ea typeface="Calibri" panose="020F0502020204030204" pitchFamily="34" charset="0"/>
                </a:rPr>
                <a:t>+</a:t>
              </a:r>
              <a:endParaRPr lang="ro-RO" sz="900">
                <a:solidFill>
                  <a:schemeClr val="bg1"/>
                </a:solidFill>
                <a:effectLst/>
                <a:latin typeface="Times New Roman" panose="02020603050405020304" pitchFamily="18" charset="0"/>
                <a:ea typeface="Times New Roman" panose="02020603050405020304" pitchFamily="18" charset="0"/>
              </a:endParaRPr>
            </a:p>
          </p:txBody>
        </p:sp>
      </p:grpSp>
      <p:pic>
        <p:nvPicPr>
          <p:cNvPr id="62" name="Picture 61"/>
          <p:cNvPicPr/>
          <p:nvPr/>
        </p:nvPicPr>
        <p:blipFill>
          <a:blip r:embed="rId3" cstate="print">
            <a:extLst>
              <a:ext uri="{28A0092B-C50C-407E-A947-70E740481C1C}">
                <a14:useLocalDpi xmlns:a14="http://schemas.microsoft.com/office/drawing/2010/main" val="0"/>
              </a:ext>
            </a:extLst>
          </a:blip>
          <a:stretch>
            <a:fillRect/>
          </a:stretch>
        </p:blipFill>
        <p:spPr>
          <a:xfrm>
            <a:off x="9858282" y="4385705"/>
            <a:ext cx="2189278" cy="1678669"/>
          </a:xfrm>
          <a:prstGeom prst="rect">
            <a:avLst/>
          </a:prstGeom>
        </p:spPr>
      </p:pic>
      <p:sp>
        <p:nvSpPr>
          <p:cNvPr id="33" name="Slide Number Placeholder 9">
            <a:extLst>
              <a:ext uri="{FF2B5EF4-FFF2-40B4-BE49-F238E27FC236}">
                <a16:creationId xmlns:a16="http://schemas.microsoft.com/office/drawing/2014/main" id="{33981316-3610-47DE-B429-E94E5DAA8CA8}"/>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21</a:t>
            </a:fld>
            <a:endParaRPr lang="ro-RO" dirty="0"/>
          </a:p>
        </p:txBody>
      </p:sp>
      <p:sp>
        <p:nvSpPr>
          <p:cNvPr id="34" name="TextBox 1">
            <a:extLst>
              <a:ext uri="{FF2B5EF4-FFF2-40B4-BE49-F238E27FC236}">
                <a16:creationId xmlns:a16="http://schemas.microsoft.com/office/drawing/2014/main" id="{E2C892E7-4A7F-4B54-BF7F-AAEE5CA5C2A0}"/>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36" name="Rectangle 35">
            <a:extLst>
              <a:ext uri="{FF2B5EF4-FFF2-40B4-BE49-F238E27FC236}">
                <a16:creationId xmlns:a16="http://schemas.microsoft.com/office/drawing/2014/main" id="{5AA79722-70F6-42D0-9F71-97837374C164}"/>
              </a:ext>
            </a:extLst>
          </p:cNvPr>
          <p:cNvSpPr>
            <a:spLocks noChangeArrowheads="1"/>
          </p:cNvSpPr>
          <p:nvPr/>
        </p:nvSpPr>
        <p:spPr bwMode="auto">
          <a:xfrm>
            <a:off x="8114443" y="2085717"/>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37" name="Rectangle 36">
            <a:extLst>
              <a:ext uri="{FF2B5EF4-FFF2-40B4-BE49-F238E27FC236}">
                <a16:creationId xmlns:a16="http://schemas.microsoft.com/office/drawing/2014/main" id="{9255389E-BE0F-41ED-8641-7C7C4285F088}"/>
              </a:ext>
            </a:extLst>
          </p:cNvPr>
          <p:cNvSpPr>
            <a:spLocks noChangeArrowheads="1"/>
          </p:cNvSpPr>
          <p:nvPr/>
        </p:nvSpPr>
        <p:spPr bwMode="auto">
          <a:xfrm>
            <a:off x="1663073" y="2357386"/>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Iulie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2018 – </a:t>
            </a:r>
            <a:r>
              <a:rPr lang="en-GB" altLang="ja-JP" sz="1200" dirty="0" err="1">
                <a:solidFill>
                  <a:schemeClr val="bg1"/>
                </a:solidFill>
                <a:latin typeface="Trebuchet MS" panose="020B0603020202020204" pitchFamily="34" charset="0"/>
                <a:ea typeface="ＭＳ Ｐゴシック" pitchFamily="50" charset="-128"/>
                <a:sym typeface="Wingdings" panose="05000000000000000000" pitchFamily="2" charset="2"/>
              </a:rPr>
              <a:t>Ianuarie</a:t>
            </a:r>
            <a:r>
              <a:rPr lang="en-GB"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 202</a:t>
            </a: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1</a:t>
            </a:r>
            <a:endParaRPr lang="en-US" altLang="ja-JP" sz="1200" dirty="0">
              <a:solidFill>
                <a:schemeClr val="bg1"/>
              </a:solidFill>
              <a:latin typeface="Trebuchet MS" panose="020B0603020202020204" pitchFamily="34" charset="0"/>
              <a:ea typeface="ＭＳ Ｐゴシック" pitchFamily="50" charset="-128"/>
            </a:endParaRPr>
          </a:p>
        </p:txBody>
      </p:sp>
      <p:sp>
        <p:nvSpPr>
          <p:cNvPr id="40" name="Rectangle 39">
            <a:extLst>
              <a:ext uri="{FF2B5EF4-FFF2-40B4-BE49-F238E27FC236}">
                <a16:creationId xmlns:a16="http://schemas.microsoft.com/office/drawing/2014/main" id="{0C60AD3F-2BB5-4893-938B-C9D4511AC851}"/>
              </a:ext>
            </a:extLst>
          </p:cNvPr>
          <p:cNvSpPr>
            <a:spLocks noChangeArrowheads="1"/>
          </p:cNvSpPr>
          <p:nvPr/>
        </p:nvSpPr>
        <p:spPr bwMode="auto">
          <a:xfrm rot="19990785">
            <a:off x="335368" y="2191913"/>
            <a:ext cx="1608372"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ÎN CURS DE IMPLEMENTARE</a:t>
            </a:r>
            <a:endParaRPr lang="ro-RO" sz="1600" dirty="0">
              <a:solidFill>
                <a:schemeClr val="accent2">
                  <a:lumMod val="75000"/>
                </a:schemeClr>
              </a:solidFill>
              <a:latin typeface="Trebuchet MS" panose="020B0603020202020204" pitchFamily="34" charset="0"/>
              <a:ea typeface="ＭＳ Ｐゴシック" pitchFamily="50" charset="-128"/>
            </a:endParaRPr>
          </a:p>
        </p:txBody>
      </p:sp>
      <p:sp>
        <p:nvSpPr>
          <p:cNvPr id="41" name="Rectangle 40">
            <a:extLst>
              <a:ext uri="{FF2B5EF4-FFF2-40B4-BE49-F238E27FC236}">
                <a16:creationId xmlns:a16="http://schemas.microsoft.com/office/drawing/2014/main" id="{11521DD9-4DB6-4CDD-8063-1D6844EC876E}"/>
              </a:ext>
            </a:extLst>
          </p:cNvPr>
          <p:cNvSpPr/>
          <p:nvPr/>
        </p:nvSpPr>
        <p:spPr>
          <a:xfrm>
            <a:off x="256534" y="4039189"/>
            <a:ext cx="9501424" cy="2025185"/>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5906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22</a:t>
            </a:fld>
            <a:endParaRPr lang="en-US" dirty="0">
              <a:latin typeface="Optima LT" panose="02000503060000020003" pitchFamily="2" charset="0"/>
            </a:endParaRPr>
          </a:p>
        </p:txBody>
      </p:sp>
      <p:sp>
        <p:nvSpPr>
          <p:cNvPr id="3" name="Rectangle 2"/>
          <p:cNvSpPr>
            <a:spLocks noChangeArrowheads="1"/>
          </p:cNvSpPr>
          <p:nvPr/>
        </p:nvSpPr>
        <p:spPr bwMode="auto">
          <a:xfrm flipV="1">
            <a:off x="1721147" y="2754210"/>
            <a:ext cx="93214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o-RO">
              <a:solidFill>
                <a:schemeClr val="bg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657596306"/>
              </p:ext>
            </p:extLst>
          </p:nvPr>
        </p:nvGraphicFramePr>
        <p:xfrm>
          <a:off x="488815" y="3600154"/>
          <a:ext cx="4098886" cy="2358161"/>
        </p:xfrm>
        <a:graphic>
          <a:graphicData uri="http://schemas.openxmlformats.org/presentationml/2006/ole">
            <mc:AlternateContent xmlns:mc="http://schemas.openxmlformats.org/markup-compatibility/2006">
              <mc:Choice xmlns:v="urn:schemas-microsoft-com:vml" Requires="v">
                <p:oleObj spid="_x0000_s10450" r:id="rId4" imgW="3792931" imgH="3017520" progId="Origin50.Graph">
                  <p:embed/>
                </p:oleObj>
              </mc:Choice>
              <mc:Fallback>
                <p:oleObj r:id="rId4" imgW="3792931" imgH="3017520" progId="Origin50.Graph">
                  <p:embed/>
                  <p:pic>
                    <p:nvPicPr>
                      <p:cNvPr id="4"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815" y="3600154"/>
                        <a:ext cx="4098886" cy="2358161"/>
                      </a:xfrm>
                      <a:prstGeom prst="rect">
                        <a:avLst/>
                      </a:prstGeom>
                      <a:noFill/>
                    </p:spPr>
                  </p:pic>
                </p:oleObj>
              </mc:Fallback>
            </mc:AlternateContent>
          </a:graphicData>
        </a:graphic>
      </p:graphicFrame>
      <p:sp>
        <p:nvSpPr>
          <p:cNvPr id="5" name="Rectangle 4"/>
          <p:cNvSpPr>
            <a:spLocks noChangeArrowheads="1"/>
          </p:cNvSpPr>
          <p:nvPr/>
        </p:nvSpPr>
        <p:spPr bwMode="auto">
          <a:xfrm>
            <a:off x="4015946" y="35772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aphicFrame>
        <p:nvGraphicFramePr>
          <p:cNvPr id="6" name="Object 5"/>
          <p:cNvGraphicFramePr>
            <a:graphicFrameLocks noChangeAspect="1"/>
          </p:cNvGraphicFramePr>
          <p:nvPr>
            <p:extLst>
              <p:ext uri="{D42A27DB-BD31-4B8C-83A1-F6EECF244321}">
                <p14:modId xmlns:p14="http://schemas.microsoft.com/office/powerpoint/2010/main" val="1495981641"/>
              </p:ext>
            </p:extLst>
          </p:nvPr>
        </p:nvGraphicFramePr>
        <p:xfrm>
          <a:off x="4353819" y="3696060"/>
          <a:ext cx="3599007" cy="2239382"/>
        </p:xfrm>
        <a:graphic>
          <a:graphicData uri="http://schemas.openxmlformats.org/presentationml/2006/ole">
            <mc:AlternateContent xmlns:mc="http://schemas.openxmlformats.org/markup-compatibility/2006">
              <mc:Choice xmlns:v="urn:schemas-microsoft-com:vml" Requires="v">
                <p:oleObj spid="_x0000_s10451" r:id="rId6" imgW="3792931" imgH="3017520" progId="Origin50.Graph">
                  <p:embed/>
                </p:oleObj>
              </mc:Choice>
              <mc:Fallback>
                <p:oleObj r:id="rId6" imgW="3792931" imgH="3017520" progId="Origin50.Graph">
                  <p:embed/>
                  <p:pic>
                    <p:nvPicPr>
                      <p:cNvPr id="6"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3819" y="3696060"/>
                        <a:ext cx="3599007" cy="2239382"/>
                      </a:xfrm>
                      <a:prstGeom prst="rect">
                        <a:avLst/>
                      </a:prstGeom>
                      <a:noFill/>
                    </p:spPr>
                  </p:pic>
                </p:oleObj>
              </mc:Fallback>
            </mc:AlternateContent>
          </a:graphicData>
        </a:graphic>
      </p:graphicFrame>
      <p:pic>
        <p:nvPicPr>
          <p:cNvPr id="37" name="Picture 36" descr="E:\(ebook) - Proiect 2018 ECOIND - Fotocataliza\(ebook) - Etapa_04_02_TiO2\0003-TG-DTA-S-T-lucrat\0003-T-TG-DTA.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011" y="4063468"/>
            <a:ext cx="2238600" cy="1622348"/>
          </a:xfrm>
          <a:prstGeom prst="rect">
            <a:avLst/>
          </a:prstGeom>
          <a:noFill/>
          <a:ln>
            <a:noFill/>
          </a:ln>
        </p:spPr>
      </p:pic>
      <p:sp>
        <p:nvSpPr>
          <p:cNvPr id="15" name="Rectangle 14"/>
          <p:cNvSpPr>
            <a:spLocks noChangeArrowheads="1"/>
          </p:cNvSpPr>
          <p:nvPr/>
        </p:nvSpPr>
        <p:spPr bwMode="auto">
          <a:xfrm>
            <a:off x="613456"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MGM STAR CONSTRUCT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6" name="Rectangle 15"/>
          <p:cNvSpPr/>
          <p:nvPr/>
        </p:nvSpPr>
        <p:spPr>
          <a:xfrm>
            <a:off x="794327" y="2560917"/>
            <a:ext cx="10559473" cy="600164"/>
          </a:xfrm>
          <a:prstGeom prst="rect">
            <a:avLst/>
          </a:prstGeom>
        </p:spPr>
        <p:txBody>
          <a:bodyPr wrap="square">
            <a:spAutoFit/>
          </a:bodyPr>
          <a:lstStyle/>
          <a:p>
            <a:pPr marL="171450" indent="-171450" algn="just">
              <a:buFont typeface="Trebuchet MS" panose="020B0603020202020204" pitchFamily="34" charset="0"/>
              <a:buChar char="‐"/>
            </a:pPr>
            <a:endParaRPr lang="ro-RO" sz="1100" i="1" dirty="0">
              <a:solidFill>
                <a:schemeClr val="bg1"/>
              </a:solidFill>
              <a:latin typeface="Trebuchet MS" panose="020B0603020202020204" pitchFamily="34" charset="0"/>
            </a:endParaRPr>
          </a:p>
          <a:p>
            <a:pPr marL="285750" indent="-285750" algn="just">
              <a:buFont typeface="Trebuchet MS" panose="020B0603020202020204" pitchFamily="34" charset="0"/>
              <a:buChar char="‐"/>
            </a:pPr>
            <a:r>
              <a:rPr lang="ro-RO" sz="1100" i="1" dirty="0">
                <a:solidFill>
                  <a:schemeClr val="bg1"/>
                </a:solidFill>
                <a:latin typeface="Trebuchet MS" panose="020B0603020202020204" pitchFamily="34" charset="0"/>
              </a:rPr>
              <a:t>Ionut Nicolae Cristea, Arcadie Sobetkii, Lucian Alexandru Constantin, Mirela Alina Constantin, Ines Nitoi, Ag-TiO2 assisted photocatalytic degradation of cytostatic drug cyclophosphamide under UV-VIS light, Revista de Chimie, 71(4), pg. 347-355, 2020                                                                                     (18)</a:t>
            </a:r>
            <a:endParaRPr lang="ro-RO" sz="1100" i="1" dirty="0">
              <a:solidFill>
                <a:schemeClr val="bg1"/>
              </a:solidFill>
              <a:effectLst/>
              <a:latin typeface="Trebuchet MS" panose="020B0603020202020204" pitchFamily="34" charset="0"/>
              <a:ea typeface="Times New Roman" panose="02020603050405020304" pitchFamily="18" charset="0"/>
            </a:endParaRPr>
          </a:p>
        </p:txBody>
      </p:sp>
      <p:sp>
        <p:nvSpPr>
          <p:cNvPr id="13" name="Slide Number Placeholder 9">
            <a:extLst>
              <a:ext uri="{FF2B5EF4-FFF2-40B4-BE49-F238E27FC236}">
                <a16:creationId xmlns:a16="http://schemas.microsoft.com/office/drawing/2014/main" id="{90DDBB7A-80D8-4C27-8226-DD6BB05476BE}"/>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22</a:t>
            </a:fld>
            <a:endParaRPr lang="ro-RO" dirty="0"/>
          </a:p>
        </p:txBody>
      </p:sp>
      <p:sp>
        <p:nvSpPr>
          <p:cNvPr id="14" name="TextBox 1">
            <a:extLst>
              <a:ext uri="{FF2B5EF4-FFF2-40B4-BE49-F238E27FC236}">
                <a16:creationId xmlns:a16="http://schemas.microsoft.com/office/drawing/2014/main" id="{0D97A964-A95D-4295-A1E3-1F5B7562372A}"/>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8" name="TextBox 17">
            <a:extLst>
              <a:ext uri="{FF2B5EF4-FFF2-40B4-BE49-F238E27FC236}">
                <a16:creationId xmlns:a16="http://schemas.microsoft.com/office/drawing/2014/main" id="{6360956F-5F85-44FC-85F6-421011B4FF54}"/>
              </a:ext>
            </a:extLst>
          </p:cNvPr>
          <p:cNvSpPr txBox="1"/>
          <p:nvPr/>
        </p:nvSpPr>
        <p:spPr>
          <a:xfrm>
            <a:off x="685005" y="2320478"/>
            <a:ext cx="9567800" cy="338554"/>
          </a:xfrm>
          <a:prstGeom prst="rect">
            <a:avLst/>
          </a:prstGeom>
          <a:noFill/>
        </p:spPr>
        <p:txBody>
          <a:bodyPr wrap="square" rtlCol="0">
            <a:spAutoFit/>
          </a:bodyPr>
          <a:lstStyle/>
          <a:p>
            <a:r>
              <a:rPr lang="en-GB"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Publica</a:t>
            </a: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ții științifice</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Tree>
    <p:extLst>
      <p:ext uri="{BB962C8B-B14F-4D97-AF65-F5344CB8AC3E}">
        <p14:creationId xmlns:p14="http://schemas.microsoft.com/office/powerpoint/2010/main" val="41186297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23</a:t>
            </a:fld>
            <a:endParaRPr lang="en-US" dirty="0">
              <a:latin typeface="Optima LT" panose="02000503060000020003" pitchFamily="2" charset="0"/>
            </a:endParaRPr>
          </a:p>
        </p:txBody>
      </p:sp>
      <p:sp>
        <p:nvSpPr>
          <p:cNvPr id="8" name="Rectangle 7"/>
          <p:cNvSpPr>
            <a:spLocks noChangeArrowheads="1"/>
          </p:cNvSpPr>
          <p:nvPr/>
        </p:nvSpPr>
        <p:spPr bwMode="auto">
          <a:xfrm>
            <a:off x="421727"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SANIMED INTERNATIONAL IMPEX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4303202" y="2343269"/>
            <a:ext cx="5388981" cy="954107"/>
          </a:xfrm>
          <a:prstGeom prst="rect">
            <a:avLst/>
          </a:prstGeom>
          <a:noFill/>
        </p:spPr>
        <p:txBody>
          <a:bodyPr wrap="square" rtlCol="0">
            <a:spAutoFit/>
          </a:bodyPr>
          <a:lstStyle/>
          <a:p>
            <a:pPr marL="628650" indent="-452438" algn="ctr"/>
            <a:r>
              <a:rPr lang="ro-RO" sz="1400" dirty="0">
                <a:solidFill>
                  <a:schemeClr val="bg1"/>
                </a:solidFill>
                <a:latin typeface="Trebuchet MS" panose="020B0603020202020204" pitchFamily="34" charset="0"/>
              </a:rPr>
              <a:t>Modelarea conceptuală și dezvoltarea unui sistem integrat de epurare a apelor reziduale adaptat tehnologiilor de producție a substraturilor </a:t>
            </a:r>
            <a:r>
              <a:rPr lang="ro-RO" sz="1400" dirty="0" err="1">
                <a:solidFill>
                  <a:schemeClr val="bg1"/>
                </a:solidFill>
                <a:latin typeface="Trebuchet MS" panose="020B0603020202020204" pitchFamily="34" charset="0"/>
              </a:rPr>
              <a:t>colagenice</a:t>
            </a:r>
            <a:r>
              <a:rPr lang="ro-RO" sz="1400" dirty="0">
                <a:solidFill>
                  <a:schemeClr val="bg1"/>
                </a:solidFill>
                <a:latin typeface="Trebuchet MS" panose="020B0603020202020204" pitchFamily="34" charset="0"/>
              </a:rPr>
              <a:t> poroase în cadrul                                           SC </a:t>
            </a:r>
            <a:r>
              <a:rPr lang="ro-RO" sz="1400" dirty="0" err="1">
                <a:solidFill>
                  <a:schemeClr val="bg1"/>
                </a:solidFill>
                <a:latin typeface="Trebuchet MS" panose="020B0603020202020204" pitchFamily="34" charset="0"/>
              </a:rPr>
              <a:t>Sanimed</a:t>
            </a:r>
            <a:r>
              <a:rPr lang="ro-RO" sz="1400" dirty="0">
                <a:solidFill>
                  <a:schemeClr val="bg1"/>
                </a:solidFill>
                <a:latin typeface="Trebuchet MS" panose="020B0603020202020204" pitchFamily="34" charset="0"/>
              </a:rPr>
              <a:t> International Impex SRL</a:t>
            </a:r>
          </a:p>
        </p:txBody>
      </p:sp>
      <p:sp>
        <p:nvSpPr>
          <p:cNvPr id="22" name="Rectangle 21">
            <a:extLst>
              <a:ext uri="{FF2B5EF4-FFF2-40B4-BE49-F238E27FC236}">
                <a16:creationId xmlns:a16="http://schemas.microsoft.com/office/drawing/2014/main" id="{48D39E3C-08CC-4E4A-81DD-E31D9B55E7F4}"/>
              </a:ext>
            </a:extLst>
          </p:cNvPr>
          <p:cNvSpPr/>
          <p:nvPr/>
        </p:nvSpPr>
        <p:spPr>
          <a:xfrm>
            <a:off x="4210565" y="2297784"/>
            <a:ext cx="5574257" cy="104507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270362" y="3235521"/>
            <a:ext cx="9583412" cy="2985433"/>
          </a:xfrm>
          <a:prstGeom prst="rect">
            <a:avLst/>
          </a:prstGeom>
          <a:noFill/>
        </p:spPr>
        <p:txBody>
          <a:bodyPr wrap="square" rtlCol="0">
            <a:spAutoFit/>
          </a:bodyPr>
          <a:lstStyle/>
          <a:p>
            <a:pPr algn="just">
              <a:spcBef>
                <a:spcPts val="300"/>
              </a:spcBef>
            </a:pPr>
            <a:r>
              <a:rPr lang="ro-RO" sz="1600" b="1" spc="50" dirty="0">
                <a:ln w="0"/>
                <a:solidFill>
                  <a:schemeClr val="accent2">
                    <a:lumMod val="40000"/>
                    <a:lumOff val="6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2">
                    <a:lumMod val="40000"/>
                    <a:lumOff val="60000"/>
                  </a:schemeClr>
                </a:solidFill>
                <a:latin typeface="Trebuchet MS" panose="020B0603020202020204" pitchFamily="34" charset="0"/>
              </a:rPr>
              <a:t>: </a:t>
            </a:r>
            <a:endParaRPr lang="en-US" sz="1600" dirty="0">
              <a:solidFill>
                <a:schemeClr val="accent2">
                  <a:lumMod val="40000"/>
                  <a:lumOff val="60000"/>
                </a:schemeClr>
              </a:solidFill>
              <a:latin typeface="Trebuchet MS" panose="020B0603020202020204" pitchFamily="34" charset="0"/>
            </a:endParaRPr>
          </a:p>
          <a:p>
            <a:pPr algn="just">
              <a:spcBef>
                <a:spcPts val="300"/>
              </a:spcBef>
            </a:pPr>
            <a:endParaRPr lang="en-US" sz="1100" dirty="0">
              <a:solidFill>
                <a:schemeClr val="accent2">
                  <a:lumMod val="40000"/>
                  <a:lumOff val="60000"/>
                </a:schemeClr>
              </a:solidFill>
              <a:latin typeface="Trebuchet MS" panose="020B0603020202020204" pitchFamily="34" charset="0"/>
            </a:endParaRPr>
          </a:p>
          <a:p>
            <a:pPr algn="just">
              <a:spcBef>
                <a:spcPts val="300"/>
              </a:spcBef>
            </a:pPr>
            <a:r>
              <a:rPr lang="en-US" sz="1400" dirty="0">
                <a:solidFill>
                  <a:schemeClr val="accent2">
                    <a:lumMod val="40000"/>
                    <a:lumOff val="60000"/>
                  </a:schemeClr>
                </a:solidFill>
                <a:latin typeface="Trebuchet MS" panose="020B0603020202020204" pitchFamily="34" charset="0"/>
                <a:sym typeface="Wingdings" panose="05000000000000000000" pitchFamily="2" charset="2"/>
              </a:rPr>
              <a:t></a:t>
            </a:r>
            <a:r>
              <a:rPr lang="ro-RO" sz="1400" dirty="0">
                <a:solidFill>
                  <a:schemeClr val="accent2">
                    <a:lumMod val="40000"/>
                    <a:lumOff val="60000"/>
                  </a:schemeClr>
                </a:solidFill>
                <a:latin typeface="Trebuchet MS" panose="020B0603020202020204" pitchFamily="34" charset="0"/>
                <a:sym typeface="Wingdings" panose="05000000000000000000" pitchFamily="2" charset="2"/>
              </a:rPr>
              <a:t> </a:t>
            </a:r>
            <a:r>
              <a:rPr lang="en-US" sz="1400" dirty="0" err="1">
                <a:solidFill>
                  <a:schemeClr val="accent2">
                    <a:lumMod val="40000"/>
                    <a:lumOff val="60000"/>
                  </a:schemeClr>
                </a:solidFill>
                <a:latin typeface="Trebuchet MS" panose="020B0603020202020204" pitchFamily="34" charset="0"/>
              </a:rPr>
              <a:t>Cercetare</a:t>
            </a:r>
            <a:r>
              <a:rPr lang="en-US" sz="1400" dirty="0">
                <a:solidFill>
                  <a:schemeClr val="accent2">
                    <a:lumMod val="40000"/>
                    <a:lumOff val="60000"/>
                  </a:schemeClr>
                </a:solidFill>
                <a:latin typeface="Trebuchet MS" panose="020B0603020202020204" pitchFamily="34" charset="0"/>
              </a:rPr>
              <a:t> industrial</a:t>
            </a:r>
            <a:r>
              <a:rPr lang="ro-RO" sz="1400" dirty="0">
                <a:solidFill>
                  <a:schemeClr val="accent2">
                    <a:lumMod val="40000"/>
                    <a:lumOff val="60000"/>
                  </a:schemeClr>
                </a:solidFill>
                <a:latin typeface="Trebuchet MS" panose="020B0603020202020204" pitchFamily="34" charset="0"/>
              </a:rPr>
              <a:t>ă</a:t>
            </a:r>
          </a:p>
          <a:p>
            <a:pPr marL="285750" indent="-109538" algn="just">
              <a:spcBef>
                <a:spcPts val="300"/>
              </a:spcBef>
              <a:buFont typeface="Wingdings" panose="05000000000000000000" pitchFamily="2" charset="2"/>
              <a:buChar char="ü"/>
            </a:pPr>
            <a:r>
              <a:rPr lang="ro-RO" sz="1200" dirty="0">
                <a:solidFill>
                  <a:schemeClr val="bg1"/>
                </a:solidFill>
                <a:latin typeface="Trebuchet MS" panose="020B0603020202020204" pitchFamily="34" charset="0"/>
              </a:rPr>
              <a:t>Cercetare industrială pentru identificarea, analiza critică și selectarea modelelor conceptuale pentru epurarea apelor reziduale rezultate din instalația de fabricare a substraturilor colagenice poroase</a:t>
            </a:r>
          </a:p>
          <a:p>
            <a:pPr marL="285750" indent="-109538" algn="just">
              <a:spcBef>
                <a:spcPts val="300"/>
              </a:spcBef>
              <a:buFont typeface="Wingdings" panose="05000000000000000000" pitchFamily="2" charset="2"/>
              <a:buChar char="ü"/>
            </a:pPr>
            <a:r>
              <a:rPr lang="ro-RO" sz="1200" dirty="0">
                <a:solidFill>
                  <a:schemeClr val="bg1"/>
                </a:solidFill>
                <a:latin typeface="Trebuchet MS" panose="020B0603020202020204" pitchFamily="34" charset="0"/>
              </a:rPr>
              <a:t>Cercetare industrială privind testarea soluțiilor tehnice ce pot fi utilizate în cadrul fluxurilor de epurare a apelor uzate rezultate de la fabricarea colagenului</a:t>
            </a:r>
          </a:p>
          <a:p>
            <a:pPr marL="285750" indent="-109538" algn="just">
              <a:spcBef>
                <a:spcPts val="300"/>
              </a:spcBef>
              <a:buFont typeface="Wingdings" panose="05000000000000000000" pitchFamily="2" charset="2"/>
              <a:buChar char="ü"/>
            </a:pPr>
            <a:r>
              <a:rPr lang="ro-RO" sz="1200" dirty="0">
                <a:solidFill>
                  <a:schemeClr val="bg1"/>
                </a:solidFill>
                <a:latin typeface="Trebuchet MS" panose="020B0603020202020204" pitchFamily="34" charset="0"/>
              </a:rPr>
              <a:t>Selectarea modelului experimental optim</a:t>
            </a:r>
          </a:p>
          <a:p>
            <a:pPr marL="285750" indent="-109538" algn="just">
              <a:spcBef>
                <a:spcPts val="300"/>
              </a:spcBef>
              <a:buFont typeface="Wingdings" panose="05000000000000000000" pitchFamily="2" charset="2"/>
              <a:buChar char="6"/>
            </a:pPr>
            <a:r>
              <a:rPr lang="ro-RO" sz="1200" dirty="0">
                <a:solidFill>
                  <a:schemeClr val="accent2">
                    <a:lumMod val="60000"/>
                    <a:lumOff val="40000"/>
                  </a:schemeClr>
                </a:solidFill>
                <a:latin typeface="Trebuchet MS" panose="020B0603020202020204" pitchFamily="34" charset="0"/>
              </a:rPr>
              <a:t>Stabilirea parametrilor optimi de funcționare ai fluxului tehnologic selectat</a:t>
            </a:r>
            <a:endParaRPr lang="en-US" sz="1200" dirty="0">
              <a:latin typeface="Trebuchet MS" panose="020B0603020202020204" pitchFamily="34" charset="0"/>
            </a:endParaRPr>
          </a:p>
          <a:p>
            <a:pPr algn="just">
              <a:spcBef>
                <a:spcPts val="300"/>
              </a:spcBef>
            </a:pPr>
            <a:endParaRPr lang="en-US" sz="1200" dirty="0">
              <a:latin typeface="Trebuchet MS" panose="020B0603020202020204" pitchFamily="34" charset="0"/>
            </a:endParaRPr>
          </a:p>
          <a:p>
            <a:pPr algn="just">
              <a:spcBef>
                <a:spcPts val="300"/>
              </a:spcBef>
            </a:pPr>
            <a:r>
              <a:rPr lang="en-US" sz="1200" dirty="0">
                <a:solidFill>
                  <a:schemeClr val="accent2">
                    <a:lumMod val="40000"/>
                    <a:lumOff val="60000"/>
                  </a:schemeClr>
                </a:solidFill>
                <a:latin typeface="Trebuchet MS" panose="020B0603020202020204" pitchFamily="34" charset="0"/>
                <a:sym typeface="Wingdings" panose="05000000000000000000" pitchFamily="2" charset="2"/>
              </a:rPr>
              <a:t></a:t>
            </a:r>
            <a:r>
              <a:rPr lang="ro-RO" sz="1200" dirty="0">
                <a:solidFill>
                  <a:schemeClr val="accent2">
                    <a:lumMod val="40000"/>
                    <a:lumOff val="60000"/>
                  </a:schemeClr>
                </a:solidFill>
                <a:latin typeface="Trebuchet MS" panose="020B0603020202020204" pitchFamily="34" charset="0"/>
                <a:sym typeface="Wingdings" panose="05000000000000000000" pitchFamily="2" charset="2"/>
              </a:rPr>
              <a:t> </a:t>
            </a:r>
            <a:r>
              <a:rPr lang="en-US" sz="1400" dirty="0" err="1">
                <a:solidFill>
                  <a:schemeClr val="accent2">
                    <a:lumMod val="40000"/>
                    <a:lumOff val="60000"/>
                  </a:schemeClr>
                </a:solidFill>
                <a:latin typeface="Trebuchet MS" panose="020B0603020202020204" pitchFamily="34" charset="0"/>
              </a:rPr>
              <a:t>Dezvoltare</a:t>
            </a:r>
            <a:r>
              <a:rPr lang="en-US" sz="1400" dirty="0">
                <a:solidFill>
                  <a:schemeClr val="accent2">
                    <a:lumMod val="40000"/>
                    <a:lumOff val="60000"/>
                  </a:schemeClr>
                </a:solidFill>
                <a:latin typeface="Trebuchet MS" panose="020B0603020202020204" pitchFamily="34" charset="0"/>
              </a:rPr>
              <a:t> experimental</a:t>
            </a:r>
            <a:r>
              <a:rPr lang="ro-RO" sz="1400" dirty="0">
                <a:solidFill>
                  <a:schemeClr val="accent2">
                    <a:lumMod val="40000"/>
                    <a:lumOff val="60000"/>
                  </a:schemeClr>
                </a:solidFill>
                <a:latin typeface="Trebuchet MS" panose="020B0603020202020204" pitchFamily="34" charset="0"/>
              </a:rPr>
              <a:t>ă</a:t>
            </a:r>
          </a:p>
          <a:p>
            <a:pPr marL="285750" indent="-109538" algn="just">
              <a:spcBef>
                <a:spcPts val="300"/>
              </a:spcBef>
              <a:buFont typeface="Wingdings" panose="05000000000000000000" pitchFamily="2" charset="2"/>
              <a:buChar char="6"/>
            </a:pPr>
            <a:r>
              <a:rPr lang="ro-RO" sz="1200" dirty="0">
                <a:solidFill>
                  <a:schemeClr val="accent2">
                    <a:lumMod val="60000"/>
                    <a:lumOff val="40000"/>
                  </a:schemeClr>
                </a:solidFill>
                <a:latin typeface="Trebuchet MS" panose="020B0603020202020204" pitchFamily="34" charset="0"/>
              </a:rPr>
              <a:t>Experimentarea fluxului tehnologic in conditii reale de functionare</a:t>
            </a:r>
          </a:p>
          <a:p>
            <a:pPr marL="285750" indent="-109538" algn="just">
              <a:spcBef>
                <a:spcPts val="300"/>
              </a:spcBef>
              <a:buFont typeface="Wingdings" panose="05000000000000000000" pitchFamily="2" charset="2"/>
              <a:buChar char="6"/>
            </a:pPr>
            <a:r>
              <a:rPr lang="ro-RO" sz="1200" dirty="0">
                <a:solidFill>
                  <a:schemeClr val="accent2">
                    <a:lumMod val="60000"/>
                    <a:lumOff val="40000"/>
                  </a:schemeClr>
                </a:solidFill>
                <a:latin typeface="Trebuchet MS" panose="020B0603020202020204" pitchFamily="34" charset="0"/>
              </a:rPr>
              <a:t>Demonstrarea functionalitatii tehnologiei de epurare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42267" y="2018629"/>
            <a:ext cx="1562027" cy="119679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0175514" y="3333798"/>
            <a:ext cx="1495530" cy="1603737"/>
          </a:xfrm>
          <a:prstGeom prst="rect">
            <a:avLst/>
          </a:prstGeom>
        </p:spPr>
      </p:pic>
      <p:pic>
        <p:nvPicPr>
          <p:cNvPr id="39" name="Picture 38" descr="PES 5KDa marto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96604" y="5055913"/>
            <a:ext cx="1607690" cy="1202865"/>
          </a:xfrm>
          <a:prstGeom prst="rect">
            <a:avLst/>
          </a:prstGeom>
          <a:noFill/>
          <a:ln>
            <a:noFill/>
          </a:ln>
        </p:spPr>
      </p:pic>
      <p:sp>
        <p:nvSpPr>
          <p:cNvPr id="15" name="Slide Number Placeholder 9">
            <a:extLst>
              <a:ext uri="{FF2B5EF4-FFF2-40B4-BE49-F238E27FC236}">
                <a16:creationId xmlns:a16="http://schemas.microsoft.com/office/drawing/2014/main" id="{903E4A4C-7778-4547-91BF-5A5C83AE0F48}"/>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23</a:t>
            </a:fld>
            <a:endParaRPr lang="ro-RO" dirty="0"/>
          </a:p>
        </p:txBody>
      </p:sp>
      <p:sp>
        <p:nvSpPr>
          <p:cNvPr id="16" name="TextBox 1">
            <a:extLst>
              <a:ext uri="{FF2B5EF4-FFF2-40B4-BE49-F238E27FC236}">
                <a16:creationId xmlns:a16="http://schemas.microsoft.com/office/drawing/2014/main" id="{66E95151-B42C-4D5F-BD5E-D4BA3D159697}"/>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7" name="Rectangle 16">
            <a:extLst>
              <a:ext uri="{FF2B5EF4-FFF2-40B4-BE49-F238E27FC236}">
                <a16:creationId xmlns:a16="http://schemas.microsoft.com/office/drawing/2014/main" id="{C7FE36E3-3E92-458E-9A6C-279A44B0E094}"/>
              </a:ext>
            </a:extLst>
          </p:cNvPr>
          <p:cNvSpPr>
            <a:spLocks noChangeArrowheads="1"/>
          </p:cNvSpPr>
          <p:nvPr/>
        </p:nvSpPr>
        <p:spPr bwMode="auto">
          <a:xfrm>
            <a:off x="8130704" y="2068515"/>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18" name="Rectangle 17">
            <a:extLst>
              <a:ext uri="{FF2B5EF4-FFF2-40B4-BE49-F238E27FC236}">
                <a16:creationId xmlns:a16="http://schemas.microsoft.com/office/drawing/2014/main" id="{714DC4AB-FBF6-4F5D-B58C-6C0B0537FA78}"/>
              </a:ext>
            </a:extLst>
          </p:cNvPr>
          <p:cNvSpPr>
            <a:spLocks noChangeArrowheads="1"/>
          </p:cNvSpPr>
          <p:nvPr/>
        </p:nvSpPr>
        <p:spPr bwMode="auto">
          <a:xfrm>
            <a:off x="1669619" y="2420336"/>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Iunie 2018 – Decembrie 2020</a:t>
            </a:r>
            <a:endParaRPr lang="en-US" altLang="ja-JP" sz="1200" dirty="0">
              <a:solidFill>
                <a:schemeClr val="bg1"/>
              </a:solidFill>
              <a:latin typeface="Trebuchet MS" panose="020B0603020202020204" pitchFamily="34" charset="0"/>
              <a:ea typeface="ＭＳ Ｐゴシック" pitchFamily="50" charset="-128"/>
            </a:endParaRPr>
          </a:p>
        </p:txBody>
      </p:sp>
      <p:sp>
        <p:nvSpPr>
          <p:cNvPr id="20" name="Rectangle 19">
            <a:extLst>
              <a:ext uri="{FF2B5EF4-FFF2-40B4-BE49-F238E27FC236}">
                <a16:creationId xmlns:a16="http://schemas.microsoft.com/office/drawing/2014/main" id="{D7B8FE17-5090-4E85-A20B-038620236810}"/>
              </a:ext>
            </a:extLst>
          </p:cNvPr>
          <p:cNvSpPr>
            <a:spLocks noChangeArrowheads="1"/>
          </p:cNvSpPr>
          <p:nvPr/>
        </p:nvSpPr>
        <p:spPr bwMode="auto">
          <a:xfrm rot="19990785">
            <a:off x="335368" y="2191913"/>
            <a:ext cx="1608372"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ÎN CURS DE IMPLEMENTARE</a:t>
            </a:r>
            <a:endParaRPr lang="ro-RO" sz="1600" dirty="0">
              <a:solidFill>
                <a:schemeClr val="accent2">
                  <a:lumMod val="75000"/>
                </a:schemeClr>
              </a:solidFill>
              <a:latin typeface="Trebuchet MS" panose="020B0603020202020204" pitchFamily="34" charset="0"/>
              <a:ea typeface="ＭＳ Ｐゴシック" pitchFamily="50" charset="-128"/>
            </a:endParaRPr>
          </a:p>
        </p:txBody>
      </p:sp>
      <p:sp>
        <p:nvSpPr>
          <p:cNvPr id="21" name="Rectangle 20">
            <a:extLst>
              <a:ext uri="{FF2B5EF4-FFF2-40B4-BE49-F238E27FC236}">
                <a16:creationId xmlns:a16="http://schemas.microsoft.com/office/drawing/2014/main" id="{0B8919E1-B855-49D1-AA7B-7AFF7B177EFA}"/>
              </a:ext>
            </a:extLst>
          </p:cNvPr>
          <p:cNvSpPr/>
          <p:nvPr/>
        </p:nvSpPr>
        <p:spPr>
          <a:xfrm>
            <a:off x="256534" y="3666710"/>
            <a:ext cx="9597240" cy="2624592"/>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1247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24</a:t>
            </a:fld>
            <a:endParaRPr lang="en-US" dirty="0">
              <a:latin typeface="Optima LT" panose="02000503060000020003" pitchFamily="2" charset="0"/>
            </a:endParaRPr>
          </a:p>
        </p:txBody>
      </p:sp>
      <p:sp>
        <p:nvSpPr>
          <p:cNvPr id="7" name="Rectangle 6"/>
          <p:cNvSpPr>
            <a:spLocks noChangeArrowheads="1"/>
          </p:cNvSpPr>
          <p:nvPr/>
        </p:nvSpPr>
        <p:spPr bwMode="auto">
          <a:xfrm>
            <a:off x="606086"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SANIMED INTERNATIONAL IMPEX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0" name="Rectangle 9"/>
          <p:cNvSpPr/>
          <p:nvPr/>
        </p:nvSpPr>
        <p:spPr>
          <a:xfrm>
            <a:off x="758896" y="2505091"/>
            <a:ext cx="6408522" cy="3600986"/>
          </a:xfrm>
          <a:prstGeom prst="rect">
            <a:avLst/>
          </a:prstGeom>
        </p:spPr>
        <p:txBody>
          <a:bodyPr wrap="square">
            <a:spAutoFit/>
          </a:bodyPr>
          <a:lstStyle/>
          <a:p>
            <a:pPr marL="285750" indent="-285750" algn="just">
              <a:spcBef>
                <a:spcPts val="1200"/>
              </a:spcBef>
              <a:buFont typeface="Trebuchet MS" panose="020B0603020202020204" pitchFamily="34" charset="0"/>
              <a:buChar char="‐"/>
            </a:pPr>
            <a:r>
              <a:rPr lang="ro-RO" sz="1100" i="1" dirty="0">
                <a:solidFill>
                  <a:schemeClr val="bg1"/>
                </a:solidFill>
                <a:latin typeface="Trebuchet MS" panose="020B0603020202020204" pitchFamily="34" charset="0"/>
                <a:ea typeface="Times New Roman" panose="02020603050405020304" pitchFamily="18" charset="0"/>
              </a:rPr>
              <a:t>Mirela Alina Constantin, Lucian Alexandru Constantin, Ion Viorel Patroescu, Gheorghe Batrinescu, Georgiana Dolete, Experimental study on using commercial membranes for treatment of wastewater generated by collagen production, 22nd International Symposium „The Environment and The Industry” SIMI 2019, Bucharest, 26-27 september 2019, Proceedings book, pg. 50, 2019                                                                                       (19)</a:t>
            </a:r>
          </a:p>
          <a:p>
            <a:pPr marL="285750" indent="-285750" algn="just">
              <a:spcBef>
                <a:spcPts val="1200"/>
              </a:spcBef>
              <a:buFont typeface="Trebuchet MS" panose="020B0603020202020204" pitchFamily="34" charset="0"/>
              <a:buChar char="‐"/>
            </a:pPr>
            <a:r>
              <a:rPr lang="ro-RO" sz="1100" i="1" spc="20" dirty="0">
                <a:solidFill>
                  <a:schemeClr val="bg1"/>
                </a:solidFill>
                <a:latin typeface="Trebuchet MS" panose="020B0603020202020204" pitchFamily="34" charset="0"/>
                <a:ea typeface="Times New Roman" panose="02020603050405020304" pitchFamily="18" charset="0"/>
              </a:rPr>
              <a:t>Roxana-Elena Scutariu, Gheorghe Batrinescu, Gheorghe Nechifor, Florinela Pirvu, Lucian Constantin, Georgiana Dolete, Concentration of collagen proteins by ultrafiltration compared to a standard protein (BSA), 22nd International Symposium „The Environment and The Industry” SIMI 2019, Bucharest, 26-27 september 2019, Book of abstracts, pg. 22, 2019                                                                                                                      (20)</a:t>
            </a:r>
          </a:p>
          <a:p>
            <a:pPr marL="285750" indent="-285750" algn="just">
              <a:spcBef>
                <a:spcPts val="1200"/>
              </a:spcBef>
              <a:buFont typeface="Trebuchet MS" panose="020B0603020202020204" pitchFamily="34" charset="0"/>
              <a:buChar char="‐"/>
            </a:pPr>
            <a:r>
              <a:rPr lang="ro-RO" sz="1100" i="1" dirty="0">
                <a:solidFill>
                  <a:schemeClr val="bg1"/>
                </a:solidFill>
                <a:latin typeface="Trebuchet MS" panose="020B0603020202020204" pitchFamily="34" charset="0"/>
                <a:ea typeface="Times New Roman" panose="02020603050405020304" pitchFamily="18" charset="0"/>
              </a:rPr>
              <a:t>Georgiana Dolete, Lucian Alexandru Constantin, Bianca Maria Tihauan, Laurentiu Cezar Irimia, Perspectives on minimizing the environmental impact of a collagen plant, 22nd International Symposium „The Environment and The Industry” SIMI 2019, Bucharest, 26-27 september 2019, Book of abstracts, pg. 40, 2019                                                            (21)</a:t>
            </a:r>
          </a:p>
          <a:p>
            <a:pPr marL="285750" indent="-285750" algn="just">
              <a:spcBef>
                <a:spcPts val="1200"/>
              </a:spcBef>
              <a:buFont typeface="Trebuchet MS" panose="020B0603020202020204" pitchFamily="34" charset="0"/>
              <a:buChar char="‐"/>
            </a:pPr>
            <a:r>
              <a:rPr lang="ro-RO" sz="1100" i="1" dirty="0">
                <a:solidFill>
                  <a:schemeClr val="bg1"/>
                </a:solidFill>
                <a:latin typeface="Trebuchet MS" panose="020B0603020202020204" pitchFamily="34" charset="0"/>
                <a:ea typeface="Times New Roman" panose="02020603050405020304" pitchFamily="18" charset="0"/>
              </a:rPr>
              <a:t>Roxana-Elena Scutariu, Gheorghe Batrinescu, Gheorghe Nechifor, Anda Gabriela Tenea, Marius Simion, Florinela Pirvu, Ioana Alexandra Ionescu, Lucian Alexandru Constantin, Georgiana Dolete, Concentration and purification of collagen proteins by ultrafiltration, Revista de Chimie, 70(12), pg. 4601, 2019                                                                       (22)</a:t>
            </a:r>
            <a:endParaRPr lang="ro-RO" sz="1100" i="1" dirty="0">
              <a:solidFill>
                <a:schemeClr val="bg1"/>
              </a:solidFill>
              <a:effectLst/>
              <a:latin typeface="Trebuchet MS" panose="020B0603020202020204" pitchFamily="34" charset="0"/>
              <a:ea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7295886" y="3024672"/>
            <a:ext cx="4057914" cy="2324001"/>
          </a:xfrm>
          <a:prstGeom prst="rect">
            <a:avLst/>
          </a:prstGeom>
        </p:spPr>
      </p:pic>
      <p:sp>
        <p:nvSpPr>
          <p:cNvPr id="8" name="Slide Number Placeholder 9">
            <a:extLst>
              <a:ext uri="{FF2B5EF4-FFF2-40B4-BE49-F238E27FC236}">
                <a16:creationId xmlns:a16="http://schemas.microsoft.com/office/drawing/2014/main" id="{8C0F8850-591A-4C40-ADC2-89B10A94C607}"/>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24</a:t>
            </a:fld>
            <a:endParaRPr lang="ro-RO" dirty="0"/>
          </a:p>
        </p:txBody>
      </p:sp>
      <p:sp>
        <p:nvSpPr>
          <p:cNvPr id="11" name="TextBox 1">
            <a:extLst>
              <a:ext uri="{FF2B5EF4-FFF2-40B4-BE49-F238E27FC236}">
                <a16:creationId xmlns:a16="http://schemas.microsoft.com/office/drawing/2014/main" id="{E16BF72B-C398-4871-B32C-982727222D4E}"/>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3" name="TextBox 12">
            <a:extLst>
              <a:ext uri="{FF2B5EF4-FFF2-40B4-BE49-F238E27FC236}">
                <a16:creationId xmlns:a16="http://schemas.microsoft.com/office/drawing/2014/main" id="{DFDC47EC-3585-44AC-9E32-72E03267F37E}"/>
              </a:ext>
            </a:extLst>
          </p:cNvPr>
          <p:cNvSpPr txBox="1"/>
          <p:nvPr/>
        </p:nvSpPr>
        <p:spPr>
          <a:xfrm>
            <a:off x="685005" y="2092646"/>
            <a:ext cx="9567800" cy="338554"/>
          </a:xfrm>
          <a:prstGeom prst="rect">
            <a:avLst/>
          </a:prstGeom>
          <a:noFill/>
        </p:spPr>
        <p:txBody>
          <a:bodyPr wrap="square" rtlCol="0">
            <a:spAutoFit/>
          </a:bodyPr>
          <a:lstStyle/>
          <a:p>
            <a:r>
              <a:rPr lang="en-GB"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Publica</a:t>
            </a:r>
            <a:r>
              <a:rPr lang="ro-RO" sz="1600" b="1" spc="5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ții științifice</a:t>
            </a:r>
            <a:r>
              <a:rPr lang="ro-RO" sz="1600" dirty="0">
                <a:solidFill>
                  <a:schemeClr val="accent6">
                    <a:lumMod val="20000"/>
                    <a:lumOff val="80000"/>
                  </a:schemeClr>
                </a:solidFill>
                <a:latin typeface="Trebuchet MS" panose="020B0603020202020204" pitchFamily="34" charset="0"/>
              </a:rPr>
              <a:t>: </a:t>
            </a:r>
            <a:endParaRPr lang="en-GB" sz="1600" dirty="0">
              <a:solidFill>
                <a:schemeClr val="accent6">
                  <a:lumMod val="20000"/>
                  <a:lumOff val="80000"/>
                </a:schemeClr>
              </a:solidFill>
              <a:latin typeface="Trebuchet MS" panose="020B0603020202020204" pitchFamily="34" charset="0"/>
            </a:endParaRPr>
          </a:p>
        </p:txBody>
      </p:sp>
    </p:spTree>
    <p:extLst>
      <p:ext uri="{BB962C8B-B14F-4D97-AF65-F5344CB8AC3E}">
        <p14:creationId xmlns:p14="http://schemas.microsoft.com/office/powerpoint/2010/main" val="1344249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25</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en-US"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APEL LASER</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19" name="Slide Number Placeholder 9">
            <a:extLst>
              <a:ext uri="{FF2B5EF4-FFF2-40B4-BE49-F238E27FC236}">
                <a16:creationId xmlns:a16="http://schemas.microsoft.com/office/drawing/2014/main" id="{BD24DF18-7D3C-47D7-9EF4-FABC7F93BEF7}"/>
              </a:ext>
            </a:extLst>
          </p:cNvPr>
          <p:cNvSpPr>
            <a:spLocks noGrp="1"/>
          </p:cNvSpPr>
          <p:nvPr>
            <p:ph type="sldNum" sz="quarter" idx="12"/>
          </p:nvPr>
        </p:nvSpPr>
        <p:spPr>
          <a:xfrm>
            <a:off x="16783468" y="11206378"/>
            <a:ext cx="2466300" cy="340602"/>
          </a:xfrm>
        </p:spPr>
        <p:txBody>
          <a:bodyPr/>
          <a:lstStyle/>
          <a:p>
            <a:fld id="{6E904ACB-98FF-4DD5-8F53-0CB8B4413DD8}" type="slidenum">
              <a:rPr lang="ro-RO" smtClean="0"/>
              <a:pPr/>
              <a:t>25</a:t>
            </a:fld>
            <a:endParaRPr lang="ro-RO" dirty="0"/>
          </a:p>
        </p:txBody>
      </p:sp>
      <p:sp>
        <p:nvSpPr>
          <p:cNvPr id="43" name="TextBox 42">
            <a:extLst>
              <a:ext uri="{FF2B5EF4-FFF2-40B4-BE49-F238E27FC236}">
                <a16:creationId xmlns:a16="http://schemas.microsoft.com/office/drawing/2014/main" id="{7B848D00-CF51-4BE0-AA23-29A99CEE7D2F}"/>
              </a:ext>
            </a:extLst>
          </p:cNvPr>
          <p:cNvSpPr txBox="1"/>
          <p:nvPr/>
        </p:nvSpPr>
        <p:spPr>
          <a:xfrm>
            <a:off x="4252501" y="2521233"/>
            <a:ext cx="5388981" cy="523220"/>
          </a:xfrm>
          <a:prstGeom prst="rect">
            <a:avLst/>
          </a:prstGeom>
          <a:noFill/>
        </p:spPr>
        <p:txBody>
          <a:bodyPr wrap="square" rtlCol="0">
            <a:spAutoFit/>
          </a:bodyPr>
          <a:lstStyle/>
          <a:p>
            <a:pPr marL="628650" indent="-452438" algn="ctr"/>
            <a:r>
              <a:rPr lang="en-US" sz="1400" dirty="0" err="1">
                <a:solidFill>
                  <a:schemeClr val="bg1"/>
                </a:solidFill>
                <a:latin typeface="Trebuchet MS" panose="020B0603020202020204" pitchFamily="34" charset="0"/>
              </a:rPr>
              <a:t>Sistem</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inovativ</a:t>
            </a:r>
            <a:r>
              <a:rPr lang="en-US" sz="1400" dirty="0">
                <a:solidFill>
                  <a:schemeClr val="bg1"/>
                </a:solidFill>
                <a:latin typeface="Trebuchet MS" panose="020B0603020202020204" pitchFamily="34" charset="0"/>
              </a:rPr>
              <a:t> de </a:t>
            </a:r>
            <a:r>
              <a:rPr lang="en-US" sz="1400" dirty="0" err="1">
                <a:solidFill>
                  <a:schemeClr val="bg1"/>
                </a:solidFill>
                <a:latin typeface="Trebuchet MS" panose="020B0603020202020204" pitchFamily="34" charset="0"/>
              </a:rPr>
              <a:t>identificare</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si</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caracterizare</a:t>
            </a:r>
            <a:r>
              <a:rPr lang="en-US" sz="1400" dirty="0">
                <a:solidFill>
                  <a:schemeClr val="bg1"/>
                </a:solidFill>
                <a:latin typeface="Trebuchet MS" panose="020B0603020202020204" pitchFamily="34" charset="0"/>
              </a:rPr>
              <a:t> a </a:t>
            </a:r>
            <a:r>
              <a:rPr lang="en-US" sz="1400" dirty="0" err="1">
                <a:solidFill>
                  <a:schemeClr val="bg1"/>
                </a:solidFill>
                <a:latin typeface="Trebuchet MS" panose="020B0603020202020204" pitchFamily="34" charset="0"/>
              </a:rPr>
              <a:t>microplasticelor</a:t>
            </a:r>
            <a:r>
              <a:rPr lang="en-US" sz="1400" dirty="0">
                <a:solidFill>
                  <a:schemeClr val="bg1"/>
                </a:solidFill>
                <a:latin typeface="Trebuchet MS" panose="020B0603020202020204" pitchFamily="34" charset="0"/>
              </a:rPr>
              <a:t> din </a:t>
            </a:r>
            <a:r>
              <a:rPr lang="en-US" sz="1400" dirty="0" err="1">
                <a:solidFill>
                  <a:schemeClr val="bg1"/>
                </a:solidFill>
                <a:latin typeface="Trebuchet MS" panose="020B0603020202020204" pitchFamily="34" charset="0"/>
              </a:rPr>
              <a:t>apa</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prin</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spectrometrie</a:t>
            </a:r>
            <a:r>
              <a:rPr lang="en-US" sz="1400" dirty="0">
                <a:solidFill>
                  <a:schemeClr val="bg1"/>
                </a:solidFill>
                <a:latin typeface="Trebuchet MS" panose="020B0603020202020204" pitchFamily="34" charset="0"/>
              </a:rPr>
              <a:t> RAMAN   </a:t>
            </a:r>
            <a:endParaRPr lang="ro-RO" sz="1400" dirty="0">
              <a:solidFill>
                <a:schemeClr val="bg1"/>
              </a:solidFill>
              <a:latin typeface="Trebuchet MS" panose="020B0603020202020204" pitchFamily="34" charset="0"/>
            </a:endParaRPr>
          </a:p>
        </p:txBody>
      </p:sp>
      <p:sp>
        <p:nvSpPr>
          <p:cNvPr id="22" name="Rectangle 21">
            <a:extLst>
              <a:ext uri="{FF2B5EF4-FFF2-40B4-BE49-F238E27FC236}">
                <a16:creationId xmlns:a16="http://schemas.microsoft.com/office/drawing/2014/main" id="{48D39E3C-08CC-4E4A-81DD-E31D9B55E7F4}"/>
              </a:ext>
            </a:extLst>
          </p:cNvPr>
          <p:cNvSpPr/>
          <p:nvPr/>
        </p:nvSpPr>
        <p:spPr>
          <a:xfrm>
            <a:off x="4252501" y="2328574"/>
            <a:ext cx="5460367" cy="1045079"/>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601359" y="3344870"/>
            <a:ext cx="8073554" cy="3003386"/>
          </a:xfrm>
          <a:prstGeom prst="rect">
            <a:avLst/>
          </a:prstGeom>
          <a:noFill/>
        </p:spPr>
        <p:txBody>
          <a:bodyPr wrap="square" rtlCol="0">
            <a:spAutoFit/>
          </a:bodyPr>
          <a:lstStyle/>
          <a:p>
            <a:pPr>
              <a:spcBef>
                <a:spcPts val="400"/>
              </a:spcBef>
            </a:pPr>
            <a:r>
              <a:rPr lang="ro-RO" sz="1600" b="1" spc="50" dirty="0">
                <a:ln w="0"/>
                <a:solidFill>
                  <a:schemeClr val="accent2">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2">
                    <a:lumMod val="20000"/>
                    <a:lumOff val="80000"/>
                  </a:schemeClr>
                </a:solidFill>
                <a:latin typeface="Trebuchet MS" panose="020B0603020202020204" pitchFamily="34" charset="0"/>
              </a:rPr>
              <a:t>: </a:t>
            </a:r>
            <a:endParaRPr lang="en-US" sz="1600" dirty="0">
              <a:solidFill>
                <a:schemeClr val="accent2">
                  <a:lumMod val="20000"/>
                  <a:lumOff val="80000"/>
                </a:schemeClr>
              </a:solidFill>
              <a:latin typeface="Trebuchet MS" panose="020B0603020202020204" pitchFamily="34" charset="0"/>
            </a:endParaRPr>
          </a:p>
          <a:p>
            <a:pPr>
              <a:spcBef>
                <a:spcPts val="400"/>
              </a:spcBef>
            </a:pPr>
            <a:endParaRPr lang="en-US" sz="1050" dirty="0">
              <a:solidFill>
                <a:schemeClr val="accent2">
                  <a:lumMod val="20000"/>
                  <a:lumOff val="80000"/>
                </a:schemeClr>
              </a:solidFill>
              <a:latin typeface="Trebuchet MS" panose="020B0603020202020204" pitchFamily="34" charset="0"/>
            </a:endParaRPr>
          </a:p>
          <a:p>
            <a:pPr algn="just">
              <a:spcBef>
                <a:spcPts val="4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Cercetare</a:t>
            </a:r>
            <a:r>
              <a:rPr lang="en-US" sz="1400" dirty="0">
                <a:solidFill>
                  <a:schemeClr val="accent2">
                    <a:lumMod val="20000"/>
                    <a:lumOff val="80000"/>
                  </a:schemeClr>
                </a:solidFill>
                <a:latin typeface="Trebuchet MS" panose="020B0603020202020204" pitchFamily="34" charset="0"/>
              </a:rPr>
              <a:t> industrial</a:t>
            </a:r>
            <a:r>
              <a:rPr lang="ro-RO" sz="1400" dirty="0">
                <a:solidFill>
                  <a:schemeClr val="accent2">
                    <a:lumMod val="20000"/>
                    <a:lumOff val="80000"/>
                  </a:schemeClr>
                </a:solidFill>
                <a:latin typeface="Trebuchet MS" panose="020B0603020202020204" pitchFamily="34" charset="0"/>
              </a:rPr>
              <a:t>ă</a:t>
            </a:r>
          </a:p>
          <a:p>
            <a:pPr marL="285750" indent="-109538" algn="just">
              <a:spcBef>
                <a:spcPts val="4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Stabilirea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cerin</a:t>
            </a:r>
            <a:r>
              <a:rPr lang="ro-RO" sz="1200" dirty="0">
                <a:solidFill>
                  <a:schemeClr val="accent2">
                    <a:lumMod val="60000"/>
                    <a:lumOff val="40000"/>
                  </a:schemeClr>
                </a:solidFill>
                <a:latin typeface="Trebuchet MS" panose="020B0603020202020204" pitchFamily="34" charset="0"/>
              </a:rPr>
              <a:t>ț</a:t>
            </a:r>
            <a:r>
              <a:rPr lang="en-US" sz="1200" dirty="0" err="1">
                <a:solidFill>
                  <a:schemeClr val="accent2">
                    <a:lumMod val="60000"/>
                    <a:lumOff val="40000"/>
                  </a:schemeClr>
                </a:solidFill>
                <a:latin typeface="Trebuchet MS" panose="020B0603020202020204" pitchFamily="34" charset="0"/>
              </a:rPr>
              <a:t>elor</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tehnice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pentru</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proiectarea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sistemului</a:t>
            </a:r>
            <a:r>
              <a:rPr lang="en-US" sz="1200" dirty="0">
                <a:solidFill>
                  <a:schemeClr val="accent2">
                    <a:lumMod val="60000"/>
                    <a:lumOff val="40000"/>
                  </a:schemeClr>
                </a:solidFill>
                <a:latin typeface="Trebuchet MS" panose="020B0603020202020204" pitchFamily="34" charset="0"/>
              </a:rPr>
              <a:t> spectroscopic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testarea</a:t>
            </a:r>
            <a:r>
              <a:rPr lang="en-US" sz="1200" dirty="0">
                <a:solidFill>
                  <a:schemeClr val="accent2">
                    <a:lumMod val="60000"/>
                    <a:lumOff val="40000"/>
                  </a:schemeClr>
                </a:solidFill>
                <a:latin typeface="Trebuchet MS" panose="020B0603020202020204" pitchFamily="34" charset="0"/>
              </a:rPr>
              <a:t> function</a:t>
            </a:r>
            <a:r>
              <a:rPr lang="ro-RO" sz="1200" dirty="0">
                <a:solidFill>
                  <a:schemeClr val="accent2">
                    <a:lumMod val="60000"/>
                    <a:lumOff val="40000"/>
                  </a:schemeClr>
                </a:solidFill>
                <a:latin typeface="Trebuchet MS" panose="020B0603020202020204" pitchFamily="34" charset="0"/>
              </a:rPr>
              <a:t>ă</a:t>
            </a:r>
            <a:r>
              <a:rPr lang="en-US" sz="1200" dirty="0" err="1">
                <a:solidFill>
                  <a:schemeClr val="accent2">
                    <a:lumMod val="60000"/>
                    <a:lumOff val="40000"/>
                  </a:schemeClr>
                </a:solidFill>
                <a:latin typeface="Trebuchet MS" panose="020B0603020202020204" pitchFamily="34" charset="0"/>
              </a:rPr>
              <a:t>rii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individuale</a:t>
            </a:r>
            <a:r>
              <a:rPr lang="en-US" sz="1200" dirty="0">
                <a:solidFill>
                  <a:schemeClr val="accent2">
                    <a:lumMod val="60000"/>
                    <a:lumOff val="40000"/>
                  </a:schemeClr>
                </a:solidFill>
                <a:latin typeface="Trebuchet MS" panose="020B0603020202020204" pitchFamily="34" charset="0"/>
              </a:rPr>
              <a:t> a </a:t>
            </a:r>
            <a:r>
              <a:rPr lang="en-US" sz="1200" dirty="0" err="1">
                <a:solidFill>
                  <a:schemeClr val="accent2">
                    <a:lumMod val="60000"/>
                    <a:lumOff val="40000"/>
                  </a:schemeClr>
                </a:solidFill>
                <a:latin typeface="Trebuchet MS" panose="020B0603020202020204" pitchFamily="34" charset="0"/>
              </a:rPr>
              <a:t>acestuia</a:t>
            </a:r>
            <a:r>
              <a:rPr lang="en-US" sz="1200" dirty="0">
                <a:solidFill>
                  <a:schemeClr val="accent2">
                    <a:lumMod val="60000"/>
                    <a:lumOff val="40000"/>
                  </a:schemeClr>
                </a:solidFill>
                <a:latin typeface="Trebuchet MS" panose="020B0603020202020204" pitchFamily="34" charset="0"/>
              </a:rPr>
              <a:t> pe </a:t>
            </a:r>
            <a:r>
              <a:rPr lang="en-US" sz="1200" dirty="0" err="1">
                <a:solidFill>
                  <a:schemeClr val="accent2">
                    <a:lumMod val="60000"/>
                    <a:lumOff val="40000"/>
                  </a:schemeClr>
                </a:solidFill>
                <a:latin typeface="Trebuchet MS" panose="020B0603020202020204" pitchFamily="34" charset="0"/>
              </a:rPr>
              <a:t>baza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datelor</a:t>
            </a:r>
            <a:r>
              <a:rPr lang="en-US" sz="1200" dirty="0">
                <a:solidFill>
                  <a:schemeClr val="accent2">
                    <a:lumMod val="60000"/>
                    <a:lumOff val="40000"/>
                  </a:schemeClr>
                </a:solidFill>
                <a:latin typeface="Trebuchet MS" panose="020B0603020202020204" pitchFamily="34" charset="0"/>
              </a:rPr>
              <a:t> legate de </a:t>
            </a:r>
            <a:r>
              <a:rPr lang="en-US" sz="1200" dirty="0" err="1">
                <a:solidFill>
                  <a:schemeClr val="accent2">
                    <a:lumMod val="60000"/>
                    <a:lumOff val="40000"/>
                  </a:schemeClr>
                </a:solidFill>
                <a:latin typeface="Trebuchet MS" panose="020B0603020202020204" pitchFamily="34" charset="0"/>
              </a:rPr>
              <a:t>impactul</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indus</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asupra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mediului</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microplasticele</a:t>
            </a:r>
            <a:r>
              <a:rPr lang="en-US" sz="1200" dirty="0">
                <a:solidFill>
                  <a:schemeClr val="accent2">
                    <a:lumMod val="60000"/>
                    <a:lumOff val="40000"/>
                  </a:schemeClr>
                </a:solidFill>
                <a:latin typeface="Trebuchet MS" panose="020B0603020202020204" pitchFamily="34" charset="0"/>
              </a:rPr>
              <a:t> din </a:t>
            </a:r>
            <a:r>
              <a:rPr lang="en-US" sz="1200" dirty="0" err="1">
                <a:solidFill>
                  <a:schemeClr val="accent2">
                    <a:lumMod val="60000"/>
                    <a:lumOff val="40000"/>
                  </a:schemeClr>
                </a:solidFill>
                <a:latin typeface="Trebuchet MS" panose="020B0603020202020204" pitchFamily="34" charset="0"/>
              </a:rPr>
              <a:t>sisteme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apoase</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modalit</a:t>
            </a:r>
            <a:r>
              <a:rPr lang="ro-RO" sz="1200" dirty="0" err="1">
                <a:solidFill>
                  <a:schemeClr val="accent2">
                    <a:lumMod val="60000"/>
                    <a:lumOff val="40000"/>
                  </a:schemeClr>
                </a:solidFill>
                <a:latin typeface="Trebuchet MS" panose="020B0603020202020204" pitchFamily="34" charset="0"/>
              </a:rPr>
              <a:t>ăț</a:t>
            </a:r>
            <a:r>
              <a:rPr lang="en-US" sz="1200" dirty="0" err="1">
                <a:solidFill>
                  <a:schemeClr val="accent2">
                    <a:lumMod val="60000"/>
                    <a:lumOff val="40000"/>
                  </a:schemeClr>
                </a:solidFill>
                <a:latin typeface="Trebuchet MS" panose="020B0603020202020204" pitchFamily="34" charset="0"/>
              </a:rPr>
              <a:t>ile</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identificare</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caracterizare</a:t>
            </a:r>
            <a:r>
              <a:rPr lang="en-US" sz="1200" dirty="0">
                <a:solidFill>
                  <a:schemeClr val="accent2">
                    <a:lumMod val="60000"/>
                    <a:lumOff val="40000"/>
                  </a:schemeClr>
                </a:solidFill>
                <a:latin typeface="Trebuchet MS" panose="020B0603020202020204" pitchFamily="34" charset="0"/>
              </a:rPr>
              <a:t> ale </a:t>
            </a:r>
            <a:r>
              <a:rPr lang="en-US" sz="1200" dirty="0" err="1">
                <a:solidFill>
                  <a:schemeClr val="accent2">
                    <a:lumMod val="60000"/>
                    <a:lumOff val="40000"/>
                  </a:schemeClr>
                </a:solidFill>
                <a:latin typeface="Trebuchet MS" panose="020B0603020202020204" pitchFamily="34" charset="0"/>
              </a:rPr>
              <a:t>lor</a:t>
            </a:r>
            <a:r>
              <a:rPr lang="en-US" sz="1200" dirty="0">
                <a:solidFill>
                  <a:schemeClr val="accent2">
                    <a:lumMod val="60000"/>
                    <a:lumOff val="40000"/>
                  </a:schemeClr>
                </a:solidFill>
                <a:latin typeface="Trebuchet MS" panose="020B0603020202020204" pitchFamily="34" charset="0"/>
              </a:rPr>
              <a:t>;</a:t>
            </a:r>
          </a:p>
          <a:p>
            <a:pPr marL="285750" indent="-109538" algn="just">
              <a:spcBef>
                <a:spcPts val="4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Realizarea</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testarea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modelelor</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experimentale</a:t>
            </a:r>
            <a:r>
              <a:rPr lang="en-US" sz="1200" dirty="0">
                <a:solidFill>
                  <a:schemeClr val="accent2">
                    <a:lumMod val="60000"/>
                    <a:lumOff val="40000"/>
                  </a:schemeClr>
                </a:solidFill>
                <a:latin typeface="Trebuchet MS" panose="020B0603020202020204" pitchFamily="34" charset="0"/>
              </a:rPr>
              <a:t> (ME) de software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hardware ale </a:t>
            </a:r>
            <a:r>
              <a:rPr lang="en-US" sz="1200" dirty="0" err="1">
                <a:solidFill>
                  <a:schemeClr val="accent2">
                    <a:lumMod val="60000"/>
                    <a:lumOff val="40000"/>
                  </a:schemeClr>
                </a:solidFill>
                <a:latin typeface="Trebuchet MS" panose="020B0603020202020204" pitchFamily="34" charset="0"/>
              </a:rPr>
              <a:t>sistemului</a:t>
            </a:r>
            <a:r>
              <a:rPr lang="en-US" sz="1200" dirty="0">
                <a:solidFill>
                  <a:schemeClr val="accent2">
                    <a:lumMod val="60000"/>
                    <a:lumOff val="40000"/>
                  </a:schemeClr>
                </a:solidFill>
                <a:latin typeface="Trebuchet MS" panose="020B0603020202020204" pitchFamily="34" charset="0"/>
              </a:rPr>
              <a:t> spectroscopic </a:t>
            </a:r>
            <a:r>
              <a:rPr lang="en-US" sz="1200" dirty="0" err="1">
                <a:solidFill>
                  <a:schemeClr val="accent2">
                    <a:lumMod val="60000"/>
                    <a:lumOff val="40000"/>
                  </a:schemeClr>
                </a:solidFill>
                <a:latin typeface="Trebuchet MS" panose="020B0603020202020204" pitchFamily="34" charset="0"/>
              </a:rPr>
              <a:t>utilizand</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mostre</a:t>
            </a:r>
            <a:r>
              <a:rPr lang="en-US" sz="1200" dirty="0">
                <a:solidFill>
                  <a:schemeClr val="accent2">
                    <a:lumMod val="60000"/>
                    <a:lumOff val="40000"/>
                  </a:schemeClr>
                </a:solidFill>
                <a:latin typeface="Trebuchet MS" panose="020B0603020202020204" pitchFamily="34" charset="0"/>
              </a:rPr>
              <a:t> de probe de </a:t>
            </a:r>
            <a:r>
              <a:rPr lang="en-US" sz="1200" dirty="0" err="1">
                <a:solidFill>
                  <a:schemeClr val="accent2">
                    <a:lumMod val="60000"/>
                    <a:lumOff val="40000"/>
                  </a:schemeClr>
                </a:solidFill>
                <a:latin typeface="Trebuchet MS" panose="020B0603020202020204" pitchFamily="34" charset="0"/>
              </a:rPr>
              <a:t>microplastice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sintetice</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obtinute</a:t>
            </a:r>
            <a:r>
              <a:rPr lang="en-US" sz="1200" dirty="0">
                <a:solidFill>
                  <a:schemeClr val="accent2">
                    <a:lumMod val="60000"/>
                    <a:lumOff val="40000"/>
                  </a:schemeClr>
                </a:solidFill>
                <a:latin typeface="Trebuchet MS" panose="020B0603020202020204" pitchFamily="34" charset="0"/>
              </a:rPr>
              <a:t> din </a:t>
            </a:r>
            <a:r>
              <a:rPr lang="en-US" sz="1200" dirty="0" err="1">
                <a:solidFill>
                  <a:schemeClr val="accent2">
                    <a:lumMod val="60000"/>
                    <a:lumOff val="40000"/>
                  </a:schemeClr>
                </a:solidFill>
                <a:latin typeface="Trebuchet MS" panose="020B0603020202020204" pitchFamily="34" charset="0"/>
              </a:rPr>
              <a:t>sisteme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reale</a:t>
            </a:r>
            <a:r>
              <a:rPr lang="en-US" sz="1200" dirty="0">
                <a:solidFill>
                  <a:schemeClr val="accent2">
                    <a:lumMod val="60000"/>
                    <a:lumOff val="40000"/>
                  </a:schemeClr>
                </a:solidFill>
                <a:latin typeface="Trebuchet MS" panose="020B0603020202020204" pitchFamily="34" charset="0"/>
              </a:rPr>
              <a:t> de ape </a:t>
            </a:r>
            <a:r>
              <a:rPr lang="en-US" sz="1200" dirty="0" err="1">
                <a:solidFill>
                  <a:schemeClr val="accent2">
                    <a:lumMod val="60000"/>
                    <a:lumOff val="40000"/>
                  </a:schemeClr>
                </a:solidFill>
                <a:latin typeface="Trebuchet MS" panose="020B0603020202020204" pitchFamily="34" charset="0"/>
              </a:rPr>
              <a:t>uzate</a:t>
            </a:r>
            <a:endParaRPr lang="en-US" sz="1200" dirty="0">
              <a:solidFill>
                <a:schemeClr val="accent2">
                  <a:lumMod val="60000"/>
                  <a:lumOff val="40000"/>
                </a:schemeClr>
              </a:solidFill>
              <a:latin typeface="Trebuchet MS" panose="020B0603020202020204" pitchFamily="34" charset="0"/>
            </a:endParaRPr>
          </a:p>
          <a:p>
            <a:pPr algn="just">
              <a:spcBef>
                <a:spcPts val="400"/>
              </a:spcBef>
            </a:pPr>
            <a:endParaRPr lang="en-US" sz="1200" dirty="0">
              <a:latin typeface="Trebuchet MS" panose="020B0603020202020204" pitchFamily="34" charset="0"/>
            </a:endParaRPr>
          </a:p>
          <a:p>
            <a:pPr algn="just">
              <a:spcBef>
                <a:spcPts val="4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Dezvoltare</a:t>
            </a:r>
            <a:r>
              <a:rPr lang="en-US" sz="1400" dirty="0">
                <a:solidFill>
                  <a:schemeClr val="accent2">
                    <a:lumMod val="20000"/>
                    <a:lumOff val="80000"/>
                  </a:schemeClr>
                </a:solidFill>
                <a:latin typeface="Trebuchet MS" panose="020B0603020202020204" pitchFamily="34" charset="0"/>
              </a:rPr>
              <a:t> experimental</a:t>
            </a:r>
            <a:r>
              <a:rPr lang="ro-RO" sz="1400" dirty="0">
                <a:solidFill>
                  <a:schemeClr val="accent2">
                    <a:lumMod val="20000"/>
                    <a:lumOff val="80000"/>
                  </a:schemeClr>
                </a:solidFill>
                <a:latin typeface="Trebuchet MS" panose="020B0603020202020204" pitchFamily="34" charset="0"/>
              </a:rPr>
              <a:t>ă</a:t>
            </a:r>
          </a:p>
          <a:p>
            <a:pPr marL="285750" indent="-109538" algn="just">
              <a:spcBef>
                <a:spcPts val="4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Realizarea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prototipului</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sistem</a:t>
            </a:r>
            <a:r>
              <a:rPr lang="en-US" sz="1200" dirty="0">
                <a:solidFill>
                  <a:schemeClr val="accent2">
                    <a:lumMod val="60000"/>
                    <a:lumOff val="40000"/>
                  </a:schemeClr>
                </a:solidFill>
                <a:latin typeface="Trebuchet MS" panose="020B0603020202020204" pitchFamily="34" charset="0"/>
              </a:rPr>
              <a:t> spectroscopic</a:t>
            </a:r>
          </a:p>
          <a:p>
            <a:pPr marL="285750" indent="-109538" algn="just">
              <a:spcBef>
                <a:spcPts val="4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Demonstrarea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functionalit</a:t>
            </a:r>
            <a:r>
              <a:rPr lang="ro-RO" sz="1200" dirty="0" err="1">
                <a:solidFill>
                  <a:schemeClr val="accent2">
                    <a:lumMod val="60000"/>
                    <a:lumOff val="40000"/>
                  </a:schemeClr>
                </a:solidFill>
                <a:latin typeface="Trebuchet MS" panose="020B0603020202020204" pitchFamily="34" charset="0"/>
              </a:rPr>
              <a:t>ăț</a:t>
            </a:r>
            <a:r>
              <a:rPr lang="en-US" sz="1200" dirty="0">
                <a:solidFill>
                  <a:schemeClr val="accent2">
                    <a:lumMod val="60000"/>
                    <a:lumOff val="40000"/>
                  </a:schemeClr>
                </a:solidFill>
                <a:latin typeface="Trebuchet MS" panose="020B0603020202020204" pitchFamily="34" charset="0"/>
              </a:rPr>
              <a:t>ii </a:t>
            </a:r>
            <a:r>
              <a:rPr lang="en-US" sz="1200" dirty="0" err="1">
                <a:solidFill>
                  <a:schemeClr val="accent2">
                    <a:lumMod val="60000"/>
                    <a:lumOff val="40000"/>
                  </a:schemeClr>
                </a:solidFill>
                <a:latin typeface="Trebuchet MS" panose="020B0603020202020204" pitchFamily="34" charset="0"/>
              </a:rPr>
              <a:t>acestuia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prin</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utilizarea</a:t>
            </a:r>
            <a:r>
              <a:rPr lang="en-US" sz="1200" dirty="0">
                <a:solidFill>
                  <a:schemeClr val="accent2">
                    <a:lumMod val="60000"/>
                    <a:lumOff val="40000"/>
                  </a:schemeClr>
                </a:solidFill>
                <a:latin typeface="Trebuchet MS" panose="020B0603020202020204" pitchFamily="34" charset="0"/>
              </a:rPr>
              <a:t> de probe de </a:t>
            </a:r>
            <a:r>
              <a:rPr lang="en-US" sz="1200" dirty="0" err="1">
                <a:solidFill>
                  <a:schemeClr val="accent2">
                    <a:lumMod val="60000"/>
                    <a:lumOff val="40000"/>
                  </a:schemeClr>
                </a:solidFill>
                <a:latin typeface="Trebuchet MS" panose="020B0603020202020204" pitchFamily="34" charset="0"/>
              </a:rPr>
              <a:t>microplastice</a:t>
            </a:r>
            <a:r>
              <a:rPr lang="en-US" sz="1200" dirty="0">
                <a:solidFill>
                  <a:schemeClr val="accent2">
                    <a:lumMod val="60000"/>
                    <a:lumOff val="40000"/>
                  </a:schemeClr>
                </a:solidFill>
                <a:latin typeface="Trebuchet MS" panose="020B0603020202020204" pitchFamily="34" charset="0"/>
              </a:rPr>
              <a:t> cu </a:t>
            </a:r>
            <a:r>
              <a:rPr lang="en-US" sz="1200" dirty="0" err="1">
                <a:solidFill>
                  <a:schemeClr val="accent2">
                    <a:lumMod val="60000"/>
                    <a:lumOff val="40000"/>
                  </a:schemeClr>
                </a:solidFill>
                <a:latin typeface="Trebuchet MS" panose="020B0603020202020204" pitchFamily="34" charset="0"/>
              </a:rPr>
              <a:t>caracteristici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reproductibile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obtinu</a:t>
            </a:r>
            <a:r>
              <a:rPr lang="ro-RO" sz="1200" dirty="0">
                <a:solidFill>
                  <a:schemeClr val="accent2">
                    <a:lumMod val="60000"/>
                    <a:lumOff val="40000"/>
                  </a:schemeClr>
                </a:solidFill>
                <a:latin typeface="Trebuchet MS" panose="020B0603020202020204" pitchFamily="34" charset="0"/>
              </a:rPr>
              <a:t>ț</a:t>
            </a:r>
            <a:r>
              <a:rPr lang="en-US" sz="1200" dirty="0">
                <a:solidFill>
                  <a:schemeClr val="accent2">
                    <a:lumMod val="60000"/>
                    <a:lumOff val="40000"/>
                  </a:schemeClr>
                </a:solidFill>
                <a:latin typeface="Trebuchet MS" panose="020B0603020202020204" pitchFamily="34" charset="0"/>
              </a:rPr>
              <a:t>e din </a:t>
            </a:r>
            <a:r>
              <a:rPr lang="en-US" sz="1200" dirty="0" err="1">
                <a:solidFill>
                  <a:schemeClr val="accent2">
                    <a:lumMod val="60000"/>
                    <a:lumOff val="40000"/>
                  </a:schemeClr>
                </a:solidFill>
                <a:latin typeface="Trebuchet MS" panose="020B0603020202020204" pitchFamily="34" charset="0"/>
              </a:rPr>
              <a:t>sisteme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reale</a:t>
            </a:r>
            <a:r>
              <a:rPr lang="en-US" sz="1200" dirty="0">
                <a:solidFill>
                  <a:schemeClr val="accent2">
                    <a:lumMod val="60000"/>
                    <a:lumOff val="40000"/>
                  </a:schemeClr>
                </a:solidFill>
                <a:latin typeface="Trebuchet MS" panose="020B0603020202020204" pitchFamily="34" charset="0"/>
              </a:rPr>
              <a:t> de ape </a:t>
            </a:r>
            <a:r>
              <a:rPr lang="en-US" sz="1200" dirty="0" err="1">
                <a:solidFill>
                  <a:schemeClr val="accent2">
                    <a:lumMod val="60000"/>
                    <a:lumOff val="40000"/>
                  </a:schemeClr>
                </a:solidFill>
                <a:latin typeface="Trebuchet MS" panose="020B0603020202020204" pitchFamily="34" charset="0"/>
              </a:rPr>
              <a:t>uzate</a:t>
            </a:r>
            <a:endParaRPr lang="en-US" sz="1200" dirty="0">
              <a:solidFill>
                <a:schemeClr val="accent2">
                  <a:lumMod val="60000"/>
                  <a:lumOff val="40000"/>
                </a:schemeClr>
              </a:solidFill>
              <a:latin typeface="Trebuchet MS" panose="020B0603020202020204" pitchFamily="34" charset="0"/>
            </a:endParaRPr>
          </a:p>
        </p:txBody>
      </p:sp>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9060873" y="5207089"/>
            <a:ext cx="2995202" cy="989760"/>
          </a:xfrm>
          <a:prstGeom prst="rect">
            <a:avLst/>
          </a:prstGeom>
        </p:spPr>
      </p:pic>
      <p:sp>
        <p:nvSpPr>
          <p:cNvPr id="2" name="Rectangle 2"/>
          <p:cNvSpPr>
            <a:spLocks noChangeArrowheads="1"/>
          </p:cNvSpPr>
          <p:nvPr/>
        </p:nvSpPr>
        <p:spPr bwMode="auto">
          <a:xfrm>
            <a:off x="9452919" y="48500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aphicFrame>
        <p:nvGraphicFramePr>
          <p:cNvPr id="3" name="Object 2"/>
          <p:cNvGraphicFramePr>
            <a:graphicFrameLocks noChangeAspect="1"/>
          </p:cNvGraphicFramePr>
          <p:nvPr>
            <p:extLst>
              <p:ext uri="{D42A27DB-BD31-4B8C-83A1-F6EECF244321}">
                <p14:modId xmlns:p14="http://schemas.microsoft.com/office/powerpoint/2010/main" val="1077809221"/>
              </p:ext>
            </p:extLst>
          </p:nvPr>
        </p:nvGraphicFramePr>
        <p:xfrm>
          <a:off x="10428466" y="2997645"/>
          <a:ext cx="925334" cy="1005798"/>
        </p:xfrm>
        <a:graphic>
          <a:graphicData uri="http://schemas.openxmlformats.org/presentationml/2006/ole">
            <mc:AlternateContent xmlns:mc="http://schemas.openxmlformats.org/markup-compatibility/2006">
              <mc:Choice xmlns:v="urn:schemas-microsoft-com:vml" Requires="v">
                <p:oleObj spid="_x0000_s13595" name="Bitmap Image" r:id="rId5" imgW="9000000" imgH="9380952" progId="Paint.Picture">
                  <p:embed/>
                </p:oleObj>
              </mc:Choice>
              <mc:Fallback>
                <p:oleObj name="Bitmap Image" r:id="rId5" imgW="9000000" imgH="9380952"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8466" y="2997645"/>
                        <a:ext cx="925334" cy="1005798"/>
                      </a:xfrm>
                      <a:prstGeom prst="rect">
                        <a:avLst/>
                      </a:prstGeom>
                      <a:noFill/>
                    </p:spPr>
                  </p:pic>
                </p:oleObj>
              </mc:Fallback>
            </mc:AlternateContent>
          </a:graphicData>
        </a:graphic>
      </p:graphicFrame>
      <p:sp>
        <p:nvSpPr>
          <p:cNvPr id="4" name="Rectangle 4"/>
          <p:cNvSpPr>
            <a:spLocks noChangeArrowheads="1"/>
          </p:cNvSpPr>
          <p:nvPr/>
        </p:nvSpPr>
        <p:spPr bwMode="auto">
          <a:xfrm>
            <a:off x="9126636" y="4850026"/>
            <a:ext cx="1096133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o-RO"/>
          </a:p>
        </p:txBody>
      </p:sp>
      <p:graphicFrame>
        <p:nvGraphicFramePr>
          <p:cNvPr id="5" name="Object 4"/>
          <p:cNvGraphicFramePr>
            <a:graphicFrameLocks noChangeAspect="1"/>
          </p:cNvGraphicFramePr>
          <p:nvPr>
            <p:extLst>
              <p:ext uri="{D42A27DB-BD31-4B8C-83A1-F6EECF244321}">
                <p14:modId xmlns:p14="http://schemas.microsoft.com/office/powerpoint/2010/main" val="1033807374"/>
              </p:ext>
            </p:extLst>
          </p:nvPr>
        </p:nvGraphicFramePr>
        <p:xfrm>
          <a:off x="10447953" y="1922217"/>
          <a:ext cx="925333" cy="999957"/>
        </p:xfrm>
        <a:graphic>
          <a:graphicData uri="http://schemas.openxmlformats.org/presentationml/2006/ole">
            <mc:AlternateContent xmlns:mc="http://schemas.openxmlformats.org/markup-compatibility/2006">
              <mc:Choice xmlns:v="urn:schemas-microsoft-com:vml" Requires="v">
                <p:oleObj spid="_x0000_s13596" name="Bitmap Image" r:id="rId7" imgW="9190476" imgH="9685714" progId="Paint.Picture">
                  <p:embed/>
                </p:oleObj>
              </mc:Choice>
              <mc:Fallback>
                <p:oleObj name="Bitmap Image" r:id="rId7" imgW="9190476" imgH="9685714" progId="Paint.Picture">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47953" y="1922217"/>
                        <a:ext cx="925333" cy="999957"/>
                      </a:xfrm>
                      <a:prstGeom prst="rect">
                        <a:avLst/>
                      </a:prstGeom>
                      <a:noFill/>
                    </p:spPr>
                  </p:pic>
                </p:oleObj>
              </mc:Fallback>
            </mc:AlternateContent>
          </a:graphicData>
        </a:graphic>
      </p:graphicFrame>
      <p:sp>
        <p:nvSpPr>
          <p:cNvPr id="6" name="Rectangle 6"/>
          <p:cNvSpPr>
            <a:spLocks noChangeArrowheads="1"/>
          </p:cNvSpPr>
          <p:nvPr/>
        </p:nvSpPr>
        <p:spPr bwMode="auto">
          <a:xfrm>
            <a:off x="10899830" y="48500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aphicFrame>
        <p:nvGraphicFramePr>
          <p:cNvPr id="7" name="Object 6"/>
          <p:cNvGraphicFramePr>
            <a:graphicFrameLocks noChangeAspect="1"/>
          </p:cNvGraphicFramePr>
          <p:nvPr>
            <p:extLst>
              <p:ext uri="{D42A27DB-BD31-4B8C-83A1-F6EECF244321}">
                <p14:modId xmlns:p14="http://schemas.microsoft.com/office/powerpoint/2010/main" val="3673433891"/>
              </p:ext>
            </p:extLst>
          </p:nvPr>
        </p:nvGraphicFramePr>
        <p:xfrm>
          <a:off x="10428466" y="4058838"/>
          <a:ext cx="910579" cy="989760"/>
        </p:xfrm>
        <a:graphic>
          <a:graphicData uri="http://schemas.openxmlformats.org/presentationml/2006/ole">
            <mc:AlternateContent xmlns:mc="http://schemas.openxmlformats.org/markup-compatibility/2006">
              <mc:Choice xmlns:v="urn:schemas-microsoft-com:vml" Requires="v">
                <p:oleObj spid="_x0000_s13597" name="Bitmap Image" r:id="rId9" imgW="8542857" imgH="8771429" progId="Paint.Picture">
                  <p:embed/>
                </p:oleObj>
              </mc:Choice>
              <mc:Fallback>
                <p:oleObj name="Bitmap Image" r:id="rId9" imgW="8542857" imgH="8771429" progId="Paint.Picture">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28466" y="4058838"/>
                        <a:ext cx="910579" cy="989760"/>
                      </a:xfrm>
                      <a:prstGeom prst="rect">
                        <a:avLst/>
                      </a:prstGeom>
                      <a:noFill/>
                    </p:spPr>
                  </p:pic>
                </p:oleObj>
              </mc:Fallback>
            </mc:AlternateContent>
          </a:graphicData>
        </a:graphic>
      </p:graphicFrame>
      <p:sp>
        <p:nvSpPr>
          <p:cNvPr id="18" name="Slide Number Placeholder 9">
            <a:extLst>
              <a:ext uri="{FF2B5EF4-FFF2-40B4-BE49-F238E27FC236}">
                <a16:creationId xmlns:a16="http://schemas.microsoft.com/office/drawing/2014/main" id="{F6F7D9E6-C383-47AC-B701-8922BA15362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904ACB-98FF-4DD5-8F53-0CB8B4413DD8}" type="slidenum">
              <a:rPr lang="ro-RO" smtClean="0"/>
              <a:pPr/>
              <a:t>25</a:t>
            </a:fld>
            <a:endParaRPr lang="ro-RO" dirty="0"/>
          </a:p>
        </p:txBody>
      </p:sp>
      <p:sp>
        <p:nvSpPr>
          <p:cNvPr id="20" name="TextBox 1">
            <a:extLst>
              <a:ext uri="{FF2B5EF4-FFF2-40B4-BE49-F238E27FC236}">
                <a16:creationId xmlns:a16="http://schemas.microsoft.com/office/drawing/2014/main" id="{B153D50E-D594-432E-B8F3-73B175CBC97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21" name="Rectangle 20">
            <a:extLst>
              <a:ext uri="{FF2B5EF4-FFF2-40B4-BE49-F238E27FC236}">
                <a16:creationId xmlns:a16="http://schemas.microsoft.com/office/drawing/2014/main" id="{42890973-F6C2-4AEB-BE97-04E19A9AD677}"/>
              </a:ext>
            </a:extLst>
          </p:cNvPr>
          <p:cNvSpPr>
            <a:spLocks noChangeArrowheads="1"/>
          </p:cNvSpPr>
          <p:nvPr/>
        </p:nvSpPr>
        <p:spPr bwMode="auto">
          <a:xfrm>
            <a:off x="8130704" y="2068515"/>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23" name="Rectangle 22">
            <a:extLst>
              <a:ext uri="{FF2B5EF4-FFF2-40B4-BE49-F238E27FC236}">
                <a16:creationId xmlns:a16="http://schemas.microsoft.com/office/drawing/2014/main" id="{D109EB46-7972-470B-8C68-37322545A0E4}"/>
              </a:ext>
            </a:extLst>
          </p:cNvPr>
          <p:cNvSpPr>
            <a:spLocks noChangeArrowheads="1"/>
          </p:cNvSpPr>
          <p:nvPr/>
        </p:nvSpPr>
        <p:spPr bwMode="auto">
          <a:xfrm>
            <a:off x="1669619" y="2420336"/>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August 2019 – Februarie 2021</a:t>
            </a:r>
            <a:endParaRPr lang="en-US" altLang="ja-JP" sz="1200" dirty="0">
              <a:solidFill>
                <a:schemeClr val="bg1"/>
              </a:solidFill>
              <a:latin typeface="Trebuchet MS" panose="020B0603020202020204" pitchFamily="34" charset="0"/>
              <a:ea typeface="ＭＳ Ｐゴシック" pitchFamily="50" charset="-128"/>
            </a:endParaRPr>
          </a:p>
        </p:txBody>
      </p:sp>
      <p:sp>
        <p:nvSpPr>
          <p:cNvPr id="24" name="Rectangle 23">
            <a:extLst>
              <a:ext uri="{FF2B5EF4-FFF2-40B4-BE49-F238E27FC236}">
                <a16:creationId xmlns:a16="http://schemas.microsoft.com/office/drawing/2014/main" id="{690B1ADB-0250-4853-8E64-37AE86C9DF3B}"/>
              </a:ext>
            </a:extLst>
          </p:cNvPr>
          <p:cNvSpPr>
            <a:spLocks noChangeArrowheads="1"/>
          </p:cNvSpPr>
          <p:nvPr/>
        </p:nvSpPr>
        <p:spPr bwMode="auto">
          <a:xfrm rot="19990785">
            <a:off x="335368" y="2191913"/>
            <a:ext cx="1608372"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ÎN CURS DE IMPLEMENTARE</a:t>
            </a:r>
            <a:endParaRPr lang="ro-RO" sz="1600" dirty="0">
              <a:solidFill>
                <a:schemeClr val="accent2">
                  <a:lumMod val="75000"/>
                </a:schemeClr>
              </a:solidFill>
              <a:latin typeface="Trebuchet MS" panose="020B0603020202020204" pitchFamily="34" charset="0"/>
              <a:ea typeface="ＭＳ Ｐゴシック" pitchFamily="50" charset="-128"/>
            </a:endParaRPr>
          </a:p>
        </p:txBody>
      </p:sp>
      <p:sp>
        <p:nvSpPr>
          <p:cNvPr id="25" name="Rectangle 24">
            <a:extLst>
              <a:ext uri="{FF2B5EF4-FFF2-40B4-BE49-F238E27FC236}">
                <a16:creationId xmlns:a16="http://schemas.microsoft.com/office/drawing/2014/main" id="{41B3DD30-5D81-47EB-8CC2-D6D86B335327}"/>
              </a:ext>
            </a:extLst>
          </p:cNvPr>
          <p:cNvSpPr/>
          <p:nvPr/>
        </p:nvSpPr>
        <p:spPr>
          <a:xfrm>
            <a:off x="461818" y="3740726"/>
            <a:ext cx="8506341" cy="2579359"/>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53289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26</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en-US"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INNOVATIVE GREEN MATERIALS</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4280676" y="2372673"/>
            <a:ext cx="5388981" cy="1169551"/>
          </a:xfrm>
          <a:prstGeom prst="rect">
            <a:avLst/>
          </a:prstGeom>
          <a:noFill/>
        </p:spPr>
        <p:txBody>
          <a:bodyPr wrap="square" rtlCol="0">
            <a:spAutoFit/>
          </a:bodyPr>
          <a:lstStyle/>
          <a:p>
            <a:pPr marL="628650" indent="-452438" algn="ctr"/>
            <a:r>
              <a:rPr lang="ro-RO" sz="1400" dirty="0">
                <a:solidFill>
                  <a:schemeClr val="bg1"/>
                </a:solidFill>
                <a:latin typeface="Trebuchet MS" panose="020B0603020202020204" pitchFamily="34" charset="0"/>
              </a:rPr>
              <a:t>Reciclare ecologica de deseuri de fulgi/pene, lana, blana si similar</a:t>
            </a:r>
            <a:r>
              <a:rPr lang="en-US" sz="1400" dirty="0">
                <a:solidFill>
                  <a:schemeClr val="bg1"/>
                </a:solidFill>
                <a:latin typeface="Trebuchet MS" panose="020B0603020202020204" pitchFamily="34" charset="0"/>
              </a:rPr>
              <a:t> </a:t>
            </a:r>
            <a:r>
              <a:rPr lang="ro-RO" sz="1400" dirty="0">
                <a:solidFill>
                  <a:schemeClr val="bg1"/>
                </a:solidFill>
                <a:latin typeface="Trebuchet MS" panose="020B0603020202020204" pitchFamily="34" charset="0"/>
              </a:rPr>
              <a:t>continand keratina, cu diverse grade de contaminare pentru realizarea de material</a:t>
            </a:r>
            <a:r>
              <a:rPr lang="en-US" sz="1400" dirty="0">
                <a:solidFill>
                  <a:schemeClr val="bg1"/>
                </a:solidFill>
                <a:latin typeface="Trebuchet MS" panose="020B0603020202020204" pitchFamily="34" charset="0"/>
              </a:rPr>
              <a:t>e </a:t>
            </a:r>
            <a:r>
              <a:rPr lang="en-US" sz="1400" dirty="0" err="1">
                <a:solidFill>
                  <a:schemeClr val="bg1"/>
                </a:solidFill>
                <a:latin typeface="Trebuchet MS" panose="020B0603020202020204" pitchFamily="34" charset="0"/>
              </a:rPr>
              <a:t>biocompozite</a:t>
            </a:r>
            <a:r>
              <a:rPr lang="en-US" sz="1400" dirty="0">
                <a:solidFill>
                  <a:schemeClr val="bg1"/>
                </a:solidFill>
                <a:latin typeface="Trebuchet MS" panose="020B0603020202020204" pitchFamily="34" charset="0"/>
              </a:rPr>
              <a:t> cu </a:t>
            </a:r>
            <a:r>
              <a:rPr lang="en-US" sz="1400" dirty="0" err="1">
                <a:solidFill>
                  <a:schemeClr val="bg1"/>
                </a:solidFill>
                <a:latin typeface="Trebuchet MS" panose="020B0603020202020204" pitchFamily="34" charset="0"/>
              </a:rPr>
              <a:t>matrice</a:t>
            </a:r>
            <a:r>
              <a:rPr lang="en-US" sz="1400" dirty="0">
                <a:solidFill>
                  <a:schemeClr val="bg1"/>
                </a:solidFill>
                <a:latin typeface="Trebuchet MS" panose="020B0603020202020204" pitchFamily="34" charset="0"/>
              </a:rPr>
              <a:t> din </a:t>
            </a:r>
            <a:r>
              <a:rPr lang="en-US" sz="1400" dirty="0" err="1">
                <a:solidFill>
                  <a:schemeClr val="bg1"/>
                </a:solidFill>
                <a:latin typeface="Trebuchet MS" panose="020B0603020202020204" pitchFamily="34" charset="0"/>
              </a:rPr>
              <a:t>mase</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plastice</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reciclate</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destinate</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domeniului</a:t>
            </a:r>
            <a:r>
              <a:rPr lang="en-US" sz="1400" dirty="0">
                <a:solidFill>
                  <a:schemeClr val="bg1"/>
                </a:solidFill>
                <a:latin typeface="Trebuchet MS" panose="020B0603020202020204" pitchFamily="34" charset="0"/>
              </a:rPr>
              <a:t> de transport </a:t>
            </a:r>
            <a:r>
              <a:rPr lang="en-US" sz="1400" dirty="0" err="1">
                <a:solidFill>
                  <a:schemeClr val="bg1"/>
                </a:solidFill>
                <a:latin typeface="Trebuchet MS" panose="020B0603020202020204" pitchFamily="34" charset="0"/>
              </a:rPr>
              <a:t>si</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constructii</a:t>
            </a:r>
            <a:r>
              <a:rPr lang="en-US" sz="1400" dirty="0">
                <a:solidFill>
                  <a:schemeClr val="bg1"/>
                </a:solidFill>
                <a:latin typeface="Trebuchet MS" panose="020B0603020202020204" pitchFamily="34" charset="0"/>
              </a:rPr>
              <a:t>  </a:t>
            </a:r>
            <a:r>
              <a:rPr lang="ro-RO" sz="1400" dirty="0">
                <a:solidFill>
                  <a:schemeClr val="bg1"/>
                </a:solidFill>
                <a:latin typeface="Trebuchet MS" panose="020B0603020202020204" pitchFamily="34" charset="0"/>
              </a:rPr>
              <a:t> </a:t>
            </a:r>
            <a:r>
              <a:rPr lang="en-US" sz="1400" dirty="0">
                <a:solidFill>
                  <a:schemeClr val="bg1"/>
                </a:solidFill>
                <a:latin typeface="Trebuchet MS" panose="020B0603020202020204" pitchFamily="34" charset="0"/>
              </a:rPr>
              <a:t>   </a:t>
            </a:r>
            <a:r>
              <a:rPr lang="ro-RO" sz="1400" dirty="0">
                <a:solidFill>
                  <a:schemeClr val="bg1"/>
                </a:solidFill>
                <a:latin typeface="Trebuchet MS" panose="020B0603020202020204" pitchFamily="34" charset="0"/>
              </a:rPr>
              <a:t>  </a:t>
            </a:r>
          </a:p>
        </p:txBody>
      </p:sp>
      <p:sp>
        <p:nvSpPr>
          <p:cNvPr id="22" name="Rectangle 21">
            <a:extLst>
              <a:ext uri="{FF2B5EF4-FFF2-40B4-BE49-F238E27FC236}">
                <a16:creationId xmlns:a16="http://schemas.microsoft.com/office/drawing/2014/main" id="{48D39E3C-08CC-4E4A-81DD-E31D9B55E7F4}"/>
              </a:ext>
            </a:extLst>
          </p:cNvPr>
          <p:cNvSpPr/>
          <p:nvPr/>
        </p:nvSpPr>
        <p:spPr>
          <a:xfrm>
            <a:off x="4188039" y="2345951"/>
            <a:ext cx="5574257" cy="1206263"/>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503426" y="3759847"/>
            <a:ext cx="9583412" cy="2031325"/>
          </a:xfrm>
          <a:prstGeom prst="rect">
            <a:avLst/>
          </a:prstGeom>
          <a:noFill/>
        </p:spPr>
        <p:txBody>
          <a:bodyPr wrap="square" rtlCol="0">
            <a:spAutoFit/>
          </a:bodyPr>
          <a:lstStyle/>
          <a:p>
            <a:pPr>
              <a:spcBef>
                <a:spcPts val="600"/>
              </a:spcBef>
            </a:pPr>
            <a:r>
              <a:rPr lang="ro-RO" sz="1600" b="1" spc="50" dirty="0">
                <a:ln w="0"/>
                <a:solidFill>
                  <a:schemeClr val="accent2">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2">
                    <a:lumMod val="20000"/>
                    <a:lumOff val="80000"/>
                  </a:schemeClr>
                </a:solidFill>
                <a:latin typeface="Trebuchet MS" panose="020B0603020202020204" pitchFamily="34" charset="0"/>
              </a:rPr>
              <a:t>: </a:t>
            </a:r>
            <a:endParaRPr lang="en-US" sz="1600" dirty="0">
              <a:solidFill>
                <a:schemeClr val="accent2">
                  <a:lumMod val="20000"/>
                  <a:lumOff val="80000"/>
                </a:schemeClr>
              </a:solidFill>
              <a:latin typeface="Trebuchet MS" panose="020B0603020202020204" pitchFamily="34" charset="0"/>
            </a:endParaRPr>
          </a:p>
          <a:p>
            <a:pPr>
              <a:spcBef>
                <a:spcPts val="600"/>
              </a:spcBef>
            </a:pPr>
            <a:endParaRPr lang="en-US" sz="1600" dirty="0">
              <a:solidFill>
                <a:schemeClr val="accent2">
                  <a:lumMod val="20000"/>
                  <a:lumOff val="80000"/>
                </a:schemeClr>
              </a:solidFill>
              <a:latin typeface="Trebuchet MS" panose="020B0603020202020204" pitchFamily="34" charset="0"/>
            </a:endParaRPr>
          </a:p>
          <a:p>
            <a:pPr>
              <a:spcBef>
                <a:spcPts val="6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Cercetare</a:t>
            </a:r>
            <a:r>
              <a:rPr lang="en-US" sz="1400" dirty="0">
                <a:solidFill>
                  <a:schemeClr val="accent2">
                    <a:lumMod val="20000"/>
                    <a:lumOff val="80000"/>
                  </a:schemeClr>
                </a:solidFill>
                <a:latin typeface="Trebuchet MS" panose="020B0603020202020204" pitchFamily="34" charset="0"/>
              </a:rPr>
              <a:t> industrial</a:t>
            </a:r>
            <a:r>
              <a:rPr lang="ro-RO" sz="1400" dirty="0">
                <a:solidFill>
                  <a:schemeClr val="accent2">
                    <a:lumMod val="20000"/>
                    <a:lumOff val="80000"/>
                  </a:schemeClr>
                </a:solidFill>
                <a:latin typeface="Trebuchet MS" panose="020B0603020202020204" pitchFamily="34" charset="0"/>
              </a:rPr>
              <a:t>ă</a:t>
            </a:r>
          </a:p>
          <a:p>
            <a:pPr marL="360363" indent="-184150">
              <a:spcBef>
                <a:spcPts val="6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Cercetare</a:t>
            </a:r>
            <a:r>
              <a:rPr lang="en-US" sz="1200" dirty="0">
                <a:solidFill>
                  <a:schemeClr val="accent2">
                    <a:lumMod val="60000"/>
                    <a:lumOff val="40000"/>
                  </a:schemeClr>
                </a:solidFill>
                <a:latin typeface="Trebuchet MS" panose="020B0603020202020204" pitchFamily="34" charset="0"/>
              </a:rPr>
              <a:t> industrial</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pentru</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reciclarea</a:t>
            </a:r>
            <a:r>
              <a:rPr lang="en-US" sz="1200" dirty="0">
                <a:solidFill>
                  <a:schemeClr val="accent2">
                    <a:lumMod val="60000"/>
                    <a:lumOff val="40000"/>
                  </a:schemeClr>
                </a:solidFill>
                <a:latin typeface="Trebuchet MS" panose="020B0603020202020204" pitchFamily="34" charset="0"/>
              </a:rPr>
              <a:t> ecologic</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a de</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eurilor</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fulgi</a:t>
            </a:r>
            <a:r>
              <a:rPr lang="en-US" sz="1200" dirty="0">
                <a:solidFill>
                  <a:schemeClr val="accent2">
                    <a:lumMod val="60000"/>
                    <a:lumOff val="40000"/>
                  </a:schemeClr>
                </a:solidFill>
                <a:latin typeface="Trebuchet MS" panose="020B0603020202020204" pitchFamily="34" charset="0"/>
              </a:rPr>
              <a:t>/</a:t>
            </a:r>
            <a:r>
              <a:rPr lang="en-US" sz="1200" dirty="0" err="1">
                <a:solidFill>
                  <a:schemeClr val="accent2">
                    <a:lumMod val="60000"/>
                    <a:lumOff val="40000"/>
                  </a:schemeClr>
                </a:solidFill>
                <a:latin typeface="Trebuchet MS" panose="020B0603020202020204" pitchFamily="34" charset="0"/>
              </a:rPr>
              <a:t>pene</a:t>
            </a:r>
            <a:r>
              <a:rPr lang="en-US" sz="1200" dirty="0">
                <a:solidFill>
                  <a:schemeClr val="accent2">
                    <a:lumMod val="60000"/>
                    <a:lumOff val="40000"/>
                  </a:schemeClr>
                </a:solidFill>
                <a:latin typeface="Trebuchet MS" panose="020B0603020202020204" pitchFamily="34" charset="0"/>
              </a:rPr>
              <a:t>, l</a:t>
            </a:r>
            <a:r>
              <a:rPr lang="ro-RO" sz="1200" dirty="0">
                <a:solidFill>
                  <a:schemeClr val="accent2">
                    <a:lumMod val="60000"/>
                    <a:lumOff val="40000"/>
                  </a:schemeClr>
                </a:solidFill>
                <a:latin typeface="Trebuchet MS" panose="020B0603020202020204" pitchFamily="34" charset="0"/>
              </a:rPr>
              <a:t>â</a:t>
            </a:r>
            <a:r>
              <a:rPr lang="en-US" sz="1200" dirty="0">
                <a:solidFill>
                  <a:schemeClr val="accent2">
                    <a:lumMod val="60000"/>
                    <a:lumOff val="40000"/>
                  </a:schemeClr>
                </a:solidFill>
                <a:latin typeface="Trebuchet MS" panose="020B0603020202020204" pitchFamily="34" charset="0"/>
              </a:rPr>
              <a:t>n</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blan</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similar </a:t>
            </a:r>
            <a:r>
              <a:rPr lang="en-US" sz="1200" dirty="0" err="1">
                <a:solidFill>
                  <a:schemeClr val="accent2">
                    <a:lumMod val="60000"/>
                    <a:lumOff val="40000"/>
                  </a:schemeClr>
                </a:solidFill>
                <a:latin typeface="Trebuchet MS" panose="020B0603020202020204" pitchFamily="34" charset="0"/>
              </a:rPr>
              <a:t>contin</a:t>
            </a:r>
            <a:r>
              <a:rPr lang="ro-RO" sz="1200" dirty="0">
                <a:solidFill>
                  <a:schemeClr val="accent2">
                    <a:lumMod val="60000"/>
                    <a:lumOff val="40000"/>
                  </a:schemeClr>
                </a:solidFill>
                <a:latin typeface="Trebuchet MS" panose="020B0603020202020204" pitchFamily="34" charset="0"/>
              </a:rPr>
              <a:t>â</a:t>
            </a:r>
            <a:r>
              <a:rPr lang="en-US" sz="1200" dirty="0" err="1">
                <a:solidFill>
                  <a:schemeClr val="accent2">
                    <a:lumMod val="60000"/>
                    <a:lumOff val="40000"/>
                  </a:schemeClr>
                </a:solidFill>
                <a:latin typeface="Trebuchet MS" panose="020B0603020202020204" pitchFamily="34" charset="0"/>
              </a:rPr>
              <a:t>nd</a:t>
            </a:r>
            <a:r>
              <a:rPr lang="en-US" sz="1200" dirty="0">
                <a:solidFill>
                  <a:schemeClr val="accent2">
                    <a:lumMod val="60000"/>
                    <a:lumOff val="40000"/>
                  </a:schemeClr>
                </a:solidFill>
                <a:latin typeface="Trebuchet MS" panose="020B0603020202020204" pitchFamily="34" charset="0"/>
              </a:rPr>
              <a:t> keratin</a:t>
            </a:r>
            <a:r>
              <a:rPr lang="ro-RO" sz="1200" dirty="0">
                <a:solidFill>
                  <a:schemeClr val="accent2">
                    <a:lumMod val="60000"/>
                    <a:lumOff val="40000"/>
                  </a:schemeClr>
                </a:solidFill>
                <a:latin typeface="Trebuchet MS" panose="020B0603020202020204" pitchFamily="34" charset="0"/>
              </a:rPr>
              <a:t>ă</a:t>
            </a:r>
            <a:endParaRPr lang="en-US" sz="1200" dirty="0">
              <a:solidFill>
                <a:schemeClr val="accent2">
                  <a:lumMod val="60000"/>
                  <a:lumOff val="40000"/>
                </a:schemeClr>
              </a:solidFill>
              <a:latin typeface="Trebuchet MS" panose="020B0603020202020204" pitchFamily="34" charset="0"/>
            </a:endParaRPr>
          </a:p>
          <a:p>
            <a:pPr>
              <a:spcBef>
                <a:spcPts val="600"/>
              </a:spcBef>
            </a:pPr>
            <a:endParaRPr lang="en-US" sz="1200" dirty="0">
              <a:solidFill>
                <a:schemeClr val="accent2">
                  <a:lumMod val="60000"/>
                  <a:lumOff val="40000"/>
                </a:schemeClr>
              </a:solidFill>
              <a:latin typeface="Trebuchet MS" panose="020B0603020202020204" pitchFamily="34" charset="0"/>
            </a:endParaRPr>
          </a:p>
          <a:p>
            <a:pPr>
              <a:spcBef>
                <a:spcPts val="6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Dezvoltare</a:t>
            </a:r>
            <a:r>
              <a:rPr lang="en-US" sz="1400" dirty="0">
                <a:solidFill>
                  <a:schemeClr val="accent2">
                    <a:lumMod val="20000"/>
                    <a:lumOff val="80000"/>
                  </a:schemeClr>
                </a:solidFill>
                <a:latin typeface="Trebuchet MS" panose="020B0603020202020204" pitchFamily="34" charset="0"/>
              </a:rPr>
              <a:t> experimental</a:t>
            </a:r>
            <a:r>
              <a:rPr lang="ro-RO" sz="1400" dirty="0">
                <a:solidFill>
                  <a:schemeClr val="accent2">
                    <a:lumMod val="20000"/>
                    <a:lumOff val="80000"/>
                  </a:schemeClr>
                </a:solidFill>
                <a:latin typeface="Trebuchet MS" panose="020B0603020202020204" pitchFamily="34" charset="0"/>
              </a:rPr>
              <a:t>ă</a:t>
            </a:r>
          </a:p>
          <a:p>
            <a:pPr marL="360363" indent="-184150">
              <a:spcBef>
                <a:spcPts val="6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Cercet</a:t>
            </a:r>
            <a:r>
              <a:rPr lang="ro-RO" sz="1200" dirty="0">
                <a:solidFill>
                  <a:schemeClr val="accent2">
                    <a:lumMod val="60000"/>
                    <a:lumOff val="40000"/>
                  </a:schemeClr>
                </a:solidFill>
                <a:latin typeface="Trebuchet MS" panose="020B0603020202020204" pitchFamily="34" charset="0"/>
              </a:rPr>
              <a:t>ă</a:t>
            </a:r>
            <a:r>
              <a:rPr lang="en-US" sz="1200" dirty="0" err="1">
                <a:solidFill>
                  <a:schemeClr val="accent2">
                    <a:lumMod val="60000"/>
                    <a:lumOff val="40000"/>
                  </a:schemeClr>
                </a:solidFill>
                <a:latin typeface="Trebuchet MS" panose="020B0603020202020204" pitchFamily="34" charset="0"/>
              </a:rPr>
              <a:t>ri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privind</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ob</a:t>
            </a:r>
            <a:r>
              <a:rPr lang="ro-RO" sz="1200" dirty="0">
                <a:solidFill>
                  <a:schemeClr val="accent2">
                    <a:lumMod val="60000"/>
                    <a:lumOff val="40000"/>
                  </a:schemeClr>
                </a:solidFill>
                <a:latin typeface="Trebuchet MS" panose="020B0603020202020204" pitchFamily="34" charset="0"/>
              </a:rPr>
              <a:t>ț</a:t>
            </a:r>
            <a:r>
              <a:rPr lang="en-US" sz="1200" dirty="0" err="1">
                <a:solidFill>
                  <a:schemeClr val="accent2">
                    <a:lumMod val="60000"/>
                    <a:lumOff val="40000"/>
                  </a:schemeClr>
                </a:solidFill>
                <a:latin typeface="Trebuchet MS" panose="020B0603020202020204" pitchFamily="34" charset="0"/>
              </a:rPr>
              <a:t>inerea</a:t>
            </a:r>
            <a:r>
              <a:rPr lang="en-US" sz="1200" dirty="0">
                <a:solidFill>
                  <a:schemeClr val="accent2">
                    <a:lumMod val="60000"/>
                    <a:lumOff val="40000"/>
                  </a:schemeClr>
                </a:solidFill>
                <a:latin typeface="Trebuchet MS" panose="020B0603020202020204" pitchFamily="34" charset="0"/>
              </a:rPr>
              <a:t> la </a:t>
            </a:r>
            <a:r>
              <a:rPr lang="en-US" sz="1200" dirty="0" err="1">
                <a:solidFill>
                  <a:schemeClr val="accent2">
                    <a:lumMod val="60000"/>
                    <a:lumOff val="40000"/>
                  </a:schemeClr>
                </a:solidFill>
                <a:latin typeface="Trebuchet MS" panose="020B0603020202020204" pitchFamily="34" charset="0"/>
              </a:rPr>
              <a:t>nivel</a:t>
            </a:r>
            <a:r>
              <a:rPr lang="en-US" sz="1200" dirty="0">
                <a:solidFill>
                  <a:schemeClr val="accent2">
                    <a:lumMod val="60000"/>
                    <a:lumOff val="40000"/>
                  </a:schemeClr>
                </a:solidFill>
                <a:latin typeface="Trebuchet MS" panose="020B0603020202020204" pitchFamily="34" charset="0"/>
              </a:rPr>
              <a:t> pilot de granule, profile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placi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termoformate</a:t>
            </a:r>
            <a:endParaRPr lang="en-US" sz="1200" dirty="0">
              <a:solidFill>
                <a:schemeClr val="accent2">
                  <a:lumMod val="60000"/>
                  <a:lumOff val="40000"/>
                </a:schemeClr>
              </a:solidFill>
              <a:latin typeface="Trebuchet MS" panose="020B0603020202020204" pitchFamily="34" charset="0"/>
            </a:endParaRPr>
          </a:p>
        </p:txBody>
      </p:sp>
      <p:pic>
        <p:nvPicPr>
          <p:cNvPr id="11" name="Picture 10">
            <a:extLst>
              <a:ext uri="{FF2B5EF4-FFF2-40B4-BE49-F238E27FC236}">
                <a16:creationId xmlns:a16="http://schemas.microsoft.com/office/drawing/2014/main" id="{C38C54FB-C06F-4784-92A6-24E14BB696C3}"/>
              </a:ext>
            </a:extLst>
          </p:cNvPr>
          <p:cNvPicPr>
            <a:picLocks noChangeAspect="1"/>
          </p:cNvPicPr>
          <p:nvPr/>
        </p:nvPicPr>
        <p:blipFill>
          <a:blip r:embed="rId3"/>
          <a:stretch>
            <a:fillRect/>
          </a:stretch>
        </p:blipFill>
        <p:spPr>
          <a:xfrm>
            <a:off x="9818191" y="3871292"/>
            <a:ext cx="2319101" cy="751620"/>
          </a:xfrm>
          <a:prstGeom prst="rect">
            <a:avLst/>
          </a:prstGeom>
        </p:spPr>
      </p:pic>
      <p:pic>
        <p:nvPicPr>
          <p:cNvPr id="13" name="Picture 12">
            <a:extLst>
              <a:ext uri="{FF2B5EF4-FFF2-40B4-BE49-F238E27FC236}">
                <a16:creationId xmlns:a16="http://schemas.microsoft.com/office/drawing/2014/main" id="{7497661B-AA8A-49EC-9620-B67FD7404B2B}"/>
              </a:ext>
            </a:extLst>
          </p:cNvPr>
          <p:cNvPicPr>
            <a:picLocks noChangeAspect="1"/>
          </p:cNvPicPr>
          <p:nvPr/>
        </p:nvPicPr>
        <p:blipFill>
          <a:blip r:embed="rId4"/>
          <a:stretch>
            <a:fillRect/>
          </a:stretch>
        </p:blipFill>
        <p:spPr>
          <a:xfrm>
            <a:off x="9807667" y="2037565"/>
            <a:ext cx="1069524" cy="801607"/>
          </a:xfrm>
          <a:prstGeom prst="rect">
            <a:avLst/>
          </a:prstGeom>
        </p:spPr>
      </p:pic>
      <p:pic>
        <p:nvPicPr>
          <p:cNvPr id="15" name="Picture 14">
            <a:extLst>
              <a:ext uri="{FF2B5EF4-FFF2-40B4-BE49-F238E27FC236}">
                <a16:creationId xmlns:a16="http://schemas.microsoft.com/office/drawing/2014/main" id="{D9B3BDC8-5426-40B7-AA9B-6D361C499B3F}"/>
              </a:ext>
            </a:extLst>
          </p:cNvPr>
          <p:cNvPicPr>
            <a:picLocks noChangeAspect="1"/>
          </p:cNvPicPr>
          <p:nvPr/>
        </p:nvPicPr>
        <p:blipFill>
          <a:blip r:embed="rId5"/>
          <a:stretch>
            <a:fillRect/>
          </a:stretch>
        </p:blipFill>
        <p:spPr>
          <a:xfrm>
            <a:off x="11033805" y="2028374"/>
            <a:ext cx="1091875" cy="817914"/>
          </a:xfrm>
          <a:prstGeom prst="rect">
            <a:avLst/>
          </a:prstGeom>
        </p:spPr>
      </p:pic>
      <p:pic>
        <p:nvPicPr>
          <p:cNvPr id="16" name="Picture 15">
            <a:extLst>
              <a:ext uri="{FF2B5EF4-FFF2-40B4-BE49-F238E27FC236}">
                <a16:creationId xmlns:a16="http://schemas.microsoft.com/office/drawing/2014/main" id="{E9F8EE8B-C6C2-4E6B-A609-705AB443C7E4}"/>
              </a:ext>
            </a:extLst>
          </p:cNvPr>
          <p:cNvPicPr>
            <a:picLocks noChangeAspect="1"/>
          </p:cNvPicPr>
          <p:nvPr/>
        </p:nvPicPr>
        <p:blipFill>
          <a:blip r:embed="rId6"/>
          <a:stretch>
            <a:fillRect/>
          </a:stretch>
        </p:blipFill>
        <p:spPr>
          <a:xfrm>
            <a:off x="9801083" y="2965297"/>
            <a:ext cx="1067508" cy="801608"/>
          </a:xfrm>
          <a:prstGeom prst="rect">
            <a:avLst/>
          </a:prstGeom>
        </p:spPr>
      </p:pic>
      <p:pic>
        <p:nvPicPr>
          <p:cNvPr id="17" name="Picture 16">
            <a:extLst>
              <a:ext uri="{FF2B5EF4-FFF2-40B4-BE49-F238E27FC236}">
                <a16:creationId xmlns:a16="http://schemas.microsoft.com/office/drawing/2014/main" id="{4E0A4FF9-5F04-4DBF-97E4-3FF3DA7B8B0B}"/>
              </a:ext>
            </a:extLst>
          </p:cNvPr>
          <p:cNvPicPr>
            <a:picLocks noChangeAspect="1"/>
          </p:cNvPicPr>
          <p:nvPr/>
        </p:nvPicPr>
        <p:blipFill>
          <a:blip r:embed="rId7"/>
          <a:stretch>
            <a:fillRect/>
          </a:stretch>
        </p:blipFill>
        <p:spPr>
          <a:xfrm>
            <a:off x="11014296" y="2957448"/>
            <a:ext cx="1111383" cy="796406"/>
          </a:xfrm>
          <a:prstGeom prst="rect">
            <a:avLst/>
          </a:prstGeom>
        </p:spPr>
      </p:pic>
      <p:pic>
        <p:nvPicPr>
          <p:cNvPr id="18" name="Picture 17">
            <a:extLst>
              <a:ext uri="{FF2B5EF4-FFF2-40B4-BE49-F238E27FC236}">
                <a16:creationId xmlns:a16="http://schemas.microsoft.com/office/drawing/2014/main" id="{40A7B776-2B64-4D8C-B12D-5EA086BCEC44}"/>
              </a:ext>
            </a:extLst>
          </p:cNvPr>
          <p:cNvPicPr>
            <a:picLocks noChangeAspect="1"/>
          </p:cNvPicPr>
          <p:nvPr/>
        </p:nvPicPr>
        <p:blipFill>
          <a:blip r:embed="rId8"/>
          <a:stretch>
            <a:fillRect/>
          </a:stretch>
        </p:blipFill>
        <p:spPr>
          <a:xfrm>
            <a:off x="9818191" y="4699460"/>
            <a:ext cx="2288325" cy="1641925"/>
          </a:xfrm>
          <a:prstGeom prst="rect">
            <a:avLst/>
          </a:prstGeom>
        </p:spPr>
      </p:pic>
      <p:sp>
        <p:nvSpPr>
          <p:cNvPr id="20" name="Slide Number Placeholder 9">
            <a:extLst>
              <a:ext uri="{FF2B5EF4-FFF2-40B4-BE49-F238E27FC236}">
                <a16:creationId xmlns:a16="http://schemas.microsoft.com/office/drawing/2014/main" id="{F66CF058-3967-44A2-9351-50B6CEEFF34F}"/>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26</a:t>
            </a:fld>
            <a:endParaRPr lang="ro-RO" dirty="0"/>
          </a:p>
        </p:txBody>
      </p:sp>
      <p:sp>
        <p:nvSpPr>
          <p:cNvPr id="21" name="TextBox 1">
            <a:extLst>
              <a:ext uri="{FF2B5EF4-FFF2-40B4-BE49-F238E27FC236}">
                <a16:creationId xmlns:a16="http://schemas.microsoft.com/office/drawing/2014/main" id="{80D41495-EC1E-4EFB-BA27-18573A353E7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23" name="Rectangle 22">
            <a:extLst>
              <a:ext uri="{FF2B5EF4-FFF2-40B4-BE49-F238E27FC236}">
                <a16:creationId xmlns:a16="http://schemas.microsoft.com/office/drawing/2014/main" id="{323C6336-9574-48F3-BEEF-0EC64A47032C}"/>
              </a:ext>
            </a:extLst>
          </p:cNvPr>
          <p:cNvSpPr>
            <a:spLocks noChangeArrowheads="1"/>
          </p:cNvSpPr>
          <p:nvPr/>
        </p:nvSpPr>
        <p:spPr bwMode="auto">
          <a:xfrm>
            <a:off x="8130704" y="2068515"/>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24" name="Rectangle 23">
            <a:extLst>
              <a:ext uri="{FF2B5EF4-FFF2-40B4-BE49-F238E27FC236}">
                <a16:creationId xmlns:a16="http://schemas.microsoft.com/office/drawing/2014/main" id="{77FC20D0-A2B1-445A-88B5-BD73EAE95854}"/>
              </a:ext>
            </a:extLst>
          </p:cNvPr>
          <p:cNvSpPr>
            <a:spLocks noChangeArrowheads="1"/>
          </p:cNvSpPr>
          <p:nvPr/>
        </p:nvSpPr>
        <p:spPr bwMode="auto">
          <a:xfrm>
            <a:off x="1672729" y="2616152"/>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Septembrie 2019 - Martie 2021</a:t>
            </a:r>
            <a:endParaRPr lang="en-US" altLang="ja-JP" sz="1200" dirty="0">
              <a:solidFill>
                <a:schemeClr val="bg1"/>
              </a:solidFill>
              <a:latin typeface="Trebuchet MS" panose="020B0603020202020204" pitchFamily="34" charset="0"/>
              <a:ea typeface="ＭＳ Ｐゴシック" pitchFamily="50" charset="-128"/>
            </a:endParaRPr>
          </a:p>
        </p:txBody>
      </p:sp>
      <p:sp>
        <p:nvSpPr>
          <p:cNvPr id="25" name="Rectangle 24">
            <a:extLst>
              <a:ext uri="{FF2B5EF4-FFF2-40B4-BE49-F238E27FC236}">
                <a16:creationId xmlns:a16="http://schemas.microsoft.com/office/drawing/2014/main" id="{788DDB16-EAF1-42EF-BBBF-E0A13CC67958}"/>
              </a:ext>
            </a:extLst>
          </p:cNvPr>
          <p:cNvSpPr>
            <a:spLocks noChangeArrowheads="1"/>
          </p:cNvSpPr>
          <p:nvPr/>
        </p:nvSpPr>
        <p:spPr bwMode="auto">
          <a:xfrm rot="19990785">
            <a:off x="335368" y="2191913"/>
            <a:ext cx="1608372"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ÎN CURS DE IMPLEMENTARE</a:t>
            </a:r>
            <a:endParaRPr lang="ro-RO" sz="1600" dirty="0">
              <a:solidFill>
                <a:schemeClr val="accent2">
                  <a:lumMod val="75000"/>
                </a:schemeClr>
              </a:solidFill>
              <a:latin typeface="Trebuchet MS" panose="020B0603020202020204" pitchFamily="34" charset="0"/>
              <a:ea typeface="ＭＳ Ｐゴシック" pitchFamily="50" charset="-128"/>
            </a:endParaRPr>
          </a:p>
        </p:txBody>
      </p:sp>
      <p:sp>
        <p:nvSpPr>
          <p:cNvPr id="26" name="Rectangle 25">
            <a:extLst>
              <a:ext uri="{FF2B5EF4-FFF2-40B4-BE49-F238E27FC236}">
                <a16:creationId xmlns:a16="http://schemas.microsoft.com/office/drawing/2014/main" id="{7F767062-6142-4D3E-91F7-492EA8D0814A}"/>
              </a:ext>
            </a:extLst>
          </p:cNvPr>
          <p:cNvSpPr/>
          <p:nvPr/>
        </p:nvSpPr>
        <p:spPr>
          <a:xfrm>
            <a:off x="490152" y="3769508"/>
            <a:ext cx="9272144" cy="2463017"/>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80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27</a:t>
            </a:fld>
            <a:endParaRPr lang="en-US" dirty="0">
              <a:latin typeface="Optima LT" panose="02000503060000020003" pitchFamily="2" charset="0"/>
            </a:endParaRPr>
          </a:p>
        </p:txBody>
      </p:sp>
      <p:sp>
        <p:nvSpPr>
          <p:cNvPr id="8" name="Rectangle 7"/>
          <p:cNvSpPr>
            <a:spLocks noChangeArrowheads="1"/>
          </p:cNvSpPr>
          <p:nvPr/>
        </p:nvSpPr>
        <p:spPr bwMode="auto">
          <a:xfrm>
            <a:off x="812559" y="1232136"/>
            <a:ext cx="12118847" cy="485775"/>
          </a:xfrm>
          <a:prstGeom prst="rect">
            <a:avLst/>
          </a:prstGeom>
          <a:noFill/>
          <a:ln w="19050" algn="ctr">
            <a:noFill/>
            <a:miter lim="800000"/>
            <a:headEnd/>
            <a:tailEnd/>
          </a:ln>
        </p:spPr>
        <p:txBody>
          <a:bodyPr wrap="square" lIns="36000" tIns="36000" rIns="36000" bIns="36000" anchor="ctr"/>
          <a:lstStyle/>
          <a:p>
            <a:pPr marL="2236788" indent="-2236788">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 -</a:t>
            </a:r>
            <a:r>
              <a:rPr lang="ro-RO" b="1" spc="-80" dirty="0">
                <a:solidFill>
                  <a:schemeClr val="accent2">
                    <a:lumMod val="75000"/>
                  </a:schemeClr>
                </a:solidFill>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a:t>
            </a:r>
            <a:r>
              <a:rPr lang="en-US"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INTELECTRO IASI</a:t>
            </a:r>
            <a:r>
              <a:rPr lang="ro-RO" sz="3600" b="1" spc="-80"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ro-RO" sz="1700" b="1" spc="-80" dirty="0">
                <a:solidFill>
                  <a:schemeClr val="accent2">
                    <a:lumMod val="75000"/>
                  </a:schemeClr>
                </a:solidFill>
                <a:latin typeface="Trebuchet MS" panose="020B0603020202020204" pitchFamily="34" charset="0"/>
                <a:ea typeface="ＭＳ Ｐゴシック" pitchFamily="50" charset="-128"/>
              </a:rPr>
              <a:t>– PREZENTARE PROIECT</a:t>
            </a:r>
            <a:endParaRPr lang="ro-RO" sz="1700" spc="-80" dirty="0">
              <a:solidFill>
                <a:schemeClr val="accent2">
                  <a:lumMod val="75000"/>
                </a:schemeClr>
              </a:solidFill>
              <a:latin typeface="Trebuchet MS" panose="020B0603020202020204" pitchFamily="34" charset="0"/>
              <a:ea typeface="ＭＳ Ｐゴシック" pitchFamily="50" charset="-128"/>
            </a:endParaRPr>
          </a:p>
        </p:txBody>
      </p:sp>
      <p:sp>
        <p:nvSpPr>
          <p:cNvPr id="43" name="TextBox 42">
            <a:extLst>
              <a:ext uri="{FF2B5EF4-FFF2-40B4-BE49-F238E27FC236}">
                <a16:creationId xmlns:a16="http://schemas.microsoft.com/office/drawing/2014/main" id="{7B848D00-CF51-4BE0-AA23-29A99CEE7D2F}"/>
              </a:ext>
            </a:extLst>
          </p:cNvPr>
          <p:cNvSpPr txBox="1"/>
          <p:nvPr/>
        </p:nvSpPr>
        <p:spPr>
          <a:xfrm>
            <a:off x="4333278" y="2548158"/>
            <a:ext cx="5388981" cy="523220"/>
          </a:xfrm>
          <a:prstGeom prst="rect">
            <a:avLst/>
          </a:prstGeom>
          <a:noFill/>
        </p:spPr>
        <p:txBody>
          <a:bodyPr wrap="square" rtlCol="0">
            <a:spAutoFit/>
          </a:bodyPr>
          <a:lstStyle/>
          <a:p>
            <a:pPr marL="628650" indent="-452438" algn="ctr"/>
            <a:r>
              <a:rPr lang="en-US" sz="1400" dirty="0" err="1">
                <a:solidFill>
                  <a:schemeClr val="bg1"/>
                </a:solidFill>
                <a:latin typeface="Trebuchet MS" panose="020B0603020202020204" pitchFamily="34" charset="0"/>
              </a:rPr>
              <a:t>Sistem</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integrat</a:t>
            </a:r>
            <a:r>
              <a:rPr lang="en-US" sz="1400" dirty="0">
                <a:solidFill>
                  <a:schemeClr val="bg1"/>
                </a:solidFill>
                <a:latin typeface="Trebuchet MS" panose="020B0603020202020204" pitchFamily="34" charset="0"/>
              </a:rPr>
              <a:t> de control al </a:t>
            </a:r>
            <a:r>
              <a:rPr lang="en-US" sz="1400" dirty="0" err="1">
                <a:solidFill>
                  <a:schemeClr val="bg1"/>
                </a:solidFill>
                <a:latin typeface="Trebuchet MS" panose="020B0603020202020204" pitchFamily="34" charset="0"/>
              </a:rPr>
              <a:t>calit</a:t>
            </a:r>
            <a:r>
              <a:rPr lang="ro-RO" sz="1400" dirty="0" err="1">
                <a:solidFill>
                  <a:schemeClr val="bg1"/>
                </a:solidFill>
                <a:latin typeface="Trebuchet MS" panose="020B0603020202020204" pitchFamily="34" charset="0"/>
              </a:rPr>
              <a:t>ăț</a:t>
            </a:r>
            <a:r>
              <a:rPr lang="en-US" sz="1400" dirty="0">
                <a:solidFill>
                  <a:schemeClr val="bg1"/>
                </a:solidFill>
                <a:latin typeface="Trebuchet MS" panose="020B0603020202020204" pitchFamily="34" charset="0"/>
              </a:rPr>
              <a:t>ii </a:t>
            </a:r>
            <a:r>
              <a:rPr lang="en-US" sz="1400" dirty="0" err="1">
                <a:solidFill>
                  <a:schemeClr val="bg1"/>
                </a:solidFill>
                <a:latin typeface="Trebuchet MS" panose="020B0603020202020204" pitchFamily="34" charset="0"/>
              </a:rPr>
              <a:t>apei</a:t>
            </a:r>
            <a:r>
              <a:rPr lang="en-US" sz="1400" dirty="0">
                <a:solidFill>
                  <a:schemeClr val="bg1"/>
                </a:solidFill>
                <a:latin typeface="Trebuchet MS" panose="020B0603020202020204" pitchFamily="34" charset="0"/>
              </a:rPr>
              <a:t> din p</a:t>
            </a:r>
            <a:r>
              <a:rPr lang="ro-RO" sz="1400" dirty="0">
                <a:solidFill>
                  <a:schemeClr val="bg1"/>
                </a:solidFill>
                <a:latin typeface="Trebuchet MS" panose="020B0603020202020204" pitchFamily="34" charset="0"/>
              </a:rPr>
              <a:t>â</a:t>
            </a:r>
            <a:r>
              <a:rPr lang="en-US" sz="1400" dirty="0" err="1">
                <a:solidFill>
                  <a:schemeClr val="bg1"/>
                </a:solidFill>
                <a:latin typeface="Trebuchet MS" panose="020B0603020202020204" pitchFamily="34" charset="0"/>
              </a:rPr>
              <a:t>nza</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freatic</a:t>
            </a:r>
            <a:r>
              <a:rPr lang="ro-RO" sz="1400" dirty="0">
                <a:solidFill>
                  <a:schemeClr val="bg1"/>
                </a:solidFill>
                <a:latin typeface="Trebuchet MS" panose="020B0603020202020204" pitchFamily="34" charset="0"/>
              </a:rPr>
              <a:t>ă</a:t>
            </a:r>
            <a:r>
              <a:rPr lang="en-US" sz="1400" dirty="0">
                <a:solidFill>
                  <a:schemeClr val="bg1"/>
                </a:solidFill>
                <a:latin typeface="Trebuchet MS" panose="020B0603020202020204" pitchFamily="34" charset="0"/>
              </a:rPr>
              <a:t> pe </a:t>
            </a:r>
            <a:r>
              <a:rPr lang="en-US" sz="1400" dirty="0" err="1">
                <a:solidFill>
                  <a:schemeClr val="bg1"/>
                </a:solidFill>
                <a:latin typeface="Trebuchet MS" panose="020B0603020202020204" pitchFamily="34" charset="0"/>
              </a:rPr>
              <a:t>baz</a:t>
            </a:r>
            <a:r>
              <a:rPr lang="ro-RO" sz="1400" dirty="0">
                <a:solidFill>
                  <a:schemeClr val="bg1"/>
                </a:solidFill>
                <a:latin typeface="Trebuchet MS" panose="020B0603020202020204" pitchFamily="34" charset="0"/>
              </a:rPr>
              <a:t>ă</a:t>
            </a:r>
            <a:r>
              <a:rPr lang="en-US" sz="1400" dirty="0">
                <a:solidFill>
                  <a:schemeClr val="bg1"/>
                </a:solidFill>
                <a:latin typeface="Trebuchet MS" panose="020B0603020202020204" pitchFamily="34" charset="0"/>
              </a:rPr>
              <a:t> de </a:t>
            </a:r>
            <a:r>
              <a:rPr lang="en-US" sz="1400" dirty="0" err="1">
                <a:solidFill>
                  <a:schemeClr val="bg1"/>
                </a:solidFill>
                <a:latin typeface="Trebuchet MS" panose="020B0603020202020204" pitchFamily="34" charset="0"/>
              </a:rPr>
              <a:t>senzori</a:t>
            </a:r>
            <a:r>
              <a:rPr lang="en-US" sz="1400" dirty="0">
                <a:solidFill>
                  <a:schemeClr val="bg1"/>
                </a:solidFill>
                <a:latin typeface="Trebuchet MS" panose="020B0603020202020204" pitchFamily="34" charset="0"/>
              </a:rPr>
              <a:t> </a:t>
            </a:r>
            <a:r>
              <a:rPr lang="en-US" sz="1400" dirty="0" err="1">
                <a:solidFill>
                  <a:schemeClr val="bg1"/>
                </a:solidFill>
                <a:latin typeface="Trebuchet MS" panose="020B0603020202020204" pitchFamily="34" charset="0"/>
              </a:rPr>
              <a:t>electrochimici</a:t>
            </a:r>
            <a:endParaRPr lang="ro-RO" sz="1400" dirty="0">
              <a:solidFill>
                <a:schemeClr val="bg1"/>
              </a:solidFill>
              <a:latin typeface="Trebuchet MS" panose="020B0603020202020204" pitchFamily="34" charset="0"/>
            </a:endParaRPr>
          </a:p>
        </p:txBody>
      </p:sp>
      <p:sp>
        <p:nvSpPr>
          <p:cNvPr id="22" name="Rectangle 21">
            <a:extLst>
              <a:ext uri="{FF2B5EF4-FFF2-40B4-BE49-F238E27FC236}">
                <a16:creationId xmlns:a16="http://schemas.microsoft.com/office/drawing/2014/main" id="{48D39E3C-08CC-4E4A-81DD-E31D9B55E7F4}"/>
              </a:ext>
            </a:extLst>
          </p:cNvPr>
          <p:cNvSpPr/>
          <p:nvPr/>
        </p:nvSpPr>
        <p:spPr>
          <a:xfrm>
            <a:off x="4213653" y="2382606"/>
            <a:ext cx="5574257" cy="854913"/>
          </a:xfrm>
          <a:prstGeom prst="rect">
            <a:avLst/>
          </a:prstGeom>
          <a:noFill/>
          <a:ln w="38100">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EE474FD0-6478-4EF5-BD78-DCA4805D3774}"/>
              </a:ext>
            </a:extLst>
          </p:cNvPr>
          <p:cNvSpPr txBox="1"/>
          <p:nvPr/>
        </p:nvSpPr>
        <p:spPr>
          <a:xfrm>
            <a:off x="620461" y="3523523"/>
            <a:ext cx="9101798" cy="2431435"/>
          </a:xfrm>
          <a:prstGeom prst="rect">
            <a:avLst/>
          </a:prstGeom>
          <a:noFill/>
        </p:spPr>
        <p:txBody>
          <a:bodyPr wrap="square" rtlCol="0">
            <a:spAutoFit/>
          </a:bodyPr>
          <a:lstStyle/>
          <a:p>
            <a:pPr>
              <a:spcBef>
                <a:spcPts val="600"/>
              </a:spcBef>
            </a:pPr>
            <a:r>
              <a:rPr lang="ro-RO" sz="1600" b="1" spc="50" dirty="0">
                <a:ln w="0"/>
                <a:solidFill>
                  <a:schemeClr val="accent2">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ro-RO" sz="1600" dirty="0">
                <a:solidFill>
                  <a:schemeClr val="accent2">
                    <a:lumMod val="20000"/>
                    <a:lumOff val="80000"/>
                  </a:schemeClr>
                </a:solidFill>
                <a:latin typeface="Trebuchet MS" panose="020B0603020202020204" pitchFamily="34" charset="0"/>
              </a:rPr>
              <a:t>: </a:t>
            </a:r>
            <a:endParaRPr lang="en-US" sz="1600" dirty="0">
              <a:solidFill>
                <a:schemeClr val="accent2">
                  <a:lumMod val="20000"/>
                  <a:lumOff val="80000"/>
                </a:schemeClr>
              </a:solidFill>
              <a:latin typeface="Trebuchet MS" panose="020B0603020202020204" pitchFamily="34" charset="0"/>
            </a:endParaRPr>
          </a:p>
          <a:p>
            <a:pPr>
              <a:spcBef>
                <a:spcPts val="600"/>
              </a:spcBef>
            </a:pPr>
            <a:endParaRPr lang="en-US" sz="1600" dirty="0">
              <a:solidFill>
                <a:schemeClr val="accent2">
                  <a:lumMod val="20000"/>
                  <a:lumOff val="80000"/>
                </a:schemeClr>
              </a:solidFill>
              <a:latin typeface="Trebuchet MS" panose="020B0603020202020204" pitchFamily="34" charset="0"/>
            </a:endParaRPr>
          </a:p>
          <a:p>
            <a:pPr>
              <a:spcBef>
                <a:spcPts val="6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Cercetare</a:t>
            </a:r>
            <a:r>
              <a:rPr lang="en-US" sz="1400" dirty="0">
                <a:solidFill>
                  <a:schemeClr val="accent2">
                    <a:lumMod val="20000"/>
                    <a:lumOff val="80000"/>
                  </a:schemeClr>
                </a:solidFill>
                <a:latin typeface="Trebuchet MS" panose="020B0603020202020204" pitchFamily="34" charset="0"/>
              </a:rPr>
              <a:t> industrial</a:t>
            </a:r>
            <a:r>
              <a:rPr lang="ro-RO" sz="1400" dirty="0">
                <a:solidFill>
                  <a:schemeClr val="accent2">
                    <a:lumMod val="20000"/>
                    <a:lumOff val="80000"/>
                  </a:schemeClr>
                </a:solidFill>
                <a:latin typeface="Trebuchet MS" panose="020B0603020202020204" pitchFamily="34" charset="0"/>
              </a:rPr>
              <a:t>ă</a:t>
            </a:r>
          </a:p>
          <a:p>
            <a:pPr marL="285750" indent="-109538" algn="just">
              <a:spcBef>
                <a:spcPts val="6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Stabilirea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cerin</a:t>
            </a:r>
            <a:r>
              <a:rPr lang="ro-RO" sz="1200" dirty="0">
                <a:solidFill>
                  <a:schemeClr val="accent2">
                    <a:lumMod val="60000"/>
                    <a:lumOff val="40000"/>
                  </a:schemeClr>
                </a:solidFill>
                <a:latin typeface="Trebuchet MS" panose="020B0603020202020204" pitchFamily="34" charset="0"/>
              </a:rPr>
              <a:t>ț</a:t>
            </a:r>
            <a:r>
              <a:rPr lang="en-US" sz="1200" dirty="0" err="1">
                <a:solidFill>
                  <a:schemeClr val="accent2">
                    <a:lumMod val="60000"/>
                    <a:lumOff val="40000"/>
                  </a:schemeClr>
                </a:solidFill>
                <a:latin typeface="Trebuchet MS" panose="020B0603020202020204" pitchFamily="34" charset="0"/>
              </a:rPr>
              <a:t>elor</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tehnice</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pentru</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proiectarea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sistemului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integrat</a:t>
            </a:r>
            <a:r>
              <a:rPr lang="en-US" sz="1200" dirty="0">
                <a:solidFill>
                  <a:schemeClr val="accent2">
                    <a:lumMod val="60000"/>
                    <a:lumOff val="40000"/>
                  </a:schemeClr>
                </a:solidFill>
                <a:latin typeface="Trebuchet MS" panose="020B0603020202020204" pitchFamily="34" charset="0"/>
              </a:rPr>
              <a:t> de control al </a:t>
            </a:r>
            <a:r>
              <a:rPr lang="en-US" sz="1200" dirty="0" err="1">
                <a:solidFill>
                  <a:schemeClr val="accent2">
                    <a:lumMod val="60000"/>
                    <a:lumOff val="40000"/>
                  </a:schemeClr>
                </a:solidFill>
                <a:latin typeface="Trebuchet MS" panose="020B0603020202020204" pitchFamily="34" charset="0"/>
              </a:rPr>
              <a:t>calit</a:t>
            </a:r>
            <a:r>
              <a:rPr lang="ro-RO" sz="1200" dirty="0" err="1">
                <a:solidFill>
                  <a:schemeClr val="accent2">
                    <a:lumMod val="60000"/>
                    <a:lumOff val="40000"/>
                  </a:schemeClr>
                </a:solidFill>
                <a:latin typeface="Trebuchet MS" panose="020B0603020202020204" pitchFamily="34" charset="0"/>
              </a:rPr>
              <a:t>ăț</a:t>
            </a:r>
            <a:r>
              <a:rPr lang="en-US" sz="1200" dirty="0">
                <a:solidFill>
                  <a:schemeClr val="accent2">
                    <a:lumMod val="60000"/>
                    <a:lumOff val="40000"/>
                  </a:schemeClr>
                </a:solidFill>
                <a:latin typeface="Trebuchet MS" panose="020B0603020202020204" pitchFamily="34" charset="0"/>
              </a:rPr>
              <a:t>ii </a:t>
            </a:r>
            <a:r>
              <a:rPr lang="en-US" sz="1200" dirty="0" err="1">
                <a:solidFill>
                  <a:schemeClr val="accent2">
                    <a:lumMod val="60000"/>
                    <a:lumOff val="40000"/>
                  </a:schemeClr>
                </a:solidFill>
                <a:latin typeface="Trebuchet MS" panose="020B0603020202020204" pitchFamily="34" charset="0"/>
              </a:rPr>
              <a:t>apei</a:t>
            </a:r>
            <a:r>
              <a:rPr lang="en-US" sz="1200" dirty="0">
                <a:solidFill>
                  <a:schemeClr val="accent2">
                    <a:lumMod val="60000"/>
                    <a:lumOff val="40000"/>
                  </a:schemeClr>
                </a:solidFill>
                <a:latin typeface="Trebuchet MS" panose="020B0603020202020204" pitchFamily="34" charset="0"/>
              </a:rPr>
              <a:t> din p</a:t>
            </a:r>
            <a:r>
              <a:rPr lang="ro-RO" sz="1200" dirty="0">
                <a:solidFill>
                  <a:schemeClr val="accent2">
                    <a:lumMod val="60000"/>
                    <a:lumOff val="40000"/>
                  </a:schemeClr>
                </a:solidFill>
                <a:latin typeface="Trebuchet MS" panose="020B0603020202020204" pitchFamily="34" charset="0"/>
              </a:rPr>
              <a:t>â</a:t>
            </a:r>
            <a:r>
              <a:rPr lang="en-US" sz="1200" dirty="0" err="1">
                <a:solidFill>
                  <a:schemeClr val="accent2">
                    <a:lumMod val="60000"/>
                    <a:lumOff val="40000"/>
                  </a:schemeClr>
                </a:solidFill>
                <a:latin typeface="Trebuchet MS" panose="020B0603020202020204" pitchFamily="34" charset="0"/>
              </a:rPr>
              <a:t>nza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freatic</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pe </a:t>
            </a:r>
            <a:r>
              <a:rPr lang="en-US" sz="1200" dirty="0" err="1">
                <a:solidFill>
                  <a:schemeClr val="accent2">
                    <a:lumMod val="60000"/>
                    <a:lumOff val="40000"/>
                  </a:schemeClr>
                </a:solidFill>
                <a:latin typeface="Trebuchet MS" panose="020B0603020202020204" pitchFamily="34" charset="0"/>
              </a:rPr>
              <a:t>baz</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senzori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electrochimici</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realizarea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experimentarea</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validarea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acestuia</a:t>
            </a:r>
            <a:endParaRPr lang="en-US" sz="1200" dirty="0">
              <a:solidFill>
                <a:schemeClr val="accent2">
                  <a:lumMod val="60000"/>
                  <a:lumOff val="40000"/>
                </a:schemeClr>
              </a:solidFill>
              <a:latin typeface="Trebuchet MS" panose="020B0603020202020204" pitchFamily="34" charset="0"/>
            </a:endParaRPr>
          </a:p>
          <a:p>
            <a:pPr>
              <a:spcBef>
                <a:spcPts val="600"/>
              </a:spcBef>
            </a:pPr>
            <a:endParaRPr lang="ro-RO" sz="1400" dirty="0">
              <a:latin typeface="Trebuchet MS" panose="020B0603020202020204" pitchFamily="34" charset="0"/>
            </a:endParaRPr>
          </a:p>
          <a:p>
            <a:pPr>
              <a:spcBef>
                <a:spcPts val="600"/>
              </a:spcBef>
            </a:pPr>
            <a:r>
              <a:rPr lang="en-US" sz="1400" dirty="0">
                <a:solidFill>
                  <a:schemeClr val="accent2">
                    <a:lumMod val="20000"/>
                    <a:lumOff val="80000"/>
                  </a:schemeClr>
                </a:solidFill>
                <a:latin typeface="Trebuchet MS" panose="020B0603020202020204" pitchFamily="34" charset="0"/>
                <a:sym typeface="Wingdings" panose="05000000000000000000" pitchFamily="2" charset="2"/>
              </a:rPr>
              <a:t></a:t>
            </a:r>
            <a:r>
              <a:rPr lang="ro-RO" sz="1400" dirty="0">
                <a:solidFill>
                  <a:schemeClr val="accent2">
                    <a:lumMod val="20000"/>
                    <a:lumOff val="80000"/>
                  </a:schemeClr>
                </a:solidFill>
                <a:latin typeface="Trebuchet MS" panose="020B0603020202020204" pitchFamily="34" charset="0"/>
                <a:sym typeface="Wingdings" panose="05000000000000000000" pitchFamily="2" charset="2"/>
              </a:rPr>
              <a:t> </a:t>
            </a:r>
            <a:r>
              <a:rPr lang="en-US" sz="1400" dirty="0" err="1">
                <a:solidFill>
                  <a:schemeClr val="accent2">
                    <a:lumMod val="20000"/>
                    <a:lumOff val="80000"/>
                  </a:schemeClr>
                </a:solidFill>
                <a:latin typeface="Trebuchet MS" panose="020B0603020202020204" pitchFamily="34" charset="0"/>
              </a:rPr>
              <a:t>Dezvoltare</a:t>
            </a:r>
            <a:r>
              <a:rPr lang="en-US" sz="1400" dirty="0">
                <a:solidFill>
                  <a:schemeClr val="accent2">
                    <a:lumMod val="20000"/>
                    <a:lumOff val="80000"/>
                  </a:schemeClr>
                </a:solidFill>
                <a:latin typeface="Trebuchet MS" panose="020B0603020202020204" pitchFamily="34" charset="0"/>
              </a:rPr>
              <a:t> experimental</a:t>
            </a:r>
            <a:r>
              <a:rPr lang="ro-RO" sz="1400" dirty="0">
                <a:solidFill>
                  <a:schemeClr val="accent2">
                    <a:lumMod val="20000"/>
                    <a:lumOff val="80000"/>
                  </a:schemeClr>
                </a:solidFill>
                <a:latin typeface="Trebuchet MS" panose="020B0603020202020204" pitchFamily="34" charset="0"/>
              </a:rPr>
              <a:t>ă</a:t>
            </a:r>
            <a:endParaRPr lang="en-US" sz="1400" dirty="0">
              <a:solidFill>
                <a:schemeClr val="accent2">
                  <a:lumMod val="20000"/>
                  <a:lumOff val="80000"/>
                </a:schemeClr>
              </a:solidFill>
              <a:latin typeface="Trebuchet MS" panose="020B0603020202020204" pitchFamily="34" charset="0"/>
            </a:endParaRPr>
          </a:p>
          <a:p>
            <a:pPr marL="285750" indent="-109538" algn="just">
              <a:spcBef>
                <a:spcPts val="600"/>
              </a:spcBef>
              <a:buFont typeface="Wingdings" panose="05000000000000000000" pitchFamily="2" charset="2"/>
              <a:buChar char="6"/>
            </a:pPr>
            <a:r>
              <a:rPr lang="en-US" sz="1200" dirty="0" err="1">
                <a:solidFill>
                  <a:schemeClr val="accent2">
                    <a:lumMod val="60000"/>
                    <a:lumOff val="40000"/>
                  </a:schemeClr>
                </a:solidFill>
                <a:latin typeface="Trebuchet MS" panose="020B0603020202020204" pitchFamily="34" charset="0"/>
              </a:rPr>
              <a:t>Realizarea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prototipului</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sistem</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integrat</a:t>
            </a:r>
            <a:r>
              <a:rPr lang="en-US" sz="1200" dirty="0">
                <a:solidFill>
                  <a:schemeClr val="accent2">
                    <a:lumMod val="60000"/>
                    <a:lumOff val="40000"/>
                  </a:schemeClr>
                </a:solidFill>
                <a:latin typeface="Trebuchet MS" panose="020B0603020202020204" pitchFamily="34" charset="0"/>
              </a:rPr>
              <a:t> de control al </a:t>
            </a:r>
            <a:r>
              <a:rPr lang="en-US" sz="1200" dirty="0" err="1">
                <a:solidFill>
                  <a:schemeClr val="accent2">
                    <a:lumMod val="60000"/>
                    <a:lumOff val="40000"/>
                  </a:schemeClr>
                </a:solidFill>
                <a:latin typeface="Trebuchet MS" panose="020B0603020202020204" pitchFamily="34" charset="0"/>
              </a:rPr>
              <a:t>calit</a:t>
            </a:r>
            <a:r>
              <a:rPr lang="ro-RO" sz="1200" dirty="0" err="1">
                <a:solidFill>
                  <a:schemeClr val="accent2">
                    <a:lumMod val="60000"/>
                    <a:lumOff val="40000"/>
                  </a:schemeClr>
                </a:solidFill>
                <a:latin typeface="Trebuchet MS" panose="020B0603020202020204" pitchFamily="34" charset="0"/>
              </a:rPr>
              <a:t>ăț</a:t>
            </a:r>
            <a:r>
              <a:rPr lang="en-US" sz="1200" dirty="0">
                <a:solidFill>
                  <a:schemeClr val="accent2">
                    <a:lumMod val="60000"/>
                    <a:lumOff val="40000"/>
                  </a:schemeClr>
                </a:solidFill>
                <a:latin typeface="Trebuchet MS" panose="020B0603020202020204" pitchFamily="34" charset="0"/>
              </a:rPr>
              <a:t>ii </a:t>
            </a:r>
            <a:r>
              <a:rPr lang="en-US" sz="1200" dirty="0" err="1">
                <a:solidFill>
                  <a:schemeClr val="accent2">
                    <a:lumMod val="60000"/>
                    <a:lumOff val="40000"/>
                  </a:schemeClr>
                </a:solidFill>
                <a:latin typeface="Trebuchet MS" panose="020B0603020202020204" pitchFamily="34" charset="0"/>
              </a:rPr>
              <a:t>apei</a:t>
            </a:r>
            <a:r>
              <a:rPr lang="en-US" sz="1200" dirty="0">
                <a:solidFill>
                  <a:schemeClr val="accent2">
                    <a:lumMod val="60000"/>
                    <a:lumOff val="40000"/>
                  </a:schemeClr>
                </a:solidFill>
                <a:latin typeface="Trebuchet MS" panose="020B0603020202020204" pitchFamily="34" charset="0"/>
              </a:rPr>
              <a:t> din p</a:t>
            </a:r>
            <a:r>
              <a:rPr lang="ro-RO" sz="1200" dirty="0">
                <a:solidFill>
                  <a:schemeClr val="accent2">
                    <a:lumMod val="60000"/>
                    <a:lumOff val="40000"/>
                  </a:schemeClr>
                </a:solidFill>
                <a:latin typeface="Trebuchet MS" panose="020B0603020202020204" pitchFamily="34" charset="0"/>
              </a:rPr>
              <a:t>â</a:t>
            </a:r>
            <a:r>
              <a:rPr lang="en-US" sz="1200" dirty="0" err="1">
                <a:solidFill>
                  <a:schemeClr val="accent2">
                    <a:lumMod val="60000"/>
                    <a:lumOff val="40000"/>
                  </a:schemeClr>
                </a:solidFill>
                <a:latin typeface="Trebuchet MS" panose="020B0603020202020204" pitchFamily="34" charset="0"/>
              </a:rPr>
              <a:t>nza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freatic</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pe </a:t>
            </a:r>
            <a:r>
              <a:rPr lang="en-US" sz="1200" dirty="0" err="1">
                <a:solidFill>
                  <a:schemeClr val="accent2">
                    <a:lumMod val="60000"/>
                    <a:lumOff val="40000"/>
                  </a:schemeClr>
                </a:solidFill>
                <a:latin typeface="Trebuchet MS" panose="020B0603020202020204" pitchFamily="34" charset="0"/>
              </a:rPr>
              <a:t>baz</a:t>
            </a:r>
            <a:r>
              <a:rPr lang="ro-RO" sz="1200" dirty="0">
                <a:solidFill>
                  <a:schemeClr val="accent2">
                    <a:lumMod val="60000"/>
                    <a:lumOff val="40000"/>
                  </a:schemeClr>
                </a:solidFill>
                <a:latin typeface="Trebuchet MS" panose="020B0603020202020204" pitchFamily="34" charset="0"/>
              </a:rPr>
              <a:t>ă</a:t>
            </a:r>
            <a:r>
              <a:rPr lang="en-US" sz="1200" dirty="0">
                <a:solidFill>
                  <a:schemeClr val="accent2">
                    <a:lumMod val="60000"/>
                    <a:lumOff val="40000"/>
                  </a:schemeClr>
                </a:solidFill>
                <a:latin typeface="Trebuchet MS" panose="020B0603020202020204" pitchFamily="34" charset="0"/>
              </a:rPr>
              <a:t> de </a:t>
            </a:r>
            <a:r>
              <a:rPr lang="en-US" sz="1200" dirty="0" err="1">
                <a:solidFill>
                  <a:schemeClr val="accent2">
                    <a:lumMod val="60000"/>
                    <a:lumOff val="40000"/>
                  </a:schemeClr>
                </a:solidFill>
                <a:latin typeface="Trebuchet MS" panose="020B0603020202020204" pitchFamily="34" charset="0"/>
              </a:rPr>
              <a:t>senzori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electrochimici</a:t>
            </a:r>
            <a:r>
              <a:rPr lang="en-US" sz="1200" dirty="0">
                <a:solidFill>
                  <a:schemeClr val="accent2">
                    <a:lumMod val="60000"/>
                    <a:lumOff val="40000"/>
                  </a:schemeClr>
                </a:solidFill>
                <a:latin typeface="Trebuchet MS" panose="020B0603020202020204" pitchFamily="34" charset="0"/>
              </a:rPr>
              <a:t> </a:t>
            </a:r>
            <a:r>
              <a:rPr lang="ro-RO" sz="1200" dirty="0">
                <a:solidFill>
                  <a:schemeClr val="accent2">
                    <a:lumMod val="60000"/>
                    <a:lumOff val="40000"/>
                  </a:schemeClr>
                </a:solidFill>
                <a:latin typeface="Trebuchet MS" panose="020B0603020202020204" pitchFamily="34" charset="0"/>
              </a:rPr>
              <a:t>ș</a:t>
            </a:r>
            <a:r>
              <a:rPr lang="en-US" sz="1200" dirty="0" err="1">
                <a:solidFill>
                  <a:schemeClr val="accent2">
                    <a:lumMod val="60000"/>
                    <a:lumOff val="40000"/>
                  </a:schemeClr>
                </a:solidFill>
                <a:latin typeface="Trebuchet MS" panose="020B0603020202020204" pitchFamily="34" charset="0"/>
              </a:rPr>
              <a:t>i</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demonstrarea</a:t>
            </a:r>
            <a:r>
              <a:rPr lang="en-US" sz="1200" dirty="0">
                <a:solidFill>
                  <a:schemeClr val="accent2">
                    <a:lumMod val="60000"/>
                    <a:lumOff val="40000"/>
                  </a:schemeClr>
                </a:solidFill>
                <a:latin typeface="Trebuchet MS" panose="020B0603020202020204" pitchFamily="34" charset="0"/>
              </a:rPr>
              <a:t> </a:t>
            </a:r>
            <a:r>
              <a:rPr lang="en-US" sz="1200" dirty="0" err="1">
                <a:solidFill>
                  <a:schemeClr val="accent2">
                    <a:lumMod val="60000"/>
                    <a:lumOff val="40000"/>
                  </a:schemeClr>
                </a:solidFill>
                <a:latin typeface="Trebuchet MS" panose="020B0603020202020204" pitchFamily="34" charset="0"/>
              </a:rPr>
              <a:t>functionalit</a:t>
            </a:r>
            <a:r>
              <a:rPr lang="ro-RO" sz="1200" dirty="0" err="1">
                <a:solidFill>
                  <a:schemeClr val="accent2">
                    <a:lumMod val="60000"/>
                    <a:lumOff val="40000"/>
                  </a:schemeClr>
                </a:solidFill>
                <a:latin typeface="Trebuchet MS" panose="020B0603020202020204" pitchFamily="34" charset="0"/>
              </a:rPr>
              <a:t>ăț</a:t>
            </a:r>
            <a:r>
              <a:rPr lang="en-US" sz="1200" dirty="0">
                <a:solidFill>
                  <a:schemeClr val="accent2">
                    <a:lumMod val="60000"/>
                    <a:lumOff val="40000"/>
                  </a:schemeClr>
                </a:solidFill>
                <a:latin typeface="Trebuchet MS" panose="020B0603020202020204" pitchFamily="34" charset="0"/>
              </a:rPr>
              <a:t>ii </a:t>
            </a:r>
            <a:r>
              <a:rPr lang="en-US" sz="1200" dirty="0" err="1">
                <a:solidFill>
                  <a:schemeClr val="accent2">
                    <a:lumMod val="60000"/>
                    <a:lumOff val="40000"/>
                  </a:schemeClr>
                </a:solidFill>
                <a:latin typeface="Trebuchet MS" panose="020B0603020202020204" pitchFamily="34" charset="0"/>
              </a:rPr>
              <a:t>acestuia</a:t>
            </a:r>
            <a:endParaRPr lang="en-US" sz="1200" dirty="0">
              <a:solidFill>
                <a:schemeClr val="accent2">
                  <a:lumMod val="60000"/>
                  <a:lumOff val="40000"/>
                </a:schemeClr>
              </a:solidFill>
              <a:latin typeface="Trebuchet MS" panose="020B0603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3838" y="2038677"/>
            <a:ext cx="1960760" cy="147057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9605619" y="4174699"/>
            <a:ext cx="2788599" cy="1969358"/>
          </a:xfrm>
          <a:prstGeom prst="rect">
            <a:avLst/>
          </a:prstGeom>
        </p:spPr>
      </p:pic>
      <p:sp>
        <p:nvSpPr>
          <p:cNvPr id="16" name="Slide Number Placeholder 9">
            <a:extLst>
              <a:ext uri="{FF2B5EF4-FFF2-40B4-BE49-F238E27FC236}">
                <a16:creationId xmlns:a16="http://schemas.microsoft.com/office/drawing/2014/main" id="{3AF3C028-4B87-4A61-A591-9EFE60B1B5EC}"/>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27</a:t>
            </a:fld>
            <a:endParaRPr lang="ro-RO" dirty="0"/>
          </a:p>
        </p:txBody>
      </p:sp>
      <p:sp>
        <p:nvSpPr>
          <p:cNvPr id="17" name="TextBox 1">
            <a:extLst>
              <a:ext uri="{FF2B5EF4-FFF2-40B4-BE49-F238E27FC236}">
                <a16:creationId xmlns:a16="http://schemas.microsoft.com/office/drawing/2014/main" id="{9170BD0F-F643-4E81-BA26-16F1B840B462}"/>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18" name="Rectangle 17">
            <a:extLst>
              <a:ext uri="{FF2B5EF4-FFF2-40B4-BE49-F238E27FC236}">
                <a16:creationId xmlns:a16="http://schemas.microsoft.com/office/drawing/2014/main" id="{368E7CA5-9E23-45D9-AAF7-1A2645F72CA1}"/>
              </a:ext>
            </a:extLst>
          </p:cNvPr>
          <p:cNvSpPr>
            <a:spLocks noChangeArrowheads="1"/>
          </p:cNvSpPr>
          <p:nvPr/>
        </p:nvSpPr>
        <p:spPr bwMode="auto">
          <a:xfrm>
            <a:off x="8130704" y="2068515"/>
            <a:ext cx="1670379" cy="228173"/>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Titlul</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proiect</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endParaRPr lang="en-US" altLang="ja-JP" sz="1200" i="1" dirty="0">
              <a:solidFill>
                <a:schemeClr val="bg1"/>
              </a:solidFill>
              <a:latin typeface="Trebuchet MS" panose="020B0603020202020204" pitchFamily="34" charset="0"/>
              <a:ea typeface="ＭＳ Ｐゴシック" pitchFamily="50" charset="-128"/>
            </a:endParaRPr>
          </a:p>
        </p:txBody>
      </p:sp>
      <p:sp>
        <p:nvSpPr>
          <p:cNvPr id="20" name="Rectangle 19">
            <a:extLst>
              <a:ext uri="{FF2B5EF4-FFF2-40B4-BE49-F238E27FC236}">
                <a16:creationId xmlns:a16="http://schemas.microsoft.com/office/drawing/2014/main" id="{54DF15CC-03C3-4989-8B40-557A4DCC6621}"/>
              </a:ext>
            </a:extLst>
          </p:cNvPr>
          <p:cNvSpPr>
            <a:spLocks noChangeArrowheads="1"/>
          </p:cNvSpPr>
          <p:nvPr/>
        </p:nvSpPr>
        <p:spPr bwMode="auto">
          <a:xfrm>
            <a:off x="1672729" y="2616152"/>
            <a:ext cx="2468992" cy="698290"/>
          </a:xfrm>
          <a:prstGeom prst="rect">
            <a:avLst/>
          </a:prstGeom>
          <a:noFill/>
          <a:ln w="19050" algn="ctr">
            <a:noFill/>
            <a:miter lim="800000"/>
            <a:headEnd/>
            <a:tailEnd/>
          </a:ln>
        </p:spPr>
        <p:txBody>
          <a:bodyPr wrap="square" lIns="36000" tIns="36000" rIns="36000" bIns="36000" anchor="ctr"/>
          <a:lstStyle/>
          <a:p>
            <a:pPr algn="r">
              <a:defRPr/>
            </a:pP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Perioada</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 de </a:t>
            </a:r>
            <a:r>
              <a:rPr lang="en-GB" altLang="ja-JP" sz="1200" i="1" dirty="0" err="1">
                <a:solidFill>
                  <a:schemeClr val="bg1"/>
                </a:solidFill>
                <a:latin typeface="Trebuchet MS" panose="020B0603020202020204" pitchFamily="34" charset="0"/>
                <a:ea typeface="ＭＳ Ｐゴシック" pitchFamily="50" charset="-128"/>
                <a:sym typeface="Wingdings" panose="05000000000000000000" pitchFamily="2" charset="2"/>
              </a:rPr>
              <a:t>realizare</a:t>
            </a:r>
            <a:r>
              <a:rPr lang="en-GB" altLang="ja-JP" sz="1200" i="1" dirty="0">
                <a:solidFill>
                  <a:schemeClr val="bg1"/>
                </a:solidFill>
                <a:latin typeface="Trebuchet MS" panose="020B0603020202020204" pitchFamily="34" charset="0"/>
                <a:ea typeface="ＭＳ Ｐゴシック" pitchFamily="50" charset="-128"/>
                <a:sym typeface="Wingdings" panose="05000000000000000000" pitchFamily="2" charset="2"/>
              </a:rPr>
              <a:t>:</a:t>
            </a:r>
          </a:p>
          <a:p>
            <a:pPr algn="r">
              <a:defRPr/>
            </a:pPr>
            <a:r>
              <a:rPr lang="ro-RO" altLang="ja-JP" sz="1200" dirty="0">
                <a:solidFill>
                  <a:schemeClr val="bg1"/>
                </a:solidFill>
                <a:latin typeface="Trebuchet MS" panose="020B0603020202020204" pitchFamily="34" charset="0"/>
                <a:ea typeface="ＭＳ Ｐゴシック" pitchFamily="50" charset="-128"/>
                <a:sym typeface="Wingdings" panose="05000000000000000000" pitchFamily="2" charset="2"/>
              </a:rPr>
              <a:t>Iunie 2020 – Iunie 2021</a:t>
            </a:r>
            <a:endParaRPr lang="en-US" altLang="ja-JP" sz="1200" dirty="0">
              <a:solidFill>
                <a:schemeClr val="bg1"/>
              </a:solidFill>
              <a:latin typeface="Trebuchet MS" panose="020B0603020202020204" pitchFamily="34" charset="0"/>
              <a:ea typeface="ＭＳ Ｐゴシック" pitchFamily="50" charset="-128"/>
            </a:endParaRPr>
          </a:p>
        </p:txBody>
      </p:sp>
      <p:sp>
        <p:nvSpPr>
          <p:cNvPr id="21" name="Rectangle 20">
            <a:extLst>
              <a:ext uri="{FF2B5EF4-FFF2-40B4-BE49-F238E27FC236}">
                <a16:creationId xmlns:a16="http://schemas.microsoft.com/office/drawing/2014/main" id="{F7F6E840-5F62-450C-95B6-52BDAC963C75}"/>
              </a:ext>
            </a:extLst>
          </p:cNvPr>
          <p:cNvSpPr>
            <a:spLocks noChangeArrowheads="1"/>
          </p:cNvSpPr>
          <p:nvPr/>
        </p:nvSpPr>
        <p:spPr bwMode="auto">
          <a:xfrm rot="19990785">
            <a:off x="335368" y="2191913"/>
            <a:ext cx="1608372" cy="802869"/>
          </a:xfrm>
          <a:prstGeom prst="rect">
            <a:avLst/>
          </a:prstGeom>
          <a:noFill/>
          <a:ln w="19050" algn="ctr">
            <a:noFill/>
            <a:miter lim="800000"/>
            <a:headEnd/>
            <a:tailEnd/>
          </a:ln>
        </p:spPr>
        <p:txBody>
          <a:bodyPr wrap="square" lIns="36000" tIns="36000" rIns="36000" bIns="36000" anchor="ctr"/>
          <a:lstStyle/>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PROIECT </a:t>
            </a:r>
          </a:p>
          <a:p>
            <a:pPr algn="ctr">
              <a:defRPr/>
            </a:pPr>
            <a:r>
              <a:rPr lang="ro-RO" sz="1600" b="1" dirty="0">
                <a:ln w="0"/>
                <a:solidFill>
                  <a:srgbClr val="ED7D31">
                    <a:lumMod val="75000"/>
                  </a:srgb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ÎN CURS DE IMPLEMENTARE</a:t>
            </a:r>
            <a:endParaRPr lang="ro-RO" sz="1600" dirty="0">
              <a:solidFill>
                <a:schemeClr val="accent2">
                  <a:lumMod val="75000"/>
                </a:schemeClr>
              </a:solidFill>
              <a:latin typeface="Trebuchet MS" panose="020B0603020202020204" pitchFamily="34" charset="0"/>
              <a:ea typeface="ＭＳ Ｐゴシック" pitchFamily="50" charset="-128"/>
            </a:endParaRPr>
          </a:p>
        </p:txBody>
      </p:sp>
      <p:sp>
        <p:nvSpPr>
          <p:cNvPr id="23" name="Rectangle 22">
            <a:extLst>
              <a:ext uri="{FF2B5EF4-FFF2-40B4-BE49-F238E27FC236}">
                <a16:creationId xmlns:a16="http://schemas.microsoft.com/office/drawing/2014/main" id="{B0A510CF-5AD9-4BE8-982C-0870D2916163}"/>
              </a:ext>
            </a:extLst>
          </p:cNvPr>
          <p:cNvSpPr/>
          <p:nvPr/>
        </p:nvSpPr>
        <p:spPr>
          <a:xfrm>
            <a:off x="515766" y="4058341"/>
            <a:ext cx="9272144" cy="2066820"/>
          </a:xfrm>
          <a:prstGeom prst="rect">
            <a:avLst/>
          </a:prstGeom>
          <a:noFill/>
          <a:ln w="19050">
            <a:solidFill>
              <a:srgbClr val="D9D9D9">
                <a:alpha val="6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74135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 tip </a:t>
            </a:r>
            <a:r>
              <a:rPr lang="en-US" sz="2000" b="1" dirty="0">
                <a:solidFill>
                  <a:schemeClr val="accent2">
                    <a:lumMod val="75000"/>
                  </a:schemeClr>
                </a:solidFill>
                <a:latin typeface="Trebuchet MS" panose="020B0603020202020204" pitchFamily="34" charset="0"/>
              </a:rPr>
              <a:t>B</a:t>
            </a:r>
            <a:r>
              <a:rPr lang="ro-RO" sz="2000" b="1" dirty="0">
                <a:solidFill>
                  <a:schemeClr val="accent2">
                    <a:lumMod val="75000"/>
                  </a:schemeClr>
                </a:solidFill>
                <a:latin typeface="Trebuchet MS" panose="020B0603020202020204" pitchFamily="34" charset="0"/>
              </a:rPr>
              <a:t> – Derulare financiară</a:t>
            </a:r>
            <a:r>
              <a:rPr lang="en-US" sz="2000" b="1" dirty="0">
                <a:solidFill>
                  <a:schemeClr val="accent2">
                    <a:lumMod val="75000"/>
                  </a:schemeClr>
                </a:solidFill>
                <a:latin typeface="Trebuchet MS" panose="020B0603020202020204" pitchFamily="34" charset="0"/>
              </a:rPr>
              <a:t> </a:t>
            </a:r>
            <a:r>
              <a:rPr lang="ro-RO" sz="2000" b="1" dirty="0">
                <a:solidFill>
                  <a:schemeClr val="accent2">
                    <a:lumMod val="75000"/>
                  </a:schemeClr>
                </a:solidFill>
                <a:latin typeface="Trebuchet MS" panose="020B0603020202020204" pitchFamily="34" charset="0"/>
              </a:rPr>
              <a:t>(inclusiv regia aferentă)</a:t>
            </a:r>
            <a:endParaRPr lang="en-US" sz="2000" dirty="0">
              <a:solidFill>
                <a:schemeClr val="accent4">
                  <a:lumMod val="75000"/>
                </a:schemeClr>
              </a:solidFill>
            </a:endParaRPr>
          </a:p>
        </p:txBody>
      </p:sp>
      <p:pic>
        <p:nvPicPr>
          <p:cNvPr id="5" name="Picture 4"/>
          <p:cNvPicPr>
            <a:picLocks noChangeAspect="1"/>
          </p:cNvPicPr>
          <p:nvPr/>
        </p:nvPicPr>
        <p:blipFill>
          <a:blip r:embed="rId3"/>
          <a:stretch>
            <a:fillRect/>
          </a:stretch>
        </p:blipFill>
        <p:spPr>
          <a:xfrm>
            <a:off x="836240" y="2583926"/>
            <a:ext cx="4600632" cy="3133200"/>
          </a:xfrm>
          <a:prstGeom prst="rect">
            <a:avLst/>
          </a:prstGeom>
        </p:spPr>
      </p:pic>
      <p:pic>
        <p:nvPicPr>
          <p:cNvPr id="8" name="Picture 7"/>
          <p:cNvPicPr>
            <a:picLocks noChangeAspect="1"/>
          </p:cNvPicPr>
          <p:nvPr/>
        </p:nvPicPr>
        <p:blipFill>
          <a:blip r:embed="rId4"/>
          <a:stretch>
            <a:fillRect/>
          </a:stretch>
        </p:blipFill>
        <p:spPr>
          <a:xfrm>
            <a:off x="6611043" y="2583926"/>
            <a:ext cx="4592237" cy="3133200"/>
          </a:xfrm>
          <a:prstGeom prst="rect">
            <a:avLst/>
          </a:prstGeom>
        </p:spPr>
      </p:pic>
      <p:sp>
        <p:nvSpPr>
          <p:cNvPr id="9" name="Right Arrow 8"/>
          <p:cNvSpPr/>
          <p:nvPr/>
        </p:nvSpPr>
        <p:spPr>
          <a:xfrm>
            <a:off x="5568817" y="3823067"/>
            <a:ext cx="920578" cy="654917"/>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0" name="Slide Number Placeholder 9">
            <a:extLst>
              <a:ext uri="{FF2B5EF4-FFF2-40B4-BE49-F238E27FC236}">
                <a16:creationId xmlns:a16="http://schemas.microsoft.com/office/drawing/2014/main" id="{5E22E3AA-DDB9-4EC9-A9DA-FEBC368BBC71}"/>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28</a:t>
            </a:fld>
            <a:endParaRPr lang="ro-RO" dirty="0"/>
          </a:p>
        </p:txBody>
      </p:sp>
      <p:sp>
        <p:nvSpPr>
          <p:cNvPr id="12" name="TextBox 1">
            <a:extLst>
              <a:ext uri="{FF2B5EF4-FFF2-40B4-BE49-F238E27FC236}">
                <a16:creationId xmlns:a16="http://schemas.microsoft.com/office/drawing/2014/main" id="{8D47C310-9DB2-4809-8A62-82C5693BFD4D}"/>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086031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 tip </a:t>
            </a:r>
            <a:r>
              <a:rPr lang="en-US" sz="2000" b="1" dirty="0">
                <a:solidFill>
                  <a:schemeClr val="accent2">
                    <a:lumMod val="75000"/>
                  </a:schemeClr>
                </a:solidFill>
                <a:latin typeface="Trebuchet MS" panose="020B0603020202020204" pitchFamily="34" charset="0"/>
              </a:rPr>
              <a:t>C</a:t>
            </a:r>
            <a:r>
              <a:rPr lang="ro-RO" sz="2000" b="1" dirty="0">
                <a:solidFill>
                  <a:schemeClr val="accent2">
                    <a:lumMod val="75000"/>
                  </a:schemeClr>
                </a:solidFill>
                <a:latin typeface="Trebuchet MS" panose="020B0603020202020204" pitchFamily="34" charset="0"/>
              </a:rPr>
              <a:t> – Derulare financiară</a:t>
            </a:r>
            <a:r>
              <a:rPr lang="en-US" sz="2000" b="1" dirty="0">
                <a:solidFill>
                  <a:schemeClr val="accent2">
                    <a:lumMod val="75000"/>
                  </a:schemeClr>
                </a:solidFill>
                <a:latin typeface="Trebuchet MS" panose="020B0603020202020204" pitchFamily="34" charset="0"/>
              </a:rPr>
              <a:t> </a:t>
            </a:r>
            <a:r>
              <a:rPr lang="ro-RO" sz="2000" b="1" dirty="0">
                <a:solidFill>
                  <a:schemeClr val="accent2">
                    <a:lumMod val="75000"/>
                  </a:schemeClr>
                </a:solidFill>
                <a:latin typeface="Trebuchet MS" panose="020B0603020202020204" pitchFamily="34" charset="0"/>
              </a:rPr>
              <a:t>(inclusiv regia aferentă)</a:t>
            </a:r>
            <a:endParaRPr lang="en-US" sz="2000" dirty="0">
              <a:solidFill>
                <a:schemeClr val="accent4">
                  <a:lumMod val="75000"/>
                </a:schemeClr>
              </a:solidFill>
            </a:endParaRPr>
          </a:p>
        </p:txBody>
      </p:sp>
      <p:pic>
        <p:nvPicPr>
          <p:cNvPr id="7" name="Picture 6"/>
          <p:cNvPicPr>
            <a:picLocks noChangeAspect="1"/>
          </p:cNvPicPr>
          <p:nvPr/>
        </p:nvPicPr>
        <p:blipFill>
          <a:blip r:embed="rId3"/>
          <a:stretch>
            <a:fillRect/>
          </a:stretch>
        </p:blipFill>
        <p:spPr>
          <a:xfrm>
            <a:off x="898024" y="2647054"/>
            <a:ext cx="4600632" cy="3133200"/>
          </a:xfrm>
          <a:prstGeom prst="rect">
            <a:avLst/>
          </a:prstGeom>
        </p:spPr>
      </p:pic>
      <p:sp>
        <p:nvSpPr>
          <p:cNvPr id="12" name="Right Arrow 11"/>
          <p:cNvSpPr/>
          <p:nvPr/>
        </p:nvSpPr>
        <p:spPr>
          <a:xfrm>
            <a:off x="5568817" y="3823067"/>
            <a:ext cx="920578" cy="654917"/>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pic>
        <p:nvPicPr>
          <p:cNvPr id="8" name="Picture 7"/>
          <p:cNvPicPr>
            <a:picLocks noChangeAspect="1"/>
          </p:cNvPicPr>
          <p:nvPr/>
        </p:nvPicPr>
        <p:blipFill>
          <a:blip r:embed="rId4"/>
          <a:stretch>
            <a:fillRect/>
          </a:stretch>
        </p:blipFill>
        <p:spPr>
          <a:xfrm>
            <a:off x="6559556" y="2647054"/>
            <a:ext cx="4592237" cy="3133200"/>
          </a:xfrm>
          <a:prstGeom prst="rect">
            <a:avLst/>
          </a:prstGeom>
        </p:spPr>
      </p:pic>
      <p:sp>
        <p:nvSpPr>
          <p:cNvPr id="9" name="Slide Number Placeholder 9">
            <a:extLst>
              <a:ext uri="{FF2B5EF4-FFF2-40B4-BE49-F238E27FC236}">
                <a16:creationId xmlns:a16="http://schemas.microsoft.com/office/drawing/2014/main" id="{6D8919E9-03D0-4A96-8745-196D42510759}"/>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29</a:t>
            </a:fld>
            <a:endParaRPr lang="ro-RO" dirty="0"/>
          </a:p>
        </p:txBody>
      </p:sp>
      <p:sp>
        <p:nvSpPr>
          <p:cNvPr id="10" name="TextBox 1">
            <a:extLst>
              <a:ext uri="{FF2B5EF4-FFF2-40B4-BE49-F238E27FC236}">
                <a16:creationId xmlns:a16="http://schemas.microsoft.com/office/drawing/2014/main" id="{2C8C7B69-55C6-40BE-B19C-1DADDF914471}"/>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1346006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35659" y="2333625"/>
            <a:ext cx="10298546" cy="2139047"/>
          </a:xfrm>
          <a:prstGeom prst="rect">
            <a:avLst/>
          </a:prstGeom>
          <a:noFill/>
        </p:spPr>
        <p:txBody>
          <a:bodyPr wrap="square" rtlCol="0">
            <a:spAutoFit/>
          </a:bodyPr>
          <a:lstStyle/>
          <a:p>
            <a:r>
              <a:rPr lang="ro-RO" sz="1700" dirty="0">
                <a:solidFill>
                  <a:schemeClr val="bg1"/>
                </a:solidFill>
                <a:latin typeface="Trebuchet MS" panose="020B0603020202020204" pitchFamily="34" charset="0"/>
              </a:rPr>
              <a:t>Număr contract de finanțare:              	55/05.09.2016    </a:t>
            </a:r>
          </a:p>
          <a:p>
            <a:endParaRPr lang="ro-RO" sz="1200" dirty="0">
              <a:solidFill>
                <a:schemeClr val="bg1"/>
              </a:solidFill>
              <a:latin typeface="Trebuchet MS" panose="020B0603020202020204" pitchFamily="34" charset="0"/>
            </a:endParaRPr>
          </a:p>
          <a:p>
            <a:r>
              <a:rPr lang="ro-RO" sz="1700" dirty="0">
                <a:solidFill>
                  <a:schemeClr val="bg1"/>
                </a:solidFill>
                <a:latin typeface="Trebuchet MS" panose="020B0603020202020204" pitchFamily="34" charset="0"/>
              </a:rPr>
              <a:t>Data demarării proiectului:                 	05.09.2016</a:t>
            </a:r>
          </a:p>
          <a:p>
            <a:endParaRPr lang="ro-RO" sz="1200" dirty="0">
              <a:solidFill>
                <a:schemeClr val="bg1"/>
              </a:solidFill>
              <a:latin typeface="Trebuchet MS" panose="020B0603020202020204" pitchFamily="34" charset="0"/>
            </a:endParaRPr>
          </a:p>
          <a:p>
            <a:r>
              <a:rPr lang="ro-RO" sz="1700" dirty="0">
                <a:solidFill>
                  <a:schemeClr val="bg1"/>
                </a:solidFill>
                <a:latin typeface="Trebuchet MS" panose="020B0603020202020204" pitchFamily="34" charset="0"/>
              </a:rPr>
              <a:t>Durata proiectului:                              	5 ani (60 luni)</a:t>
            </a:r>
          </a:p>
          <a:p>
            <a:endParaRPr lang="ro-RO" sz="1200" dirty="0">
              <a:solidFill>
                <a:schemeClr val="bg1"/>
              </a:solidFill>
              <a:latin typeface="Trebuchet MS" panose="020B0603020202020204" pitchFamily="34" charset="0"/>
            </a:endParaRPr>
          </a:p>
          <a:p>
            <a:r>
              <a:rPr lang="ro-RO" sz="1700" dirty="0">
                <a:solidFill>
                  <a:schemeClr val="bg1"/>
                </a:solidFill>
                <a:latin typeface="Trebuchet MS" panose="020B0603020202020204" pitchFamily="34" charset="0"/>
              </a:rPr>
              <a:t>Data estimată a finalizării proiectului:             05.09.2021     </a:t>
            </a:r>
          </a:p>
          <a:p>
            <a:endParaRPr lang="ro-RO" sz="1200" dirty="0">
              <a:solidFill>
                <a:schemeClr val="bg1"/>
              </a:solidFill>
              <a:latin typeface="Trebuchet MS" panose="020B0603020202020204" pitchFamily="34" charset="0"/>
            </a:endParaRPr>
          </a:p>
          <a:p>
            <a:r>
              <a:rPr lang="ro-RO" sz="1700" dirty="0">
                <a:solidFill>
                  <a:schemeClr val="bg1"/>
                </a:solidFill>
                <a:latin typeface="Trebuchet MS" panose="020B0603020202020204" pitchFamily="34" charset="0"/>
              </a:rPr>
              <a:t>Domeniile în care se încadrează proiectul:</a:t>
            </a:r>
          </a:p>
        </p:txBody>
      </p:sp>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3</a:t>
            </a:fld>
            <a:endParaRPr lang="en-US" dirty="0">
              <a:latin typeface="Optima LT" panose="02000503060000020003" pitchFamily="2" charset="0"/>
            </a:endParaRPr>
          </a:p>
        </p:txBody>
      </p:sp>
      <p:sp>
        <p:nvSpPr>
          <p:cNvPr id="13" name="Freeform 57"/>
          <p:cNvSpPr/>
          <p:nvPr/>
        </p:nvSpPr>
        <p:spPr>
          <a:xfrm>
            <a:off x="4995748" y="4106543"/>
            <a:ext cx="407953" cy="682001"/>
          </a:xfrm>
          <a:custGeom>
            <a:avLst/>
            <a:gdLst>
              <a:gd name="connsiteX0" fmla="*/ 266700 w 731520"/>
              <a:gd name="connsiteY0" fmla="*/ 0 h 1196340"/>
              <a:gd name="connsiteX1" fmla="*/ 731520 w 731520"/>
              <a:gd name="connsiteY1" fmla="*/ 1196340 h 1196340"/>
              <a:gd name="connsiteX2" fmla="*/ 0 w 731520"/>
              <a:gd name="connsiteY2" fmla="*/ 1196340 h 1196340"/>
              <a:gd name="connsiteX3" fmla="*/ 266700 w 731520"/>
              <a:gd name="connsiteY3" fmla="*/ 0 h 1196340"/>
              <a:gd name="connsiteX0" fmla="*/ 266700 w 739140"/>
              <a:gd name="connsiteY0" fmla="*/ 0 h 1226820"/>
              <a:gd name="connsiteX1" fmla="*/ 739140 w 739140"/>
              <a:gd name="connsiteY1" fmla="*/ 1226820 h 1226820"/>
              <a:gd name="connsiteX2" fmla="*/ 0 w 739140"/>
              <a:gd name="connsiteY2" fmla="*/ 1196340 h 1226820"/>
              <a:gd name="connsiteX3" fmla="*/ 266700 w 739140"/>
              <a:gd name="connsiteY3" fmla="*/ 0 h 1226820"/>
              <a:gd name="connsiteX0" fmla="*/ 266700 w 753428"/>
              <a:gd name="connsiteY0" fmla="*/ 0 h 1241107"/>
              <a:gd name="connsiteX1" fmla="*/ 753428 w 753428"/>
              <a:gd name="connsiteY1" fmla="*/ 1241107 h 1241107"/>
              <a:gd name="connsiteX2" fmla="*/ 0 w 753428"/>
              <a:gd name="connsiteY2" fmla="*/ 1196340 h 1241107"/>
              <a:gd name="connsiteX3" fmla="*/ 266700 w 753428"/>
              <a:gd name="connsiteY3" fmla="*/ 0 h 1241107"/>
              <a:gd name="connsiteX0" fmla="*/ 266700 w 758190"/>
              <a:gd name="connsiteY0" fmla="*/ 0 h 1226819"/>
              <a:gd name="connsiteX1" fmla="*/ 758190 w 758190"/>
              <a:gd name="connsiteY1" fmla="*/ 1226819 h 1226819"/>
              <a:gd name="connsiteX2" fmla="*/ 0 w 758190"/>
              <a:gd name="connsiteY2" fmla="*/ 1196340 h 1226819"/>
              <a:gd name="connsiteX3" fmla="*/ 266700 w 758190"/>
              <a:gd name="connsiteY3" fmla="*/ 0 h 1226819"/>
              <a:gd name="connsiteX0" fmla="*/ 278607 w 758190"/>
              <a:gd name="connsiteY0" fmla="*/ 0 h 1212532"/>
              <a:gd name="connsiteX1" fmla="*/ 758190 w 758190"/>
              <a:gd name="connsiteY1" fmla="*/ 1212532 h 1212532"/>
              <a:gd name="connsiteX2" fmla="*/ 0 w 758190"/>
              <a:gd name="connsiteY2" fmla="*/ 1182053 h 1212532"/>
              <a:gd name="connsiteX3" fmla="*/ 278607 w 758190"/>
              <a:gd name="connsiteY3" fmla="*/ 0 h 1212532"/>
              <a:gd name="connsiteX0" fmla="*/ 302420 w 782003"/>
              <a:gd name="connsiteY0" fmla="*/ 0 h 1212532"/>
              <a:gd name="connsiteX1" fmla="*/ 782003 w 782003"/>
              <a:gd name="connsiteY1" fmla="*/ 1212532 h 1212532"/>
              <a:gd name="connsiteX2" fmla="*/ 0 w 782003"/>
              <a:gd name="connsiteY2" fmla="*/ 1184434 h 1212532"/>
              <a:gd name="connsiteX3" fmla="*/ 302420 w 782003"/>
              <a:gd name="connsiteY3" fmla="*/ 0 h 1212532"/>
            </a:gdLst>
            <a:ahLst/>
            <a:cxnLst>
              <a:cxn ang="0">
                <a:pos x="connsiteX0" y="connsiteY0"/>
              </a:cxn>
              <a:cxn ang="0">
                <a:pos x="connsiteX1" y="connsiteY1"/>
              </a:cxn>
              <a:cxn ang="0">
                <a:pos x="connsiteX2" y="connsiteY2"/>
              </a:cxn>
              <a:cxn ang="0">
                <a:pos x="connsiteX3" y="connsiteY3"/>
              </a:cxn>
            </a:cxnLst>
            <a:rect l="l" t="t" r="r" b="b"/>
            <a:pathLst>
              <a:path w="782003" h="1212532">
                <a:moveTo>
                  <a:pt x="302420" y="0"/>
                </a:moveTo>
                <a:lnTo>
                  <a:pt x="782003" y="1212532"/>
                </a:lnTo>
                <a:lnTo>
                  <a:pt x="0" y="1184434"/>
                </a:lnTo>
                <a:lnTo>
                  <a:pt x="302420" y="0"/>
                </a:lnTo>
                <a:close/>
              </a:path>
            </a:pathLst>
          </a:custGeom>
          <a:solidFill>
            <a:srgbClr val="743B3B"/>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sp>
        <p:nvSpPr>
          <p:cNvPr id="14" name="Freeform 58"/>
          <p:cNvSpPr/>
          <p:nvPr/>
        </p:nvSpPr>
        <p:spPr>
          <a:xfrm>
            <a:off x="4573125" y="4100355"/>
            <a:ext cx="592301" cy="1054344"/>
          </a:xfrm>
          <a:custGeom>
            <a:avLst/>
            <a:gdLst>
              <a:gd name="connsiteX0" fmla="*/ 403860 w 1135380"/>
              <a:gd name="connsiteY0" fmla="*/ 0 h 1790700"/>
              <a:gd name="connsiteX1" fmla="*/ 403860 w 1135380"/>
              <a:gd name="connsiteY1" fmla="*/ 0 h 1790700"/>
              <a:gd name="connsiteX2" fmla="*/ 0 w 1135380"/>
              <a:gd name="connsiteY2" fmla="*/ 1744980 h 1790700"/>
              <a:gd name="connsiteX3" fmla="*/ 777240 w 1135380"/>
              <a:gd name="connsiteY3" fmla="*/ 1790700 h 1790700"/>
              <a:gd name="connsiteX4" fmla="*/ 1135380 w 1135380"/>
              <a:gd name="connsiteY4" fmla="*/ 15240 h 1790700"/>
              <a:gd name="connsiteX5" fmla="*/ 403860 w 1135380"/>
              <a:gd name="connsiteY5" fmla="*/ 0 h 1790700"/>
              <a:gd name="connsiteX0" fmla="*/ 403860 w 1135380"/>
              <a:gd name="connsiteY0" fmla="*/ 0 h 1874520"/>
              <a:gd name="connsiteX1" fmla="*/ 403860 w 1135380"/>
              <a:gd name="connsiteY1" fmla="*/ 0 h 1874520"/>
              <a:gd name="connsiteX2" fmla="*/ 0 w 1135380"/>
              <a:gd name="connsiteY2" fmla="*/ 1744980 h 1874520"/>
              <a:gd name="connsiteX3" fmla="*/ 670560 w 1135380"/>
              <a:gd name="connsiteY3" fmla="*/ 1874520 h 1874520"/>
              <a:gd name="connsiteX4" fmla="*/ 1135380 w 1135380"/>
              <a:gd name="connsiteY4" fmla="*/ 15240 h 1874520"/>
              <a:gd name="connsiteX5" fmla="*/ 403860 w 1135380"/>
              <a:gd name="connsiteY5"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380" h="1874520">
                <a:moveTo>
                  <a:pt x="403860" y="0"/>
                </a:moveTo>
                <a:lnTo>
                  <a:pt x="403860" y="0"/>
                </a:lnTo>
                <a:lnTo>
                  <a:pt x="0" y="1744980"/>
                </a:lnTo>
                <a:lnTo>
                  <a:pt x="670560" y="1874520"/>
                </a:lnTo>
                <a:lnTo>
                  <a:pt x="1135380" y="15240"/>
                </a:lnTo>
                <a:lnTo>
                  <a:pt x="403860" y="0"/>
                </a:lnTo>
                <a:close/>
              </a:path>
            </a:pathLst>
          </a:custGeom>
          <a:solidFill>
            <a:srgbClr val="AC5C5C"/>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sp>
        <p:nvSpPr>
          <p:cNvPr id="15" name="Freeform 59"/>
          <p:cNvSpPr/>
          <p:nvPr/>
        </p:nvSpPr>
        <p:spPr>
          <a:xfrm>
            <a:off x="4507608" y="4474963"/>
            <a:ext cx="407953" cy="682001"/>
          </a:xfrm>
          <a:custGeom>
            <a:avLst/>
            <a:gdLst>
              <a:gd name="connsiteX0" fmla="*/ 266700 w 731520"/>
              <a:gd name="connsiteY0" fmla="*/ 0 h 1196340"/>
              <a:gd name="connsiteX1" fmla="*/ 731520 w 731520"/>
              <a:gd name="connsiteY1" fmla="*/ 1196340 h 1196340"/>
              <a:gd name="connsiteX2" fmla="*/ 0 w 731520"/>
              <a:gd name="connsiteY2" fmla="*/ 1196340 h 1196340"/>
              <a:gd name="connsiteX3" fmla="*/ 266700 w 731520"/>
              <a:gd name="connsiteY3" fmla="*/ 0 h 1196340"/>
              <a:gd name="connsiteX0" fmla="*/ 266700 w 739140"/>
              <a:gd name="connsiteY0" fmla="*/ 0 h 1226820"/>
              <a:gd name="connsiteX1" fmla="*/ 739140 w 739140"/>
              <a:gd name="connsiteY1" fmla="*/ 1226820 h 1226820"/>
              <a:gd name="connsiteX2" fmla="*/ 0 w 739140"/>
              <a:gd name="connsiteY2" fmla="*/ 1196340 h 1226820"/>
              <a:gd name="connsiteX3" fmla="*/ 266700 w 739140"/>
              <a:gd name="connsiteY3" fmla="*/ 0 h 1226820"/>
              <a:gd name="connsiteX0" fmla="*/ 266700 w 753428"/>
              <a:gd name="connsiteY0" fmla="*/ 0 h 1241107"/>
              <a:gd name="connsiteX1" fmla="*/ 753428 w 753428"/>
              <a:gd name="connsiteY1" fmla="*/ 1241107 h 1241107"/>
              <a:gd name="connsiteX2" fmla="*/ 0 w 753428"/>
              <a:gd name="connsiteY2" fmla="*/ 1196340 h 1241107"/>
              <a:gd name="connsiteX3" fmla="*/ 266700 w 753428"/>
              <a:gd name="connsiteY3" fmla="*/ 0 h 1241107"/>
              <a:gd name="connsiteX0" fmla="*/ 266700 w 758190"/>
              <a:gd name="connsiteY0" fmla="*/ 0 h 1226819"/>
              <a:gd name="connsiteX1" fmla="*/ 758190 w 758190"/>
              <a:gd name="connsiteY1" fmla="*/ 1226819 h 1226819"/>
              <a:gd name="connsiteX2" fmla="*/ 0 w 758190"/>
              <a:gd name="connsiteY2" fmla="*/ 1196340 h 1226819"/>
              <a:gd name="connsiteX3" fmla="*/ 266700 w 758190"/>
              <a:gd name="connsiteY3" fmla="*/ 0 h 1226819"/>
              <a:gd name="connsiteX0" fmla="*/ 278607 w 758190"/>
              <a:gd name="connsiteY0" fmla="*/ 0 h 1212532"/>
              <a:gd name="connsiteX1" fmla="*/ 758190 w 758190"/>
              <a:gd name="connsiteY1" fmla="*/ 1212532 h 1212532"/>
              <a:gd name="connsiteX2" fmla="*/ 0 w 758190"/>
              <a:gd name="connsiteY2" fmla="*/ 1182053 h 1212532"/>
              <a:gd name="connsiteX3" fmla="*/ 278607 w 758190"/>
              <a:gd name="connsiteY3" fmla="*/ 0 h 1212532"/>
              <a:gd name="connsiteX0" fmla="*/ 302420 w 782003"/>
              <a:gd name="connsiteY0" fmla="*/ 0 h 1212532"/>
              <a:gd name="connsiteX1" fmla="*/ 782003 w 782003"/>
              <a:gd name="connsiteY1" fmla="*/ 1212532 h 1212532"/>
              <a:gd name="connsiteX2" fmla="*/ 0 w 782003"/>
              <a:gd name="connsiteY2" fmla="*/ 1184434 h 1212532"/>
              <a:gd name="connsiteX3" fmla="*/ 302420 w 782003"/>
              <a:gd name="connsiteY3" fmla="*/ 0 h 1212532"/>
            </a:gdLst>
            <a:ahLst/>
            <a:cxnLst>
              <a:cxn ang="0">
                <a:pos x="connsiteX0" y="connsiteY0"/>
              </a:cxn>
              <a:cxn ang="0">
                <a:pos x="connsiteX1" y="connsiteY1"/>
              </a:cxn>
              <a:cxn ang="0">
                <a:pos x="connsiteX2" y="connsiteY2"/>
              </a:cxn>
              <a:cxn ang="0">
                <a:pos x="connsiteX3" y="connsiteY3"/>
              </a:cxn>
            </a:cxnLst>
            <a:rect l="l" t="t" r="r" b="b"/>
            <a:pathLst>
              <a:path w="782003" h="1212532">
                <a:moveTo>
                  <a:pt x="302420" y="0"/>
                </a:moveTo>
                <a:lnTo>
                  <a:pt x="782003" y="1212532"/>
                </a:lnTo>
                <a:lnTo>
                  <a:pt x="0" y="1184434"/>
                </a:lnTo>
                <a:lnTo>
                  <a:pt x="302420" y="0"/>
                </a:lnTo>
                <a:close/>
              </a:path>
            </a:pathLst>
          </a:custGeom>
          <a:solidFill>
            <a:srgbClr val="31313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sp>
        <p:nvSpPr>
          <p:cNvPr id="16" name="Freeform 60"/>
          <p:cNvSpPr/>
          <p:nvPr/>
        </p:nvSpPr>
        <p:spPr>
          <a:xfrm>
            <a:off x="4082104" y="4490413"/>
            <a:ext cx="592301" cy="1054344"/>
          </a:xfrm>
          <a:custGeom>
            <a:avLst/>
            <a:gdLst>
              <a:gd name="connsiteX0" fmla="*/ 403860 w 1135380"/>
              <a:gd name="connsiteY0" fmla="*/ 0 h 1790700"/>
              <a:gd name="connsiteX1" fmla="*/ 403860 w 1135380"/>
              <a:gd name="connsiteY1" fmla="*/ 0 h 1790700"/>
              <a:gd name="connsiteX2" fmla="*/ 0 w 1135380"/>
              <a:gd name="connsiteY2" fmla="*/ 1744980 h 1790700"/>
              <a:gd name="connsiteX3" fmla="*/ 777240 w 1135380"/>
              <a:gd name="connsiteY3" fmla="*/ 1790700 h 1790700"/>
              <a:gd name="connsiteX4" fmla="*/ 1135380 w 1135380"/>
              <a:gd name="connsiteY4" fmla="*/ 15240 h 1790700"/>
              <a:gd name="connsiteX5" fmla="*/ 403860 w 1135380"/>
              <a:gd name="connsiteY5" fmla="*/ 0 h 1790700"/>
              <a:gd name="connsiteX0" fmla="*/ 403860 w 1135380"/>
              <a:gd name="connsiteY0" fmla="*/ 0 h 1874520"/>
              <a:gd name="connsiteX1" fmla="*/ 403860 w 1135380"/>
              <a:gd name="connsiteY1" fmla="*/ 0 h 1874520"/>
              <a:gd name="connsiteX2" fmla="*/ 0 w 1135380"/>
              <a:gd name="connsiteY2" fmla="*/ 1744980 h 1874520"/>
              <a:gd name="connsiteX3" fmla="*/ 670560 w 1135380"/>
              <a:gd name="connsiteY3" fmla="*/ 1874520 h 1874520"/>
              <a:gd name="connsiteX4" fmla="*/ 1135380 w 1135380"/>
              <a:gd name="connsiteY4" fmla="*/ 15240 h 1874520"/>
              <a:gd name="connsiteX5" fmla="*/ 403860 w 1135380"/>
              <a:gd name="connsiteY5"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380" h="1874520">
                <a:moveTo>
                  <a:pt x="403860" y="0"/>
                </a:moveTo>
                <a:lnTo>
                  <a:pt x="403860" y="0"/>
                </a:lnTo>
                <a:lnTo>
                  <a:pt x="0" y="1744980"/>
                </a:lnTo>
                <a:lnTo>
                  <a:pt x="670560" y="1874520"/>
                </a:lnTo>
                <a:lnTo>
                  <a:pt x="1135380" y="15240"/>
                </a:lnTo>
                <a:lnTo>
                  <a:pt x="403860" y="0"/>
                </a:lnTo>
                <a:close/>
              </a:path>
            </a:pathLst>
          </a:custGeom>
          <a:solidFill>
            <a:srgbClr val="8C8C8C"/>
          </a:solidFill>
          <a:ln w="12700">
            <a:solidFill>
              <a:srgbClr val="8C8C8C"/>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sp>
        <p:nvSpPr>
          <p:cNvPr id="18" name="Freeform 62"/>
          <p:cNvSpPr/>
          <p:nvPr/>
        </p:nvSpPr>
        <p:spPr>
          <a:xfrm>
            <a:off x="4254771" y="4987481"/>
            <a:ext cx="407953" cy="682001"/>
          </a:xfrm>
          <a:custGeom>
            <a:avLst/>
            <a:gdLst>
              <a:gd name="connsiteX0" fmla="*/ 266700 w 731520"/>
              <a:gd name="connsiteY0" fmla="*/ 0 h 1196340"/>
              <a:gd name="connsiteX1" fmla="*/ 731520 w 731520"/>
              <a:gd name="connsiteY1" fmla="*/ 1196340 h 1196340"/>
              <a:gd name="connsiteX2" fmla="*/ 0 w 731520"/>
              <a:gd name="connsiteY2" fmla="*/ 1196340 h 1196340"/>
              <a:gd name="connsiteX3" fmla="*/ 266700 w 731520"/>
              <a:gd name="connsiteY3" fmla="*/ 0 h 1196340"/>
              <a:gd name="connsiteX0" fmla="*/ 266700 w 739140"/>
              <a:gd name="connsiteY0" fmla="*/ 0 h 1226820"/>
              <a:gd name="connsiteX1" fmla="*/ 739140 w 739140"/>
              <a:gd name="connsiteY1" fmla="*/ 1226820 h 1226820"/>
              <a:gd name="connsiteX2" fmla="*/ 0 w 739140"/>
              <a:gd name="connsiteY2" fmla="*/ 1196340 h 1226820"/>
              <a:gd name="connsiteX3" fmla="*/ 266700 w 739140"/>
              <a:gd name="connsiteY3" fmla="*/ 0 h 1226820"/>
              <a:gd name="connsiteX0" fmla="*/ 266700 w 753428"/>
              <a:gd name="connsiteY0" fmla="*/ 0 h 1241107"/>
              <a:gd name="connsiteX1" fmla="*/ 753428 w 753428"/>
              <a:gd name="connsiteY1" fmla="*/ 1241107 h 1241107"/>
              <a:gd name="connsiteX2" fmla="*/ 0 w 753428"/>
              <a:gd name="connsiteY2" fmla="*/ 1196340 h 1241107"/>
              <a:gd name="connsiteX3" fmla="*/ 266700 w 753428"/>
              <a:gd name="connsiteY3" fmla="*/ 0 h 1241107"/>
              <a:gd name="connsiteX0" fmla="*/ 266700 w 758190"/>
              <a:gd name="connsiteY0" fmla="*/ 0 h 1226819"/>
              <a:gd name="connsiteX1" fmla="*/ 758190 w 758190"/>
              <a:gd name="connsiteY1" fmla="*/ 1226819 h 1226819"/>
              <a:gd name="connsiteX2" fmla="*/ 0 w 758190"/>
              <a:gd name="connsiteY2" fmla="*/ 1196340 h 1226819"/>
              <a:gd name="connsiteX3" fmla="*/ 266700 w 758190"/>
              <a:gd name="connsiteY3" fmla="*/ 0 h 1226819"/>
              <a:gd name="connsiteX0" fmla="*/ 278607 w 758190"/>
              <a:gd name="connsiteY0" fmla="*/ 0 h 1212532"/>
              <a:gd name="connsiteX1" fmla="*/ 758190 w 758190"/>
              <a:gd name="connsiteY1" fmla="*/ 1212532 h 1212532"/>
              <a:gd name="connsiteX2" fmla="*/ 0 w 758190"/>
              <a:gd name="connsiteY2" fmla="*/ 1182053 h 1212532"/>
              <a:gd name="connsiteX3" fmla="*/ 278607 w 758190"/>
              <a:gd name="connsiteY3" fmla="*/ 0 h 1212532"/>
              <a:gd name="connsiteX0" fmla="*/ 302420 w 782003"/>
              <a:gd name="connsiteY0" fmla="*/ 0 h 1212532"/>
              <a:gd name="connsiteX1" fmla="*/ 782003 w 782003"/>
              <a:gd name="connsiteY1" fmla="*/ 1212532 h 1212532"/>
              <a:gd name="connsiteX2" fmla="*/ 0 w 782003"/>
              <a:gd name="connsiteY2" fmla="*/ 1184434 h 1212532"/>
              <a:gd name="connsiteX3" fmla="*/ 302420 w 782003"/>
              <a:gd name="connsiteY3" fmla="*/ 0 h 1212532"/>
            </a:gdLst>
            <a:ahLst/>
            <a:cxnLst>
              <a:cxn ang="0">
                <a:pos x="connsiteX0" y="connsiteY0"/>
              </a:cxn>
              <a:cxn ang="0">
                <a:pos x="connsiteX1" y="connsiteY1"/>
              </a:cxn>
              <a:cxn ang="0">
                <a:pos x="connsiteX2" y="connsiteY2"/>
              </a:cxn>
              <a:cxn ang="0">
                <a:pos x="connsiteX3" y="connsiteY3"/>
              </a:cxn>
            </a:cxnLst>
            <a:rect l="l" t="t" r="r" b="b"/>
            <a:pathLst>
              <a:path w="782003" h="1212532">
                <a:moveTo>
                  <a:pt x="302420" y="0"/>
                </a:moveTo>
                <a:lnTo>
                  <a:pt x="782003" y="1212532"/>
                </a:lnTo>
                <a:lnTo>
                  <a:pt x="0" y="1184434"/>
                </a:lnTo>
                <a:lnTo>
                  <a:pt x="302420" y="0"/>
                </a:lnTo>
                <a:close/>
              </a:path>
            </a:pathLst>
          </a:custGeom>
          <a:solidFill>
            <a:srgbClr val="575757"/>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sp>
        <p:nvSpPr>
          <p:cNvPr id="19" name="Freeform 63"/>
          <p:cNvSpPr/>
          <p:nvPr/>
        </p:nvSpPr>
        <p:spPr>
          <a:xfrm>
            <a:off x="3826510" y="4944022"/>
            <a:ext cx="592301" cy="1007198"/>
          </a:xfrm>
          <a:custGeom>
            <a:avLst/>
            <a:gdLst>
              <a:gd name="connsiteX0" fmla="*/ 403860 w 1135380"/>
              <a:gd name="connsiteY0" fmla="*/ 0 h 1790700"/>
              <a:gd name="connsiteX1" fmla="*/ 403860 w 1135380"/>
              <a:gd name="connsiteY1" fmla="*/ 0 h 1790700"/>
              <a:gd name="connsiteX2" fmla="*/ 0 w 1135380"/>
              <a:gd name="connsiteY2" fmla="*/ 1744980 h 1790700"/>
              <a:gd name="connsiteX3" fmla="*/ 777240 w 1135380"/>
              <a:gd name="connsiteY3" fmla="*/ 1790700 h 1790700"/>
              <a:gd name="connsiteX4" fmla="*/ 1135380 w 1135380"/>
              <a:gd name="connsiteY4" fmla="*/ 15240 h 1790700"/>
              <a:gd name="connsiteX5" fmla="*/ 403860 w 1135380"/>
              <a:gd name="connsiteY5" fmla="*/ 0 h 179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5380" h="1790700">
                <a:moveTo>
                  <a:pt x="403860" y="0"/>
                </a:moveTo>
                <a:lnTo>
                  <a:pt x="403860" y="0"/>
                </a:lnTo>
                <a:lnTo>
                  <a:pt x="0" y="1744980"/>
                </a:lnTo>
                <a:lnTo>
                  <a:pt x="777240" y="1790700"/>
                </a:lnTo>
                <a:lnTo>
                  <a:pt x="1135380" y="15240"/>
                </a:lnTo>
                <a:lnTo>
                  <a:pt x="403860" y="0"/>
                </a:lnTo>
                <a:close/>
              </a:path>
            </a:pathLst>
          </a:custGeom>
          <a:solidFill>
            <a:srgbClr val="B4B4B4"/>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endParaRPr lang="en-US" sz="1400" dirty="0">
              <a:solidFill>
                <a:schemeClr val="tx2"/>
              </a:solidFill>
            </a:endParaRPr>
          </a:p>
        </p:txBody>
      </p:sp>
      <p:grpSp>
        <p:nvGrpSpPr>
          <p:cNvPr id="20" name="Group 19"/>
          <p:cNvGrpSpPr>
            <a:grpSpLocks noChangeAspect="1"/>
          </p:cNvGrpSpPr>
          <p:nvPr/>
        </p:nvGrpSpPr>
        <p:grpSpPr>
          <a:xfrm>
            <a:off x="5305183" y="4855710"/>
            <a:ext cx="397407" cy="205725"/>
            <a:chOff x="5300347" y="3553971"/>
            <a:chExt cx="2780174" cy="1439210"/>
          </a:xfrm>
          <a:solidFill>
            <a:schemeClr val="bg1">
              <a:lumMod val="85000"/>
            </a:schemeClr>
          </a:solidFill>
        </p:grpSpPr>
        <p:sp>
          <p:nvSpPr>
            <p:cNvPr id="21" name="Right Arrow 1"/>
            <p:cNvSpPr/>
            <p:nvPr/>
          </p:nvSpPr>
          <p:spPr>
            <a:xfrm>
              <a:off x="5300347" y="3553971"/>
              <a:ext cx="2780174" cy="1439210"/>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2750" h="2185987">
                  <a:moveTo>
                    <a:pt x="0" y="272177"/>
                  </a:moveTo>
                  <a:lnTo>
                    <a:pt x="3129757" y="272177"/>
                  </a:lnTo>
                  <a:lnTo>
                    <a:pt x="3129757" y="0"/>
                  </a:lnTo>
                  <a:lnTo>
                    <a:pt x="4222750" y="1092994"/>
                  </a:lnTo>
                  <a:lnTo>
                    <a:pt x="3129757" y="2185987"/>
                  </a:lnTo>
                  <a:lnTo>
                    <a:pt x="3137377" y="1067990"/>
                  </a:lnTo>
                  <a:lnTo>
                    <a:pt x="1219200" y="1067990"/>
                  </a:lnTo>
                  <a:lnTo>
                    <a:pt x="0" y="272177"/>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a:solidFill>
                  <a:schemeClr val="tx2"/>
                </a:solidFill>
              </a:endParaRPr>
            </a:p>
          </p:txBody>
        </p:sp>
        <p:sp>
          <p:nvSpPr>
            <p:cNvPr id="22" name="Right Arrow 1"/>
            <p:cNvSpPr/>
            <p:nvPr/>
          </p:nvSpPr>
          <p:spPr>
            <a:xfrm rot="10800000" flipH="1" flipV="1">
              <a:off x="7362885" y="4257114"/>
              <a:ext cx="712619" cy="736067"/>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 name="connsiteX0" fmla="*/ 0 w 3003550"/>
                <a:gd name="connsiteY0" fmla="*/ 1067990 h 2185987"/>
                <a:gd name="connsiteX1" fmla="*/ 1910557 w 3003550"/>
                <a:gd name="connsiteY1" fmla="*/ 272177 h 2185987"/>
                <a:gd name="connsiteX2" fmla="*/ 1910557 w 3003550"/>
                <a:gd name="connsiteY2" fmla="*/ 0 h 2185987"/>
                <a:gd name="connsiteX3" fmla="*/ 3003550 w 3003550"/>
                <a:gd name="connsiteY3" fmla="*/ 1092994 h 2185987"/>
                <a:gd name="connsiteX4" fmla="*/ 1910557 w 3003550"/>
                <a:gd name="connsiteY4" fmla="*/ 2185987 h 2185987"/>
                <a:gd name="connsiteX5" fmla="*/ 1918177 w 3003550"/>
                <a:gd name="connsiteY5" fmla="*/ 1067990 h 2185987"/>
                <a:gd name="connsiteX6" fmla="*/ 0 w 3003550"/>
                <a:gd name="connsiteY6" fmla="*/ 1067990 h 2185987"/>
                <a:gd name="connsiteX0" fmla="*/ 7620 w 1092993"/>
                <a:gd name="connsiteY0" fmla="*/ 1067990 h 2185987"/>
                <a:gd name="connsiteX1" fmla="*/ 0 w 1092993"/>
                <a:gd name="connsiteY1" fmla="*/ 272177 h 2185987"/>
                <a:gd name="connsiteX2" fmla="*/ 0 w 1092993"/>
                <a:gd name="connsiteY2" fmla="*/ 0 h 2185987"/>
                <a:gd name="connsiteX3" fmla="*/ 1092993 w 1092993"/>
                <a:gd name="connsiteY3" fmla="*/ 1092994 h 2185987"/>
                <a:gd name="connsiteX4" fmla="*/ 0 w 1092993"/>
                <a:gd name="connsiteY4" fmla="*/ 2185987 h 2185987"/>
                <a:gd name="connsiteX5" fmla="*/ 7620 w 1092993"/>
                <a:gd name="connsiteY5" fmla="*/ 1067990 h 2185987"/>
                <a:gd name="connsiteX0" fmla="*/ 7620 w 1092993"/>
                <a:gd name="connsiteY0" fmla="*/ 1067990 h 2185987"/>
                <a:gd name="connsiteX1" fmla="*/ 0 w 1092993"/>
                <a:gd name="connsiteY1" fmla="*/ 0 h 2185987"/>
                <a:gd name="connsiteX2" fmla="*/ 1092993 w 1092993"/>
                <a:gd name="connsiteY2" fmla="*/ 1092994 h 2185987"/>
                <a:gd name="connsiteX3" fmla="*/ 0 w 1092993"/>
                <a:gd name="connsiteY3" fmla="*/ 2185987 h 2185987"/>
                <a:gd name="connsiteX4" fmla="*/ 7620 w 1092993"/>
                <a:gd name="connsiteY4" fmla="*/ 1067990 h 2185987"/>
                <a:gd name="connsiteX0" fmla="*/ 7620 w 1092993"/>
                <a:gd name="connsiteY0" fmla="*/ 0 h 1117997"/>
                <a:gd name="connsiteX1" fmla="*/ 1092993 w 1092993"/>
                <a:gd name="connsiteY1" fmla="*/ 25004 h 1117997"/>
                <a:gd name="connsiteX2" fmla="*/ 0 w 1092993"/>
                <a:gd name="connsiteY2" fmla="*/ 1117997 h 1117997"/>
                <a:gd name="connsiteX3" fmla="*/ 7620 w 1092993"/>
                <a:gd name="connsiteY3" fmla="*/ 0 h 1117997"/>
              </a:gdLst>
              <a:ahLst/>
              <a:cxnLst>
                <a:cxn ang="0">
                  <a:pos x="connsiteX0" y="connsiteY0"/>
                </a:cxn>
                <a:cxn ang="0">
                  <a:pos x="connsiteX1" y="connsiteY1"/>
                </a:cxn>
                <a:cxn ang="0">
                  <a:pos x="connsiteX2" y="connsiteY2"/>
                </a:cxn>
                <a:cxn ang="0">
                  <a:pos x="connsiteX3" y="connsiteY3"/>
                </a:cxn>
              </a:cxnLst>
              <a:rect l="l" t="t" r="r" b="b"/>
              <a:pathLst>
                <a:path w="1092993" h="1117997">
                  <a:moveTo>
                    <a:pt x="7620" y="0"/>
                  </a:moveTo>
                  <a:lnTo>
                    <a:pt x="1092993" y="25004"/>
                  </a:lnTo>
                  <a:lnTo>
                    <a:pt x="0" y="1117997"/>
                  </a:lnTo>
                  <a:lnTo>
                    <a:pt x="762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a:solidFill>
                  <a:schemeClr val="tx2"/>
                </a:solidFill>
              </a:endParaRPr>
            </a:p>
          </p:txBody>
        </p:sp>
      </p:grpSp>
      <p:grpSp>
        <p:nvGrpSpPr>
          <p:cNvPr id="30" name="Group 29"/>
          <p:cNvGrpSpPr>
            <a:grpSpLocks noChangeAspect="1"/>
          </p:cNvGrpSpPr>
          <p:nvPr/>
        </p:nvGrpSpPr>
        <p:grpSpPr>
          <a:xfrm>
            <a:off x="5292181" y="4109572"/>
            <a:ext cx="397407" cy="205725"/>
            <a:chOff x="5300347" y="3553971"/>
            <a:chExt cx="2780174" cy="1439210"/>
          </a:xfrm>
          <a:solidFill>
            <a:schemeClr val="bg1">
              <a:lumMod val="85000"/>
            </a:schemeClr>
          </a:solidFill>
        </p:grpSpPr>
        <p:sp>
          <p:nvSpPr>
            <p:cNvPr id="31" name="Right Arrow 1"/>
            <p:cNvSpPr/>
            <p:nvPr/>
          </p:nvSpPr>
          <p:spPr>
            <a:xfrm>
              <a:off x="5300347" y="3553971"/>
              <a:ext cx="2780174" cy="1439210"/>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2750" h="2185987">
                  <a:moveTo>
                    <a:pt x="0" y="272177"/>
                  </a:moveTo>
                  <a:lnTo>
                    <a:pt x="3129757" y="272177"/>
                  </a:lnTo>
                  <a:lnTo>
                    <a:pt x="3129757" y="0"/>
                  </a:lnTo>
                  <a:lnTo>
                    <a:pt x="4222750" y="1092994"/>
                  </a:lnTo>
                  <a:lnTo>
                    <a:pt x="3129757" y="2185987"/>
                  </a:lnTo>
                  <a:lnTo>
                    <a:pt x="3137377" y="1067990"/>
                  </a:lnTo>
                  <a:lnTo>
                    <a:pt x="1219200" y="1067990"/>
                  </a:lnTo>
                  <a:lnTo>
                    <a:pt x="0" y="272177"/>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a:solidFill>
                  <a:schemeClr val="tx2"/>
                </a:solidFill>
              </a:endParaRPr>
            </a:p>
          </p:txBody>
        </p:sp>
        <p:sp>
          <p:nvSpPr>
            <p:cNvPr id="32" name="Right Arrow 1"/>
            <p:cNvSpPr/>
            <p:nvPr/>
          </p:nvSpPr>
          <p:spPr>
            <a:xfrm rot="10800000" flipH="1" flipV="1">
              <a:off x="7362885" y="4257114"/>
              <a:ext cx="712619" cy="736067"/>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 name="connsiteX0" fmla="*/ 0 w 3003550"/>
                <a:gd name="connsiteY0" fmla="*/ 1067990 h 2185987"/>
                <a:gd name="connsiteX1" fmla="*/ 1910557 w 3003550"/>
                <a:gd name="connsiteY1" fmla="*/ 272177 h 2185987"/>
                <a:gd name="connsiteX2" fmla="*/ 1910557 w 3003550"/>
                <a:gd name="connsiteY2" fmla="*/ 0 h 2185987"/>
                <a:gd name="connsiteX3" fmla="*/ 3003550 w 3003550"/>
                <a:gd name="connsiteY3" fmla="*/ 1092994 h 2185987"/>
                <a:gd name="connsiteX4" fmla="*/ 1910557 w 3003550"/>
                <a:gd name="connsiteY4" fmla="*/ 2185987 h 2185987"/>
                <a:gd name="connsiteX5" fmla="*/ 1918177 w 3003550"/>
                <a:gd name="connsiteY5" fmla="*/ 1067990 h 2185987"/>
                <a:gd name="connsiteX6" fmla="*/ 0 w 3003550"/>
                <a:gd name="connsiteY6" fmla="*/ 1067990 h 2185987"/>
                <a:gd name="connsiteX0" fmla="*/ 7620 w 1092993"/>
                <a:gd name="connsiteY0" fmla="*/ 1067990 h 2185987"/>
                <a:gd name="connsiteX1" fmla="*/ 0 w 1092993"/>
                <a:gd name="connsiteY1" fmla="*/ 272177 h 2185987"/>
                <a:gd name="connsiteX2" fmla="*/ 0 w 1092993"/>
                <a:gd name="connsiteY2" fmla="*/ 0 h 2185987"/>
                <a:gd name="connsiteX3" fmla="*/ 1092993 w 1092993"/>
                <a:gd name="connsiteY3" fmla="*/ 1092994 h 2185987"/>
                <a:gd name="connsiteX4" fmla="*/ 0 w 1092993"/>
                <a:gd name="connsiteY4" fmla="*/ 2185987 h 2185987"/>
                <a:gd name="connsiteX5" fmla="*/ 7620 w 1092993"/>
                <a:gd name="connsiteY5" fmla="*/ 1067990 h 2185987"/>
                <a:gd name="connsiteX0" fmla="*/ 7620 w 1092993"/>
                <a:gd name="connsiteY0" fmla="*/ 1067990 h 2185987"/>
                <a:gd name="connsiteX1" fmla="*/ 0 w 1092993"/>
                <a:gd name="connsiteY1" fmla="*/ 0 h 2185987"/>
                <a:gd name="connsiteX2" fmla="*/ 1092993 w 1092993"/>
                <a:gd name="connsiteY2" fmla="*/ 1092994 h 2185987"/>
                <a:gd name="connsiteX3" fmla="*/ 0 w 1092993"/>
                <a:gd name="connsiteY3" fmla="*/ 2185987 h 2185987"/>
                <a:gd name="connsiteX4" fmla="*/ 7620 w 1092993"/>
                <a:gd name="connsiteY4" fmla="*/ 1067990 h 2185987"/>
                <a:gd name="connsiteX0" fmla="*/ 7620 w 1092993"/>
                <a:gd name="connsiteY0" fmla="*/ 0 h 1117997"/>
                <a:gd name="connsiteX1" fmla="*/ 1092993 w 1092993"/>
                <a:gd name="connsiteY1" fmla="*/ 25004 h 1117997"/>
                <a:gd name="connsiteX2" fmla="*/ 0 w 1092993"/>
                <a:gd name="connsiteY2" fmla="*/ 1117997 h 1117997"/>
                <a:gd name="connsiteX3" fmla="*/ 7620 w 1092993"/>
                <a:gd name="connsiteY3" fmla="*/ 0 h 1117997"/>
              </a:gdLst>
              <a:ahLst/>
              <a:cxnLst>
                <a:cxn ang="0">
                  <a:pos x="connsiteX0" y="connsiteY0"/>
                </a:cxn>
                <a:cxn ang="0">
                  <a:pos x="connsiteX1" y="connsiteY1"/>
                </a:cxn>
                <a:cxn ang="0">
                  <a:pos x="connsiteX2" y="connsiteY2"/>
                </a:cxn>
                <a:cxn ang="0">
                  <a:pos x="connsiteX3" y="connsiteY3"/>
                </a:cxn>
              </a:cxnLst>
              <a:rect l="l" t="t" r="r" b="b"/>
              <a:pathLst>
                <a:path w="1092993" h="1117997">
                  <a:moveTo>
                    <a:pt x="7620" y="0"/>
                  </a:moveTo>
                  <a:lnTo>
                    <a:pt x="1092993" y="25004"/>
                  </a:lnTo>
                  <a:lnTo>
                    <a:pt x="0" y="1117997"/>
                  </a:lnTo>
                  <a:lnTo>
                    <a:pt x="762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a:solidFill>
                  <a:schemeClr val="tx2"/>
                </a:solidFill>
              </a:endParaRPr>
            </a:p>
          </p:txBody>
        </p:sp>
      </p:grpSp>
      <p:sp>
        <p:nvSpPr>
          <p:cNvPr id="36" name="TextBox 35"/>
          <p:cNvSpPr txBox="1"/>
          <p:nvPr/>
        </p:nvSpPr>
        <p:spPr>
          <a:xfrm>
            <a:off x="4256442" y="4417878"/>
            <a:ext cx="360493" cy="626701"/>
          </a:xfrm>
          <a:prstGeom prst="rect">
            <a:avLst/>
          </a:prstGeom>
          <a:noFill/>
        </p:spPr>
        <p:txBody>
          <a:bodyPr wrap="square" lIns="36000" tIns="36000" rIns="36000" bIns="36000" rtlCol="0">
            <a:spAutoFit/>
          </a:bodyPr>
          <a:lstStyle/>
          <a:p>
            <a:pPr algn="ctr"/>
            <a:r>
              <a:rPr lang="ro-RO" sz="3600" b="1" dirty="0">
                <a:solidFill>
                  <a:schemeClr val="bg1"/>
                </a:solidFill>
                <a:latin typeface="Trebuchet MS" panose="020B0603020202020204" pitchFamily="34" charset="0"/>
              </a:rPr>
              <a:t>3</a:t>
            </a:r>
            <a:endParaRPr lang="en-US" sz="3600" b="1" dirty="0">
              <a:solidFill>
                <a:schemeClr val="bg1"/>
              </a:solidFill>
              <a:latin typeface="Trebuchet MS" panose="020B0603020202020204" pitchFamily="34" charset="0"/>
            </a:endParaRPr>
          </a:p>
        </p:txBody>
      </p:sp>
      <p:sp>
        <p:nvSpPr>
          <p:cNvPr id="37" name="TextBox 36"/>
          <p:cNvSpPr txBox="1"/>
          <p:nvPr/>
        </p:nvSpPr>
        <p:spPr>
          <a:xfrm>
            <a:off x="4726660" y="4056582"/>
            <a:ext cx="360493" cy="626701"/>
          </a:xfrm>
          <a:prstGeom prst="rect">
            <a:avLst/>
          </a:prstGeom>
          <a:noFill/>
        </p:spPr>
        <p:txBody>
          <a:bodyPr wrap="square" lIns="36000" tIns="36000" rIns="36000" bIns="36000" rtlCol="0">
            <a:spAutoFit/>
          </a:bodyPr>
          <a:lstStyle/>
          <a:p>
            <a:pPr algn="ctr"/>
            <a:r>
              <a:rPr lang="ro-RO" sz="3600" b="1" dirty="0">
                <a:solidFill>
                  <a:schemeClr val="bg1"/>
                </a:solidFill>
                <a:latin typeface="Trebuchet MS" panose="020B0603020202020204" pitchFamily="34" charset="0"/>
              </a:rPr>
              <a:t>1</a:t>
            </a:r>
            <a:endParaRPr lang="en-US" sz="3600" b="1" dirty="0">
              <a:solidFill>
                <a:schemeClr val="bg1"/>
              </a:solidFill>
              <a:latin typeface="Trebuchet MS" panose="020B0603020202020204" pitchFamily="34" charset="0"/>
            </a:endParaRPr>
          </a:p>
        </p:txBody>
      </p:sp>
      <p:sp>
        <p:nvSpPr>
          <p:cNvPr id="38" name="TextBox 37"/>
          <p:cNvSpPr txBox="1"/>
          <p:nvPr/>
        </p:nvSpPr>
        <p:spPr>
          <a:xfrm>
            <a:off x="3961565" y="4986297"/>
            <a:ext cx="360493" cy="626701"/>
          </a:xfrm>
          <a:prstGeom prst="rect">
            <a:avLst/>
          </a:prstGeom>
          <a:noFill/>
        </p:spPr>
        <p:txBody>
          <a:bodyPr wrap="square" lIns="36000" tIns="36000" rIns="36000" bIns="36000" rtlCol="0">
            <a:spAutoFit/>
          </a:bodyPr>
          <a:lstStyle/>
          <a:p>
            <a:pPr algn="ctr"/>
            <a:r>
              <a:rPr lang="ro-RO" sz="3600" b="1" dirty="0">
                <a:solidFill>
                  <a:schemeClr val="bg1"/>
                </a:solidFill>
                <a:latin typeface="Trebuchet MS" panose="020B0603020202020204" pitchFamily="34" charset="0"/>
              </a:rPr>
              <a:t>4</a:t>
            </a:r>
            <a:endParaRPr lang="en-US" sz="3600" b="1" dirty="0">
              <a:solidFill>
                <a:schemeClr val="bg1"/>
              </a:solidFill>
              <a:latin typeface="Trebuchet MS" panose="020B0603020202020204" pitchFamily="34" charset="0"/>
            </a:endParaRPr>
          </a:p>
        </p:txBody>
      </p:sp>
      <p:sp>
        <p:nvSpPr>
          <p:cNvPr id="41" name="TextBox 40"/>
          <p:cNvSpPr txBox="1"/>
          <p:nvPr/>
        </p:nvSpPr>
        <p:spPr>
          <a:xfrm>
            <a:off x="5688871" y="4040950"/>
            <a:ext cx="5233129" cy="784830"/>
          </a:xfrm>
          <a:prstGeom prst="rect">
            <a:avLst/>
          </a:prstGeom>
          <a:noFill/>
        </p:spPr>
        <p:txBody>
          <a:bodyPr wrap="square" rtlCol="0">
            <a:spAutoFit/>
          </a:bodyPr>
          <a:lstStyle/>
          <a:p>
            <a:r>
              <a:rPr lang="ro-RO" sz="1600" dirty="0">
                <a:solidFill>
                  <a:schemeClr val="bg1"/>
                </a:solidFill>
                <a:latin typeface="Trebuchet MS" panose="020B0603020202020204" pitchFamily="34" charset="0"/>
              </a:rPr>
              <a:t>1. BIOECONOMIE</a:t>
            </a:r>
          </a:p>
          <a:p>
            <a:r>
              <a:rPr lang="ro-RO" sz="1400" dirty="0">
                <a:solidFill>
                  <a:schemeClr val="bg1"/>
                </a:solidFill>
                <a:latin typeface="Trebuchet MS" panose="020B0603020202020204" pitchFamily="34" charset="0"/>
              </a:rPr>
              <a:t>      1.2. Bioenergie-biogaz, biomasă, biocombustibil</a:t>
            </a:r>
          </a:p>
          <a:p>
            <a:r>
              <a:rPr lang="ro-RO" sz="1400" dirty="0">
                <a:solidFill>
                  <a:schemeClr val="bg1"/>
                </a:solidFill>
                <a:latin typeface="Trebuchet MS" panose="020B0603020202020204" pitchFamily="34" charset="0"/>
              </a:rPr>
              <a:t>      1.3. </a:t>
            </a:r>
            <a:r>
              <a:rPr lang="ro-RO" sz="1400" dirty="0" err="1">
                <a:solidFill>
                  <a:schemeClr val="bg1"/>
                </a:solidFill>
                <a:latin typeface="Trebuchet MS" panose="020B0603020202020204" pitchFamily="34" charset="0"/>
              </a:rPr>
              <a:t>Biotehologii</a:t>
            </a:r>
            <a:r>
              <a:rPr lang="ro-RO" sz="1400" dirty="0">
                <a:solidFill>
                  <a:schemeClr val="bg1"/>
                </a:solidFill>
                <a:latin typeface="Trebuchet MS" panose="020B0603020202020204" pitchFamily="34" charset="0"/>
              </a:rPr>
              <a:t> </a:t>
            </a:r>
          </a:p>
        </p:txBody>
      </p:sp>
      <p:sp>
        <p:nvSpPr>
          <p:cNvPr id="42" name="TextBox 41"/>
          <p:cNvSpPr txBox="1"/>
          <p:nvPr/>
        </p:nvSpPr>
        <p:spPr>
          <a:xfrm>
            <a:off x="5714271" y="4778707"/>
            <a:ext cx="4699729" cy="769441"/>
          </a:xfrm>
          <a:prstGeom prst="rect">
            <a:avLst/>
          </a:prstGeom>
          <a:noFill/>
        </p:spPr>
        <p:txBody>
          <a:bodyPr wrap="square" rtlCol="0">
            <a:spAutoFit/>
          </a:bodyPr>
          <a:lstStyle/>
          <a:p>
            <a:r>
              <a:rPr lang="ro-RO" sz="1600" dirty="0">
                <a:solidFill>
                  <a:schemeClr val="bg1"/>
                </a:solidFill>
                <a:latin typeface="Trebuchet MS" panose="020B0603020202020204" pitchFamily="34" charset="0"/>
              </a:rPr>
              <a:t>3. ENERGIE, MEDIU ȘI SCHIMBĂRI CLIMATICE</a:t>
            </a:r>
          </a:p>
          <a:p>
            <a:r>
              <a:rPr lang="ro-RO" sz="1400" dirty="0">
                <a:solidFill>
                  <a:schemeClr val="bg1"/>
                </a:solidFill>
                <a:latin typeface="Trebuchet MS" panose="020B0603020202020204" pitchFamily="34" charset="0"/>
              </a:rPr>
              <a:t>      3.2. Mediu și schimbări climatice</a:t>
            </a:r>
          </a:p>
          <a:p>
            <a:r>
              <a:rPr lang="ro-RO" sz="1400" dirty="0">
                <a:solidFill>
                  <a:schemeClr val="bg1"/>
                </a:solidFill>
                <a:latin typeface="Trebuchet MS" panose="020B0603020202020204" pitchFamily="34" charset="0"/>
              </a:rPr>
              <a:t>      3.3. Sistem inteligente</a:t>
            </a:r>
            <a:endParaRPr lang="ro-RO" sz="1700" dirty="0">
              <a:solidFill>
                <a:schemeClr val="bg1"/>
              </a:solidFill>
              <a:latin typeface="Trebuchet MS" panose="020B0603020202020204" pitchFamily="34" charset="0"/>
            </a:endParaRPr>
          </a:p>
        </p:txBody>
      </p:sp>
      <p:sp>
        <p:nvSpPr>
          <p:cNvPr id="43" name="TextBox 42"/>
          <p:cNvSpPr txBox="1"/>
          <p:nvPr/>
        </p:nvSpPr>
        <p:spPr>
          <a:xfrm>
            <a:off x="5741482" y="5486391"/>
            <a:ext cx="5078918" cy="769441"/>
          </a:xfrm>
          <a:prstGeom prst="rect">
            <a:avLst/>
          </a:prstGeom>
          <a:noFill/>
        </p:spPr>
        <p:txBody>
          <a:bodyPr wrap="square" rtlCol="0">
            <a:spAutoFit/>
          </a:bodyPr>
          <a:lstStyle/>
          <a:p>
            <a:r>
              <a:rPr lang="ro-RO" sz="1600" dirty="0">
                <a:solidFill>
                  <a:schemeClr val="bg1"/>
                </a:solidFill>
                <a:latin typeface="Trebuchet MS" panose="020B0603020202020204" pitchFamily="34" charset="0"/>
              </a:rPr>
              <a:t>4. ECO-NANOTEHNOLOGII ȘI MATERIALE AVANSATE</a:t>
            </a:r>
          </a:p>
          <a:p>
            <a:r>
              <a:rPr lang="ro-RO" sz="1400" dirty="0">
                <a:solidFill>
                  <a:schemeClr val="bg1"/>
                </a:solidFill>
                <a:latin typeface="Trebuchet MS" panose="020B0603020202020204" pitchFamily="34" charset="0"/>
              </a:rPr>
              <a:t>      4.3. Tehnologii de depoluare</a:t>
            </a:r>
          </a:p>
          <a:p>
            <a:r>
              <a:rPr lang="ro-RO" sz="1400" dirty="0">
                <a:solidFill>
                  <a:schemeClr val="bg1"/>
                </a:solidFill>
                <a:latin typeface="Trebuchet MS" panose="020B0603020202020204" pitchFamily="34" charset="0"/>
              </a:rPr>
              <a:t>      4.4. Materiale</a:t>
            </a:r>
          </a:p>
        </p:txBody>
      </p:sp>
      <p:grpSp>
        <p:nvGrpSpPr>
          <p:cNvPr id="44" name="Group 43"/>
          <p:cNvGrpSpPr>
            <a:grpSpLocks noChangeAspect="1"/>
          </p:cNvGrpSpPr>
          <p:nvPr/>
        </p:nvGrpSpPr>
        <p:grpSpPr>
          <a:xfrm>
            <a:off x="5305183" y="5549485"/>
            <a:ext cx="397407" cy="205725"/>
            <a:chOff x="5300347" y="3553971"/>
            <a:chExt cx="2780174" cy="1439210"/>
          </a:xfrm>
          <a:solidFill>
            <a:schemeClr val="bg1">
              <a:lumMod val="85000"/>
            </a:schemeClr>
          </a:solidFill>
        </p:grpSpPr>
        <p:sp>
          <p:nvSpPr>
            <p:cNvPr id="45" name="Right Arrow 1"/>
            <p:cNvSpPr/>
            <p:nvPr/>
          </p:nvSpPr>
          <p:spPr>
            <a:xfrm>
              <a:off x="5300347" y="3553971"/>
              <a:ext cx="2780174" cy="1439210"/>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2750" h="2185987">
                  <a:moveTo>
                    <a:pt x="0" y="272177"/>
                  </a:moveTo>
                  <a:lnTo>
                    <a:pt x="3129757" y="272177"/>
                  </a:lnTo>
                  <a:lnTo>
                    <a:pt x="3129757" y="0"/>
                  </a:lnTo>
                  <a:lnTo>
                    <a:pt x="4222750" y="1092994"/>
                  </a:lnTo>
                  <a:lnTo>
                    <a:pt x="3129757" y="2185987"/>
                  </a:lnTo>
                  <a:lnTo>
                    <a:pt x="3137377" y="1067990"/>
                  </a:lnTo>
                  <a:lnTo>
                    <a:pt x="1219200" y="1067990"/>
                  </a:lnTo>
                  <a:lnTo>
                    <a:pt x="0" y="272177"/>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err="1">
                <a:solidFill>
                  <a:schemeClr val="tx2"/>
                </a:solidFill>
              </a:endParaRPr>
            </a:p>
          </p:txBody>
        </p:sp>
        <p:sp>
          <p:nvSpPr>
            <p:cNvPr id="46" name="Right Arrow 1"/>
            <p:cNvSpPr/>
            <p:nvPr/>
          </p:nvSpPr>
          <p:spPr>
            <a:xfrm rot="10800000" flipH="1" flipV="1">
              <a:off x="7362885" y="4257114"/>
              <a:ext cx="712619" cy="736067"/>
            </a:xfrm>
            <a:custGeom>
              <a:avLst/>
              <a:gdLst>
                <a:gd name="connsiteX0" fmla="*/ 0 w 3994150"/>
                <a:gd name="connsiteY0" fmla="*/ 546497 h 2185987"/>
                <a:gd name="connsiteX1" fmla="*/ 2901157 w 3994150"/>
                <a:gd name="connsiteY1" fmla="*/ 5464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8777 w 3994150"/>
                <a:gd name="connsiteY1" fmla="*/ 27979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54649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546497 h 2185987"/>
                <a:gd name="connsiteX0" fmla="*/ 0 w 3994150"/>
                <a:gd name="connsiteY0" fmla="*/ 32551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0 w 3994150"/>
                <a:gd name="connsiteY7" fmla="*/ 32551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1157 w 3994150"/>
                <a:gd name="connsiteY5" fmla="*/ 16394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639490 h 2185987"/>
                <a:gd name="connsiteX7" fmla="*/ 7620 w 3994150"/>
                <a:gd name="connsiteY7" fmla="*/ 256937 h 2185987"/>
                <a:gd name="connsiteX0" fmla="*/ 7620 w 3994150"/>
                <a:gd name="connsiteY0" fmla="*/ 256937 h 2185987"/>
                <a:gd name="connsiteX1" fmla="*/ 2901157 w 3994150"/>
                <a:gd name="connsiteY1" fmla="*/ 272177 h 2185987"/>
                <a:gd name="connsiteX2" fmla="*/ 2901157 w 3994150"/>
                <a:gd name="connsiteY2" fmla="*/ 0 h 2185987"/>
                <a:gd name="connsiteX3" fmla="*/ 3994150 w 3994150"/>
                <a:gd name="connsiteY3" fmla="*/ 1092994 h 2185987"/>
                <a:gd name="connsiteX4" fmla="*/ 2901157 w 3994150"/>
                <a:gd name="connsiteY4" fmla="*/ 2185987 h 2185987"/>
                <a:gd name="connsiteX5" fmla="*/ 2908777 w 3994150"/>
                <a:gd name="connsiteY5" fmla="*/ 1067990 h 2185987"/>
                <a:gd name="connsiteX6" fmla="*/ 0 w 3994150"/>
                <a:gd name="connsiteY6" fmla="*/ 1075610 h 2185987"/>
                <a:gd name="connsiteX7" fmla="*/ 7620 w 3994150"/>
                <a:gd name="connsiteY7" fmla="*/ 256937 h 2185987"/>
                <a:gd name="connsiteX0" fmla="*/ 0 w 4268470"/>
                <a:gd name="connsiteY0" fmla="*/ 249317 h 2185987"/>
                <a:gd name="connsiteX1" fmla="*/ 3175477 w 4268470"/>
                <a:gd name="connsiteY1" fmla="*/ 272177 h 2185987"/>
                <a:gd name="connsiteX2" fmla="*/ 3175477 w 4268470"/>
                <a:gd name="connsiteY2" fmla="*/ 0 h 2185987"/>
                <a:gd name="connsiteX3" fmla="*/ 4268470 w 4268470"/>
                <a:gd name="connsiteY3" fmla="*/ 1092994 h 2185987"/>
                <a:gd name="connsiteX4" fmla="*/ 3175477 w 4268470"/>
                <a:gd name="connsiteY4" fmla="*/ 2185987 h 2185987"/>
                <a:gd name="connsiteX5" fmla="*/ 3183097 w 4268470"/>
                <a:gd name="connsiteY5" fmla="*/ 1067990 h 2185987"/>
                <a:gd name="connsiteX6" fmla="*/ 274320 w 4268470"/>
                <a:gd name="connsiteY6" fmla="*/ 1075610 h 2185987"/>
                <a:gd name="connsiteX7" fmla="*/ 0 w 4268470"/>
                <a:gd name="connsiteY7" fmla="*/ 24931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228600 w 4222750"/>
                <a:gd name="connsiteY6" fmla="*/ 1075610 h 2185987"/>
                <a:gd name="connsiteX7" fmla="*/ 0 w 4222750"/>
                <a:gd name="connsiteY7" fmla="*/ 272177 h 2185987"/>
                <a:gd name="connsiteX0" fmla="*/ 0 w 4222750"/>
                <a:gd name="connsiteY0" fmla="*/ 272177 h 2185987"/>
                <a:gd name="connsiteX1" fmla="*/ 3129757 w 4222750"/>
                <a:gd name="connsiteY1" fmla="*/ 272177 h 2185987"/>
                <a:gd name="connsiteX2" fmla="*/ 3129757 w 4222750"/>
                <a:gd name="connsiteY2" fmla="*/ 0 h 2185987"/>
                <a:gd name="connsiteX3" fmla="*/ 4222750 w 4222750"/>
                <a:gd name="connsiteY3" fmla="*/ 1092994 h 2185987"/>
                <a:gd name="connsiteX4" fmla="*/ 3129757 w 4222750"/>
                <a:gd name="connsiteY4" fmla="*/ 2185987 h 2185987"/>
                <a:gd name="connsiteX5" fmla="*/ 3137377 w 4222750"/>
                <a:gd name="connsiteY5" fmla="*/ 1067990 h 2185987"/>
                <a:gd name="connsiteX6" fmla="*/ 1219200 w 4222750"/>
                <a:gd name="connsiteY6" fmla="*/ 1067990 h 2185987"/>
                <a:gd name="connsiteX7" fmla="*/ 0 w 4222750"/>
                <a:gd name="connsiteY7" fmla="*/ 272177 h 2185987"/>
                <a:gd name="connsiteX0" fmla="*/ 0 w 3003550"/>
                <a:gd name="connsiteY0" fmla="*/ 1067990 h 2185987"/>
                <a:gd name="connsiteX1" fmla="*/ 1910557 w 3003550"/>
                <a:gd name="connsiteY1" fmla="*/ 272177 h 2185987"/>
                <a:gd name="connsiteX2" fmla="*/ 1910557 w 3003550"/>
                <a:gd name="connsiteY2" fmla="*/ 0 h 2185987"/>
                <a:gd name="connsiteX3" fmla="*/ 3003550 w 3003550"/>
                <a:gd name="connsiteY3" fmla="*/ 1092994 h 2185987"/>
                <a:gd name="connsiteX4" fmla="*/ 1910557 w 3003550"/>
                <a:gd name="connsiteY4" fmla="*/ 2185987 h 2185987"/>
                <a:gd name="connsiteX5" fmla="*/ 1918177 w 3003550"/>
                <a:gd name="connsiteY5" fmla="*/ 1067990 h 2185987"/>
                <a:gd name="connsiteX6" fmla="*/ 0 w 3003550"/>
                <a:gd name="connsiteY6" fmla="*/ 1067990 h 2185987"/>
                <a:gd name="connsiteX0" fmla="*/ 7620 w 1092993"/>
                <a:gd name="connsiteY0" fmla="*/ 1067990 h 2185987"/>
                <a:gd name="connsiteX1" fmla="*/ 0 w 1092993"/>
                <a:gd name="connsiteY1" fmla="*/ 272177 h 2185987"/>
                <a:gd name="connsiteX2" fmla="*/ 0 w 1092993"/>
                <a:gd name="connsiteY2" fmla="*/ 0 h 2185987"/>
                <a:gd name="connsiteX3" fmla="*/ 1092993 w 1092993"/>
                <a:gd name="connsiteY3" fmla="*/ 1092994 h 2185987"/>
                <a:gd name="connsiteX4" fmla="*/ 0 w 1092993"/>
                <a:gd name="connsiteY4" fmla="*/ 2185987 h 2185987"/>
                <a:gd name="connsiteX5" fmla="*/ 7620 w 1092993"/>
                <a:gd name="connsiteY5" fmla="*/ 1067990 h 2185987"/>
                <a:gd name="connsiteX0" fmla="*/ 7620 w 1092993"/>
                <a:gd name="connsiteY0" fmla="*/ 1067990 h 2185987"/>
                <a:gd name="connsiteX1" fmla="*/ 0 w 1092993"/>
                <a:gd name="connsiteY1" fmla="*/ 0 h 2185987"/>
                <a:gd name="connsiteX2" fmla="*/ 1092993 w 1092993"/>
                <a:gd name="connsiteY2" fmla="*/ 1092994 h 2185987"/>
                <a:gd name="connsiteX3" fmla="*/ 0 w 1092993"/>
                <a:gd name="connsiteY3" fmla="*/ 2185987 h 2185987"/>
                <a:gd name="connsiteX4" fmla="*/ 7620 w 1092993"/>
                <a:gd name="connsiteY4" fmla="*/ 1067990 h 2185987"/>
                <a:gd name="connsiteX0" fmla="*/ 7620 w 1092993"/>
                <a:gd name="connsiteY0" fmla="*/ 0 h 1117997"/>
                <a:gd name="connsiteX1" fmla="*/ 1092993 w 1092993"/>
                <a:gd name="connsiteY1" fmla="*/ 25004 h 1117997"/>
                <a:gd name="connsiteX2" fmla="*/ 0 w 1092993"/>
                <a:gd name="connsiteY2" fmla="*/ 1117997 h 1117997"/>
                <a:gd name="connsiteX3" fmla="*/ 7620 w 1092993"/>
                <a:gd name="connsiteY3" fmla="*/ 0 h 1117997"/>
              </a:gdLst>
              <a:ahLst/>
              <a:cxnLst>
                <a:cxn ang="0">
                  <a:pos x="connsiteX0" y="connsiteY0"/>
                </a:cxn>
                <a:cxn ang="0">
                  <a:pos x="connsiteX1" y="connsiteY1"/>
                </a:cxn>
                <a:cxn ang="0">
                  <a:pos x="connsiteX2" y="connsiteY2"/>
                </a:cxn>
                <a:cxn ang="0">
                  <a:pos x="connsiteX3" y="connsiteY3"/>
                </a:cxn>
              </a:cxnLst>
              <a:rect l="l" t="t" r="r" b="b"/>
              <a:pathLst>
                <a:path w="1092993" h="1117997">
                  <a:moveTo>
                    <a:pt x="7620" y="0"/>
                  </a:moveTo>
                  <a:lnTo>
                    <a:pt x="1092993" y="25004"/>
                  </a:lnTo>
                  <a:lnTo>
                    <a:pt x="0" y="1117997"/>
                  </a:lnTo>
                  <a:lnTo>
                    <a:pt x="762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endParaRPr lang="en-US" sz="1400" dirty="0" err="1">
                <a:solidFill>
                  <a:schemeClr val="tx2"/>
                </a:solidFill>
              </a:endParaRPr>
            </a:p>
          </p:txBody>
        </p:sp>
      </p:grpSp>
      <p:sp>
        <p:nvSpPr>
          <p:cNvPr id="29" name="Rectangle 28"/>
          <p:cNvSpPr/>
          <p:nvPr/>
        </p:nvSpPr>
        <p:spPr>
          <a:xfrm>
            <a:off x="751811" y="1356720"/>
            <a:ext cx="7140494"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Fișa de prezentare a proiectului PARTENER ECOIND</a:t>
            </a:r>
            <a:endParaRPr lang="en-US" sz="2000" dirty="0">
              <a:solidFill>
                <a:schemeClr val="accent2">
                  <a:lumMod val="75000"/>
                </a:schemeClr>
              </a:solidFill>
            </a:endParaRPr>
          </a:p>
        </p:txBody>
      </p:sp>
      <p:sp>
        <p:nvSpPr>
          <p:cNvPr id="34" name="Slide Number Placeholder 9">
            <a:extLst>
              <a:ext uri="{FF2B5EF4-FFF2-40B4-BE49-F238E27FC236}">
                <a16:creationId xmlns:a16="http://schemas.microsoft.com/office/drawing/2014/main" id="{CF2A169F-FACC-4F16-A8D8-E449A40D18E9}"/>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3</a:t>
            </a:fld>
            <a:endParaRPr lang="ro-RO" dirty="0"/>
          </a:p>
        </p:txBody>
      </p:sp>
      <p:sp>
        <p:nvSpPr>
          <p:cNvPr id="39" name="TextBox 1">
            <a:extLst>
              <a:ext uri="{FF2B5EF4-FFF2-40B4-BE49-F238E27FC236}">
                <a16:creationId xmlns:a16="http://schemas.microsoft.com/office/drawing/2014/main" id="{D17A5CCB-BF67-48FF-8A08-83B2D3521A4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016529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 tip D – Derulare financiară</a:t>
            </a:r>
            <a:r>
              <a:rPr lang="en-US" sz="2000" b="1" dirty="0">
                <a:solidFill>
                  <a:schemeClr val="accent2">
                    <a:lumMod val="75000"/>
                  </a:schemeClr>
                </a:solidFill>
                <a:latin typeface="Trebuchet MS" panose="020B0603020202020204" pitchFamily="34" charset="0"/>
              </a:rPr>
              <a:t> / </a:t>
            </a:r>
            <a:r>
              <a:rPr lang="en-US" sz="2000" b="1" dirty="0" err="1">
                <a:solidFill>
                  <a:schemeClr val="accent2">
                    <a:lumMod val="75000"/>
                  </a:schemeClr>
                </a:solidFill>
                <a:latin typeface="Trebuchet MS" panose="020B0603020202020204" pitchFamily="34" charset="0"/>
              </a:rPr>
              <a:t>contracte</a:t>
            </a:r>
            <a:r>
              <a:rPr lang="en-US" sz="2000" b="1" dirty="0">
                <a:solidFill>
                  <a:schemeClr val="accent2">
                    <a:lumMod val="75000"/>
                  </a:schemeClr>
                </a:solidFill>
                <a:latin typeface="Trebuchet MS" panose="020B0603020202020204" pitchFamily="34" charset="0"/>
              </a:rPr>
              <a:t> </a:t>
            </a:r>
            <a:r>
              <a:rPr lang="en-US" sz="2000" b="1" dirty="0" err="1">
                <a:solidFill>
                  <a:schemeClr val="accent2">
                    <a:lumMod val="75000"/>
                  </a:schemeClr>
                </a:solidFill>
                <a:latin typeface="Trebuchet MS" panose="020B0603020202020204" pitchFamily="34" charset="0"/>
              </a:rPr>
              <a:t>subsidiare</a:t>
            </a:r>
            <a:r>
              <a:rPr lang="ro-RO" sz="2000" b="1" dirty="0">
                <a:solidFill>
                  <a:schemeClr val="accent2">
                    <a:lumMod val="75000"/>
                  </a:schemeClr>
                </a:solidFill>
                <a:latin typeface="Trebuchet MS" panose="020B0603020202020204" pitchFamily="34" charset="0"/>
              </a:rPr>
              <a:t> (inclusiv regia aferentă ECOIND)</a:t>
            </a:r>
            <a:endParaRPr lang="en-US" sz="2000" dirty="0">
              <a:solidFill>
                <a:schemeClr val="accent4">
                  <a:lumMod val="75000"/>
                </a:schemeClr>
              </a:solidFill>
            </a:endParaRPr>
          </a:p>
        </p:txBody>
      </p:sp>
      <p:grpSp>
        <p:nvGrpSpPr>
          <p:cNvPr id="18" name="Group 17"/>
          <p:cNvGrpSpPr/>
          <p:nvPr/>
        </p:nvGrpSpPr>
        <p:grpSpPr>
          <a:xfrm>
            <a:off x="121335" y="1859097"/>
            <a:ext cx="2816352" cy="1915942"/>
            <a:chOff x="121335" y="1859097"/>
            <a:chExt cx="2816352" cy="1915942"/>
          </a:xfrm>
        </p:grpSpPr>
        <p:pic>
          <p:nvPicPr>
            <p:cNvPr id="2" name="Picture 1"/>
            <p:cNvPicPr>
              <a:picLocks noChangeAspect="1"/>
            </p:cNvPicPr>
            <p:nvPr/>
          </p:nvPicPr>
          <p:blipFill>
            <a:blip r:embed="rId3"/>
            <a:stretch>
              <a:fillRect/>
            </a:stretch>
          </p:blipFill>
          <p:spPr>
            <a:xfrm>
              <a:off x="121335" y="1859097"/>
              <a:ext cx="2816352" cy="1915942"/>
            </a:xfrm>
            <a:prstGeom prst="rect">
              <a:avLst/>
            </a:prstGeom>
          </p:spPr>
        </p:pic>
        <p:sp>
          <p:nvSpPr>
            <p:cNvPr id="16" name="TextBox 15"/>
            <p:cNvSpPr txBox="1"/>
            <p:nvPr/>
          </p:nvSpPr>
          <p:spPr>
            <a:xfrm>
              <a:off x="1037006" y="2104342"/>
              <a:ext cx="492505" cy="215444"/>
            </a:xfrm>
            <a:prstGeom prst="rect">
              <a:avLst/>
            </a:prstGeom>
            <a:noFill/>
          </p:spPr>
          <p:txBody>
            <a:bodyPr wrap="square" rtlCol="0">
              <a:spAutoFit/>
            </a:bodyPr>
            <a:lstStyle/>
            <a:p>
              <a:r>
                <a:rPr lang="en-US" sz="800" b="1" dirty="0"/>
                <a:t>98,71%</a:t>
              </a:r>
              <a:endParaRPr lang="ro-RO" sz="800" b="1" dirty="0"/>
            </a:p>
          </p:txBody>
        </p:sp>
        <p:sp>
          <p:nvSpPr>
            <p:cNvPr id="19" name="TextBox 18"/>
            <p:cNvSpPr txBox="1"/>
            <p:nvPr/>
          </p:nvSpPr>
          <p:spPr>
            <a:xfrm>
              <a:off x="1989399" y="2237746"/>
              <a:ext cx="492505" cy="215444"/>
            </a:xfrm>
            <a:prstGeom prst="rect">
              <a:avLst/>
            </a:prstGeom>
            <a:noFill/>
          </p:spPr>
          <p:txBody>
            <a:bodyPr wrap="square" rtlCol="0">
              <a:spAutoFit/>
            </a:bodyPr>
            <a:lstStyle/>
            <a:p>
              <a:r>
                <a:rPr lang="en-US" sz="800" b="1" dirty="0"/>
                <a:t>99,36%</a:t>
              </a:r>
              <a:endParaRPr lang="ro-RO" sz="800" b="1" dirty="0"/>
            </a:p>
          </p:txBody>
        </p:sp>
      </p:grpSp>
      <p:grpSp>
        <p:nvGrpSpPr>
          <p:cNvPr id="20" name="Group 19"/>
          <p:cNvGrpSpPr/>
          <p:nvPr/>
        </p:nvGrpSpPr>
        <p:grpSpPr>
          <a:xfrm>
            <a:off x="3161302" y="1859097"/>
            <a:ext cx="2813193" cy="1915888"/>
            <a:chOff x="3161302" y="1859097"/>
            <a:chExt cx="2813193" cy="1915888"/>
          </a:xfrm>
        </p:grpSpPr>
        <p:pic>
          <p:nvPicPr>
            <p:cNvPr id="3" name="Picture 2"/>
            <p:cNvPicPr>
              <a:picLocks noChangeAspect="1"/>
            </p:cNvPicPr>
            <p:nvPr/>
          </p:nvPicPr>
          <p:blipFill>
            <a:blip r:embed="rId4"/>
            <a:stretch>
              <a:fillRect/>
            </a:stretch>
          </p:blipFill>
          <p:spPr>
            <a:xfrm>
              <a:off x="3161302" y="1859097"/>
              <a:ext cx="2813193" cy="1915888"/>
            </a:xfrm>
            <a:prstGeom prst="rect">
              <a:avLst/>
            </a:prstGeom>
          </p:spPr>
        </p:pic>
        <p:sp>
          <p:nvSpPr>
            <p:cNvPr id="21" name="TextBox 20"/>
            <p:cNvSpPr txBox="1"/>
            <p:nvPr/>
          </p:nvSpPr>
          <p:spPr>
            <a:xfrm>
              <a:off x="4091175" y="2098591"/>
              <a:ext cx="534165" cy="215444"/>
            </a:xfrm>
            <a:prstGeom prst="rect">
              <a:avLst/>
            </a:prstGeom>
            <a:noFill/>
          </p:spPr>
          <p:txBody>
            <a:bodyPr wrap="square" rtlCol="0">
              <a:spAutoFit/>
            </a:bodyPr>
            <a:lstStyle/>
            <a:p>
              <a:r>
                <a:rPr lang="en-US" sz="800" b="1" dirty="0"/>
                <a:t>99,92%</a:t>
              </a:r>
              <a:endParaRPr lang="ro-RO" sz="800" b="1" dirty="0"/>
            </a:p>
          </p:txBody>
        </p:sp>
        <p:sp>
          <p:nvSpPr>
            <p:cNvPr id="22" name="TextBox 21"/>
            <p:cNvSpPr txBox="1"/>
            <p:nvPr/>
          </p:nvSpPr>
          <p:spPr>
            <a:xfrm>
              <a:off x="4998721" y="2784389"/>
              <a:ext cx="528624" cy="215444"/>
            </a:xfrm>
            <a:prstGeom prst="rect">
              <a:avLst/>
            </a:prstGeom>
            <a:noFill/>
          </p:spPr>
          <p:txBody>
            <a:bodyPr wrap="square" rtlCol="0">
              <a:spAutoFit/>
            </a:bodyPr>
            <a:lstStyle/>
            <a:p>
              <a:r>
                <a:rPr lang="en-US" sz="800" b="1" dirty="0"/>
                <a:t>98,95%</a:t>
              </a:r>
              <a:endParaRPr lang="ro-RO" sz="800" b="1" dirty="0"/>
            </a:p>
          </p:txBody>
        </p:sp>
      </p:grpSp>
      <p:grpSp>
        <p:nvGrpSpPr>
          <p:cNvPr id="24" name="Group 23"/>
          <p:cNvGrpSpPr/>
          <p:nvPr/>
        </p:nvGrpSpPr>
        <p:grpSpPr>
          <a:xfrm>
            <a:off x="6184557" y="1859097"/>
            <a:ext cx="2813194" cy="1915888"/>
            <a:chOff x="6184557" y="1859097"/>
            <a:chExt cx="2813194" cy="1915888"/>
          </a:xfrm>
        </p:grpSpPr>
        <p:pic>
          <p:nvPicPr>
            <p:cNvPr id="4" name="Picture 3"/>
            <p:cNvPicPr>
              <a:picLocks noChangeAspect="1"/>
            </p:cNvPicPr>
            <p:nvPr/>
          </p:nvPicPr>
          <p:blipFill>
            <a:blip r:embed="rId5"/>
            <a:stretch>
              <a:fillRect/>
            </a:stretch>
          </p:blipFill>
          <p:spPr>
            <a:xfrm>
              <a:off x="6184557" y="1859097"/>
              <a:ext cx="2813194" cy="1915888"/>
            </a:xfrm>
            <a:prstGeom prst="rect">
              <a:avLst/>
            </a:prstGeom>
          </p:spPr>
        </p:pic>
        <p:sp>
          <p:nvSpPr>
            <p:cNvPr id="25" name="TextBox 24"/>
            <p:cNvSpPr txBox="1"/>
            <p:nvPr/>
          </p:nvSpPr>
          <p:spPr>
            <a:xfrm>
              <a:off x="7078014" y="2127833"/>
              <a:ext cx="517213" cy="215444"/>
            </a:xfrm>
            <a:prstGeom prst="rect">
              <a:avLst/>
            </a:prstGeom>
            <a:noFill/>
          </p:spPr>
          <p:txBody>
            <a:bodyPr wrap="square" rtlCol="0">
              <a:spAutoFit/>
            </a:bodyPr>
            <a:lstStyle/>
            <a:p>
              <a:r>
                <a:rPr lang="en-US" sz="800" b="1" dirty="0"/>
                <a:t>91,50%</a:t>
              </a:r>
              <a:endParaRPr lang="ro-RO" sz="800" b="1" dirty="0"/>
            </a:p>
          </p:txBody>
        </p:sp>
        <p:sp>
          <p:nvSpPr>
            <p:cNvPr id="26" name="TextBox 25"/>
            <p:cNvSpPr txBox="1"/>
            <p:nvPr/>
          </p:nvSpPr>
          <p:spPr>
            <a:xfrm>
              <a:off x="8015692" y="2307004"/>
              <a:ext cx="496609" cy="215444"/>
            </a:xfrm>
            <a:prstGeom prst="rect">
              <a:avLst/>
            </a:prstGeom>
            <a:noFill/>
          </p:spPr>
          <p:txBody>
            <a:bodyPr wrap="square" rtlCol="0">
              <a:spAutoFit/>
            </a:bodyPr>
            <a:lstStyle/>
            <a:p>
              <a:r>
                <a:rPr lang="en-US" sz="800" b="1" dirty="0"/>
                <a:t>98,90%</a:t>
              </a:r>
              <a:endParaRPr lang="ro-RO" sz="800" b="1" dirty="0"/>
            </a:p>
          </p:txBody>
        </p:sp>
      </p:grpSp>
      <p:grpSp>
        <p:nvGrpSpPr>
          <p:cNvPr id="27" name="Group 26"/>
          <p:cNvGrpSpPr/>
          <p:nvPr/>
        </p:nvGrpSpPr>
        <p:grpSpPr>
          <a:xfrm>
            <a:off x="9239001" y="1859097"/>
            <a:ext cx="2813192" cy="1915888"/>
            <a:chOff x="9257535" y="1859097"/>
            <a:chExt cx="2813192" cy="1915888"/>
          </a:xfrm>
        </p:grpSpPr>
        <p:pic>
          <p:nvPicPr>
            <p:cNvPr id="23" name="Picture 22"/>
            <p:cNvPicPr>
              <a:picLocks noChangeAspect="1"/>
            </p:cNvPicPr>
            <p:nvPr/>
          </p:nvPicPr>
          <p:blipFill>
            <a:blip r:embed="rId6"/>
            <a:stretch>
              <a:fillRect/>
            </a:stretch>
          </p:blipFill>
          <p:spPr>
            <a:xfrm>
              <a:off x="9257535" y="1859097"/>
              <a:ext cx="2813192" cy="1915888"/>
            </a:xfrm>
            <a:prstGeom prst="rect">
              <a:avLst/>
            </a:prstGeom>
          </p:spPr>
        </p:pic>
        <p:sp>
          <p:nvSpPr>
            <p:cNvPr id="28" name="TextBox 27"/>
            <p:cNvSpPr txBox="1"/>
            <p:nvPr/>
          </p:nvSpPr>
          <p:spPr>
            <a:xfrm>
              <a:off x="10154229" y="2419042"/>
              <a:ext cx="555165" cy="215444"/>
            </a:xfrm>
            <a:prstGeom prst="rect">
              <a:avLst/>
            </a:prstGeom>
            <a:noFill/>
          </p:spPr>
          <p:txBody>
            <a:bodyPr wrap="square" rtlCol="0">
              <a:spAutoFit/>
            </a:bodyPr>
            <a:lstStyle/>
            <a:p>
              <a:r>
                <a:rPr lang="en-US" sz="800" b="1" dirty="0"/>
                <a:t>69,60%</a:t>
              </a:r>
              <a:endParaRPr lang="ro-RO" sz="800" b="1" dirty="0"/>
            </a:p>
          </p:txBody>
        </p:sp>
        <p:sp>
          <p:nvSpPr>
            <p:cNvPr id="29" name="TextBox 28"/>
            <p:cNvSpPr txBox="1"/>
            <p:nvPr/>
          </p:nvSpPr>
          <p:spPr>
            <a:xfrm>
              <a:off x="11086960" y="2576178"/>
              <a:ext cx="496268" cy="215444"/>
            </a:xfrm>
            <a:prstGeom prst="rect">
              <a:avLst/>
            </a:prstGeom>
            <a:noFill/>
          </p:spPr>
          <p:txBody>
            <a:bodyPr wrap="square" rtlCol="0">
              <a:spAutoFit/>
            </a:bodyPr>
            <a:lstStyle/>
            <a:p>
              <a:r>
                <a:rPr lang="en-US" sz="800" b="1" dirty="0"/>
                <a:t>64,97%</a:t>
              </a:r>
              <a:endParaRPr lang="ro-RO" sz="800" b="1" dirty="0"/>
            </a:p>
          </p:txBody>
        </p:sp>
      </p:grpSp>
      <p:grpSp>
        <p:nvGrpSpPr>
          <p:cNvPr id="33" name="Group 32"/>
          <p:cNvGrpSpPr/>
          <p:nvPr/>
        </p:nvGrpSpPr>
        <p:grpSpPr>
          <a:xfrm>
            <a:off x="124494" y="3991972"/>
            <a:ext cx="2813193" cy="1915888"/>
            <a:chOff x="124494" y="3991972"/>
            <a:chExt cx="2813193" cy="1915888"/>
          </a:xfrm>
        </p:grpSpPr>
        <p:pic>
          <p:nvPicPr>
            <p:cNvPr id="6" name="Picture 5"/>
            <p:cNvPicPr>
              <a:picLocks noChangeAspect="1"/>
            </p:cNvPicPr>
            <p:nvPr/>
          </p:nvPicPr>
          <p:blipFill>
            <a:blip r:embed="rId7"/>
            <a:stretch>
              <a:fillRect/>
            </a:stretch>
          </p:blipFill>
          <p:spPr>
            <a:xfrm>
              <a:off x="124494" y="3991972"/>
              <a:ext cx="2813193" cy="1915888"/>
            </a:xfrm>
            <a:prstGeom prst="rect">
              <a:avLst/>
            </a:prstGeom>
          </p:spPr>
        </p:pic>
        <p:sp>
          <p:nvSpPr>
            <p:cNvPr id="31" name="TextBox 30"/>
            <p:cNvSpPr txBox="1"/>
            <p:nvPr/>
          </p:nvSpPr>
          <p:spPr>
            <a:xfrm>
              <a:off x="1056131" y="4798954"/>
              <a:ext cx="521209" cy="215444"/>
            </a:xfrm>
            <a:prstGeom prst="rect">
              <a:avLst/>
            </a:prstGeom>
            <a:noFill/>
          </p:spPr>
          <p:txBody>
            <a:bodyPr wrap="square" rtlCol="0">
              <a:spAutoFit/>
            </a:bodyPr>
            <a:lstStyle/>
            <a:p>
              <a:r>
                <a:rPr lang="en-US" sz="800" b="1" dirty="0"/>
                <a:t>50,21%</a:t>
              </a:r>
              <a:endParaRPr lang="ro-RO" sz="800" b="1" dirty="0"/>
            </a:p>
          </p:txBody>
        </p:sp>
        <p:sp>
          <p:nvSpPr>
            <p:cNvPr id="32" name="TextBox 31"/>
            <p:cNvSpPr txBox="1"/>
            <p:nvPr/>
          </p:nvSpPr>
          <p:spPr>
            <a:xfrm>
              <a:off x="1976090" y="5005104"/>
              <a:ext cx="528248" cy="215444"/>
            </a:xfrm>
            <a:prstGeom prst="rect">
              <a:avLst/>
            </a:prstGeom>
            <a:noFill/>
          </p:spPr>
          <p:txBody>
            <a:bodyPr wrap="square" rtlCol="0">
              <a:spAutoFit/>
            </a:bodyPr>
            <a:lstStyle/>
            <a:p>
              <a:r>
                <a:rPr lang="en-US" sz="800" b="1" dirty="0"/>
                <a:t>58,72%</a:t>
              </a:r>
              <a:endParaRPr lang="ro-RO" sz="800" b="1" dirty="0"/>
            </a:p>
          </p:txBody>
        </p:sp>
      </p:grpSp>
      <p:grpSp>
        <p:nvGrpSpPr>
          <p:cNvPr id="35" name="Group 34"/>
          <p:cNvGrpSpPr/>
          <p:nvPr/>
        </p:nvGrpSpPr>
        <p:grpSpPr>
          <a:xfrm>
            <a:off x="3161302" y="4014479"/>
            <a:ext cx="2813193" cy="1915888"/>
            <a:chOff x="3161302" y="4014479"/>
            <a:chExt cx="2813193" cy="1915888"/>
          </a:xfrm>
        </p:grpSpPr>
        <p:pic>
          <p:nvPicPr>
            <p:cNvPr id="30" name="Picture 29"/>
            <p:cNvPicPr>
              <a:picLocks noChangeAspect="1"/>
            </p:cNvPicPr>
            <p:nvPr/>
          </p:nvPicPr>
          <p:blipFill>
            <a:blip r:embed="rId8"/>
            <a:stretch>
              <a:fillRect/>
            </a:stretch>
          </p:blipFill>
          <p:spPr>
            <a:xfrm>
              <a:off x="3161302" y="4014479"/>
              <a:ext cx="2813193" cy="1915888"/>
            </a:xfrm>
            <a:prstGeom prst="rect">
              <a:avLst/>
            </a:prstGeom>
          </p:spPr>
        </p:pic>
        <p:sp>
          <p:nvSpPr>
            <p:cNvPr id="34" name="TextBox 33"/>
            <p:cNvSpPr txBox="1"/>
            <p:nvPr/>
          </p:nvSpPr>
          <p:spPr>
            <a:xfrm>
              <a:off x="4083554" y="4917845"/>
              <a:ext cx="534166" cy="215444"/>
            </a:xfrm>
            <a:prstGeom prst="rect">
              <a:avLst/>
            </a:prstGeom>
            <a:noFill/>
          </p:spPr>
          <p:txBody>
            <a:bodyPr wrap="square" rtlCol="0">
              <a:spAutoFit/>
            </a:bodyPr>
            <a:lstStyle/>
            <a:p>
              <a:r>
                <a:rPr lang="en-US" sz="800" b="1" dirty="0"/>
                <a:t>50,47%</a:t>
              </a:r>
              <a:endParaRPr lang="ro-RO" sz="800" b="1" dirty="0"/>
            </a:p>
          </p:txBody>
        </p:sp>
        <p:sp>
          <p:nvSpPr>
            <p:cNvPr id="36" name="TextBox 35"/>
            <p:cNvSpPr txBox="1"/>
            <p:nvPr/>
          </p:nvSpPr>
          <p:spPr>
            <a:xfrm>
              <a:off x="5008240" y="5246062"/>
              <a:ext cx="511485" cy="215444"/>
            </a:xfrm>
            <a:prstGeom prst="rect">
              <a:avLst/>
            </a:prstGeom>
            <a:noFill/>
          </p:spPr>
          <p:txBody>
            <a:bodyPr wrap="square" rtlCol="0">
              <a:spAutoFit/>
            </a:bodyPr>
            <a:lstStyle/>
            <a:p>
              <a:r>
                <a:rPr lang="en-US" sz="800" b="1" dirty="0"/>
                <a:t>25,36%</a:t>
              </a:r>
              <a:endParaRPr lang="ro-RO" sz="800" b="1" dirty="0"/>
            </a:p>
          </p:txBody>
        </p:sp>
      </p:grpSp>
      <p:grpSp>
        <p:nvGrpSpPr>
          <p:cNvPr id="41" name="Group 40"/>
          <p:cNvGrpSpPr/>
          <p:nvPr/>
        </p:nvGrpSpPr>
        <p:grpSpPr>
          <a:xfrm>
            <a:off x="6205984" y="4014479"/>
            <a:ext cx="2813192" cy="1915888"/>
            <a:chOff x="6205984" y="4014479"/>
            <a:chExt cx="2813192" cy="1915888"/>
          </a:xfrm>
        </p:grpSpPr>
        <p:pic>
          <p:nvPicPr>
            <p:cNvPr id="37" name="Picture 36"/>
            <p:cNvPicPr>
              <a:picLocks noChangeAspect="1"/>
            </p:cNvPicPr>
            <p:nvPr/>
          </p:nvPicPr>
          <p:blipFill>
            <a:blip r:embed="rId9"/>
            <a:stretch>
              <a:fillRect/>
            </a:stretch>
          </p:blipFill>
          <p:spPr>
            <a:xfrm>
              <a:off x="6205984" y="4014479"/>
              <a:ext cx="2813192" cy="1915888"/>
            </a:xfrm>
            <a:prstGeom prst="rect">
              <a:avLst/>
            </a:prstGeom>
          </p:spPr>
        </p:pic>
        <p:sp>
          <p:nvSpPr>
            <p:cNvPr id="39" name="TextBox 38"/>
            <p:cNvSpPr txBox="1"/>
            <p:nvPr/>
          </p:nvSpPr>
          <p:spPr>
            <a:xfrm>
              <a:off x="7125362" y="5137533"/>
              <a:ext cx="578458" cy="215444"/>
            </a:xfrm>
            <a:prstGeom prst="rect">
              <a:avLst/>
            </a:prstGeom>
            <a:noFill/>
          </p:spPr>
          <p:txBody>
            <a:bodyPr wrap="square" rtlCol="0">
              <a:spAutoFit/>
            </a:bodyPr>
            <a:lstStyle/>
            <a:p>
              <a:r>
                <a:rPr lang="en-US" sz="800" b="1" dirty="0"/>
                <a:t>28,46%</a:t>
              </a:r>
              <a:endParaRPr lang="ro-RO" sz="800" b="1" dirty="0"/>
            </a:p>
          </p:txBody>
        </p:sp>
        <p:sp>
          <p:nvSpPr>
            <p:cNvPr id="40" name="TextBox 39"/>
            <p:cNvSpPr txBox="1"/>
            <p:nvPr/>
          </p:nvSpPr>
          <p:spPr>
            <a:xfrm>
              <a:off x="8050056" y="5339357"/>
              <a:ext cx="578458" cy="215444"/>
            </a:xfrm>
            <a:prstGeom prst="rect">
              <a:avLst/>
            </a:prstGeom>
            <a:noFill/>
          </p:spPr>
          <p:txBody>
            <a:bodyPr wrap="square" rtlCol="0">
              <a:spAutoFit/>
            </a:bodyPr>
            <a:lstStyle/>
            <a:p>
              <a:r>
                <a:rPr lang="en-US" sz="800" b="1" dirty="0"/>
                <a:t>14,69%</a:t>
              </a:r>
              <a:endParaRPr lang="ro-RO" sz="800" b="1" dirty="0"/>
            </a:p>
          </p:txBody>
        </p:sp>
      </p:grpSp>
      <p:pic>
        <p:nvPicPr>
          <p:cNvPr id="38" name="Picture 37"/>
          <p:cNvPicPr>
            <a:picLocks noChangeAspect="1"/>
          </p:cNvPicPr>
          <p:nvPr/>
        </p:nvPicPr>
        <p:blipFill>
          <a:blip r:embed="rId10"/>
          <a:stretch>
            <a:fillRect/>
          </a:stretch>
        </p:blipFill>
        <p:spPr>
          <a:xfrm>
            <a:off x="9232823" y="4017358"/>
            <a:ext cx="2819584" cy="1920240"/>
          </a:xfrm>
          <a:prstGeom prst="rect">
            <a:avLst/>
          </a:prstGeom>
        </p:spPr>
      </p:pic>
      <p:sp>
        <p:nvSpPr>
          <p:cNvPr id="43" name="Slide Number Placeholder 9">
            <a:extLst>
              <a:ext uri="{FF2B5EF4-FFF2-40B4-BE49-F238E27FC236}">
                <a16:creationId xmlns:a16="http://schemas.microsoft.com/office/drawing/2014/main" id="{59952229-CDA7-4F65-8A4F-DA3FA719712F}"/>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30</a:t>
            </a:fld>
            <a:endParaRPr lang="ro-RO" dirty="0"/>
          </a:p>
        </p:txBody>
      </p:sp>
      <p:sp>
        <p:nvSpPr>
          <p:cNvPr id="44" name="TextBox 1">
            <a:extLst>
              <a:ext uri="{FF2B5EF4-FFF2-40B4-BE49-F238E27FC236}">
                <a16:creationId xmlns:a16="http://schemas.microsoft.com/office/drawing/2014/main" id="{5E2C1C1F-E293-446B-BAA7-C5C676F06622}"/>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45" name="TextBox 44">
            <a:extLst>
              <a:ext uri="{FF2B5EF4-FFF2-40B4-BE49-F238E27FC236}">
                <a16:creationId xmlns:a16="http://schemas.microsoft.com/office/drawing/2014/main" id="{29DE14D9-4CD0-4DDE-B57D-5F242503F4A7}"/>
              </a:ext>
            </a:extLst>
          </p:cNvPr>
          <p:cNvSpPr txBox="1"/>
          <p:nvPr/>
        </p:nvSpPr>
        <p:spPr>
          <a:xfrm>
            <a:off x="10218483" y="5494581"/>
            <a:ext cx="496268" cy="215444"/>
          </a:xfrm>
          <a:prstGeom prst="rect">
            <a:avLst/>
          </a:prstGeom>
          <a:noFill/>
        </p:spPr>
        <p:txBody>
          <a:bodyPr wrap="square" rtlCol="0">
            <a:spAutoFit/>
          </a:bodyPr>
          <a:lstStyle/>
          <a:p>
            <a:r>
              <a:rPr lang="ro-RO" sz="800" b="1" dirty="0"/>
              <a:t>0</a:t>
            </a:r>
            <a:r>
              <a:rPr lang="en-US" sz="800" b="1" dirty="0"/>
              <a:t>%</a:t>
            </a:r>
            <a:endParaRPr lang="ro-RO" sz="800" b="1" dirty="0"/>
          </a:p>
        </p:txBody>
      </p:sp>
      <p:sp>
        <p:nvSpPr>
          <p:cNvPr id="46" name="TextBox 45">
            <a:extLst>
              <a:ext uri="{FF2B5EF4-FFF2-40B4-BE49-F238E27FC236}">
                <a16:creationId xmlns:a16="http://schemas.microsoft.com/office/drawing/2014/main" id="{2CF943D0-018D-4509-A108-0A1D02CBE178}"/>
              </a:ext>
            </a:extLst>
          </p:cNvPr>
          <p:cNvSpPr txBox="1"/>
          <p:nvPr/>
        </p:nvSpPr>
        <p:spPr>
          <a:xfrm>
            <a:off x="11150685" y="5492200"/>
            <a:ext cx="496268" cy="215444"/>
          </a:xfrm>
          <a:prstGeom prst="rect">
            <a:avLst/>
          </a:prstGeom>
          <a:noFill/>
        </p:spPr>
        <p:txBody>
          <a:bodyPr wrap="square" rtlCol="0">
            <a:spAutoFit/>
          </a:bodyPr>
          <a:lstStyle/>
          <a:p>
            <a:r>
              <a:rPr lang="ro-RO" sz="800" b="1" dirty="0"/>
              <a:t>0</a:t>
            </a:r>
            <a:r>
              <a:rPr lang="en-US" sz="800" b="1" dirty="0"/>
              <a:t>%</a:t>
            </a:r>
            <a:endParaRPr lang="ro-RO" sz="800" b="1" dirty="0"/>
          </a:p>
        </p:txBody>
      </p:sp>
    </p:spTree>
    <p:extLst>
      <p:ext uri="{BB962C8B-B14F-4D97-AF65-F5344CB8AC3E}">
        <p14:creationId xmlns:p14="http://schemas.microsoft.com/office/powerpoint/2010/main" val="3428859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 tip D – Derulare financiară</a:t>
            </a:r>
            <a:r>
              <a:rPr lang="en-US" sz="2000" b="1" dirty="0">
                <a:solidFill>
                  <a:schemeClr val="accent2">
                    <a:lumMod val="75000"/>
                  </a:schemeClr>
                </a:solidFill>
                <a:latin typeface="Trebuchet MS" panose="020B0603020202020204" pitchFamily="34" charset="0"/>
              </a:rPr>
              <a:t> (</a:t>
            </a:r>
            <a:r>
              <a:rPr lang="en-US" sz="2000" b="1" dirty="0" err="1">
                <a:solidFill>
                  <a:schemeClr val="accent2">
                    <a:lumMod val="75000"/>
                  </a:schemeClr>
                </a:solidFill>
                <a:latin typeface="Trebuchet MS" panose="020B0603020202020204" pitchFamily="34" charset="0"/>
              </a:rPr>
              <a:t>inclusiv</a:t>
            </a:r>
            <a:r>
              <a:rPr lang="en-US" sz="2000" b="1" dirty="0">
                <a:solidFill>
                  <a:schemeClr val="accent2">
                    <a:lumMod val="75000"/>
                  </a:schemeClr>
                </a:solidFill>
                <a:latin typeface="Trebuchet MS" panose="020B0603020202020204" pitchFamily="34" charset="0"/>
              </a:rPr>
              <a:t> regia </a:t>
            </a:r>
            <a:r>
              <a:rPr lang="en-US" sz="2000" b="1" dirty="0" err="1">
                <a:solidFill>
                  <a:schemeClr val="accent2">
                    <a:lumMod val="75000"/>
                  </a:schemeClr>
                </a:solidFill>
                <a:latin typeface="Trebuchet MS" panose="020B0603020202020204" pitchFamily="34" charset="0"/>
              </a:rPr>
              <a:t>aferent</a:t>
            </a:r>
            <a:r>
              <a:rPr lang="ro-RO" sz="2000" b="1" dirty="0">
                <a:solidFill>
                  <a:schemeClr val="accent2">
                    <a:lumMod val="75000"/>
                  </a:schemeClr>
                </a:solidFill>
                <a:latin typeface="Trebuchet MS" panose="020B0603020202020204" pitchFamily="34" charset="0"/>
              </a:rPr>
              <a:t>ă</a:t>
            </a:r>
            <a:r>
              <a:rPr lang="en-US" sz="2000" b="1" dirty="0">
                <a:solidFill>
                  <a:schemeClr val="accent2">
                    <a:lumMod val="75000"/>
                  </a:schemeClr>
                </a:solidFill>
                <a:latin typeface="Trebuchet MS" panose="020B0603020202020204" pitchFamily="34" charset="0"/>
              </a:rPr>
              <a:t> ECOIND)</a:t>
            </a:r>
            <a:endParaRPr lang="en-US" sz="2000" dirty="0">
              <a:solidFill>
                <a:schemeClr val="accent4">
                  <a:lumMod val="75000"/>
                </a:schemeClr>
              </a:solidFill>
            </a:endParaRPr>
          </a:p>
        </p:txBody>
      </p:sp>
      <p:grpSp>
        <p:nvGrpSpPr>
          <p:cNvPr id="7" name="Group 6"/>
          <p:cNvGrpSpPr/>
          <p:nvPr/>
        </p:nvGrpSpPr>
        <p:grpSpPr>
          <a:xfrm>
            <a:off x="154152" y="2481909"/>
            <a:ext cx="4600632" cy="3133200"/>
            <a:chOff x="747276" y="2481909"/>
            <a:chExt cx="4600632" cy="3133200"/>
          </a:xfrm>
        </p:grpSpPr>
        <p:pic>
          <p:nvPicPr>
            <p:cNvPr id="5" name="Picture 4"/>
            <p:cNvPicPr>
              <a:picLocks noChangeAspect="1"/>
            </p:cNvPicPr>
            <p:nvPr/>
          </p:nvPicPr>
          <p:blipFill>
            <a:blip r:embed="rId3"/>
            <a:stretch>
              <a:fillRect/>
            </a:stretch>
          </p:blipFill>
          <p:spPr>
            <a:xfrm>
              <a:off x="747276" y="2481909"/>
              <a:ext cx="4600632" cy="3133200"/>
            </a:xfrm>
            <a:prstGeom prst="rect">
              <a:avLst/>
            </a:prstGeom>
          </p:spPr>
        </p:pic>
        <p:sp>
          <p:nvSpPr>
            <p:cNvPr id="41" name="TextBox 40"/>
            <p:cNvSpPr txBox="1"/>
            <p:nvPr/>
          </p:nvSpPr>
          <p:spPr>
            <a:xfrm>
              <a:off x="2370573" y="3674077"/>
              <a:ext cx="709443" cy="230832"/>
            </a:xfrm>
            <a:prstGeom prst="rect">
              <a:avLst/>
            </a:prstGeom>
            <a:noFill/>
          </p:spPr>
          <p:txBody>
            <a:bodyPr wrap="square" rtlCol="0">
              <a:spAutoFit/>
            </a:bodyPr>
            <a:lstStyle/>
            <a:p>
              <a:r>
                <a:rPr lang="en-US" sz="900" b="1" dirty="0"/>
                <a:t>56,86%</a:t>
              </a:r>
              <a:endParaRPr lang="ro-RO" sz="900" b="1" dirty="0"/>
            </a:p>
          </p:txBody>
        </p:sp>
        <p:sp>
          <p:nvSpPr>
            <p:cNvPr id="43" name="TextBox 42"/>
            <p:cNvSpPr txBox="1"/>
            <p:nvPr/>
          </p:nvSpPr>
          <p:spPr>
            <a:xfrm>
              <a:off x="3866802" y="4141511"/>
              <a:ext cx="709443" cy="230832"/>
            </a:xfrm>
            <a:prstGeom prst="rect">
              <a:avLst/>
            </a:prstGeom>
            <a:noFill/>
          </p:spPr>
          <p:txBody>
            <a:bodyPr wrap="square" rtlCol="0">
              <a:spAutoFit/>
            </a:bodyPr>
            <a:lstStyle/>
            <a:p>
              <a:r>
                <a:rPr lang="en-US" sz="900" b="1" dirty="0"/>
                <a:t>51,11%</a:t>
              </a:r>
              <a:endParaRPr lang="ro-RO" sz="900" b="1" dirty="0"/>
            </a:p>
          </p:txBody>
        </p:sp>
      </p:grpSp>
      <p:cxnSp>
        <p:nvCxnSpPr>
          <p:cNvPr id="52" name="Straight Connector 51"/>
          <p:cNvCxnSpPr>
            <a:cxnSpLocks/>
          </p:cNvCxnSpPr>
          <p:nvPr/>
        </p:nvCxnSpPr>
        <p:spPr>
          <a:xfrm>
            <a:off x="1997651" y="4750248"/>
            <a:ext cx="35796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355615" y="4751626"/>
            <a:ext cx="0" cy="10424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nvPicPr>
        <p:blipFill>
          <a:blip r:embed="rId4"/>
          <a:stretch>
            <a:fillRect/>
          </a:stretch>
        </p:blipFill>
        <p:spPr>
          <a:xfrm>
            <a:off x="5043877" y="4048509"/>
            <a:ext cx="3491863" cy="2030592"/>
          </a:xfrm>
          <a:prstGeom prst="rect">
            <a:avLst/>
          </a:prstGeom>
        </p:spPr>
      </p:pic>
      <p:cxnSp>
        <p:nvCxnSpPr>
          <p:cNvPr id="59" name="Straight Arrow Connector 58"/>
          <p:cNvCxnSpPr/>
          <p:nvPr/>
        </p:nvCxnSpPr>
        <p:spPr>
          <a:xfrm>
            <a:off x="2355615" y="5794119"/>
            <a:ext cx="2994861"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4" name="Picture 63"/>
          <p:cNvPicPr>
            <a:picLocks noChangeAspect="1"/>
          </p:cNvPicPr>
          <p:nvPr/>
        </p:nvPicPr>
        <p:blipFill>
          <a:blip r:embed="rId5"/>
          <a:stretch>
            <a:fillRect/>
          </a:stretch>
        </p:blipFill>
        <p:spPr>
          <a:xfrm>
            <a:off x="5053596" y="1877718"/>
            <a:ext cx="3482143" cy="2027828"/>
          </a:xfrm>
          <a:prstGeom prst="rect">
            <a:avLst/>
          </a:prstGeom>
        </p:spPr>
      </p:pic>
      <p:cxnSp>
        <p:nvCxnSpPr>
          <p:cNvPr id="66" name="Straight Connector 65"/>
          <p:cNvCxnSpPr>
            <a:cxnSpLocks/>
          </p:cNvCxnSpPr>
          <p:nvPr/>
        </p:nvCxnSpPr>
        <p:spPr>
          <a:xfrm>
            <a:off x="1997651" y="4099460"/>
            <a:ext cx="35590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359737" y="3062871"/>
            <a:ext cx="0" cy="10424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2353557" y="3067392"/>
            <a:ext cx="2994861"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0" name="Picture 69"/>
          <p:cNvPicPr>
            <a:picLocks noChangeAspect="1"/>
          </p:cNvPicPr>
          <p:nvPr/>
        </p:nvPicPr>
        <p:blipFill>
          <a:blip r:embed="rId6"/>
          <a:stretch>
            <a:fillRect/>
          </a:stretch>
        </p:blipFill>
        <p:spPr>
          <a:xfrm>
            <a:off x="8610600" y="2995879"/>
            <a:ext cx="3485484" cy="2029774"/>
          </a:xfrm>
          <a:prstGeom prst="rect">
            <a:avLst/>
          </a:prstGeom>
        </p:spPr>
      </p:pic>
      <p:cxnSp>
        <p:nvCxnSpPr>
          <p:cNvPr id="71" name="Straight Connector 70"/>
          <p:cNvCxnSpPr>
            <a:cxnSpLocks/>
          </p:cNvCxnSpPr>
          <p:nvPr/>
        </p:nvCxnSpPr>
        <p:spPr>
          <a:xfrm>
            <a:off x="3530600" y="4809973"/>
            <a:ext cx="34283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877565" y="4450940"/>
            <a:ext cx="0" cy="3657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3873440" y="4438988"/>
            <a:ext cx="5245847" cy="181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Slide Number Placeholder 9">
            <a:extLst>
              <a:ext uri="{FF2B5EF4-FFF2-40B4-BE49-F238E27FC236}">
                <a16:creationId xmlns:a16="http://schemas.microsoft.com/office/drawing/2014/main" id="{9E833E82-1AE4-4204-92E7-A15C8E60165A}"/>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31</a:t>
            </a:fld>
            <a:endParaRPr lang="ro-RO" dirty="0"/>
          </a:p>
        </p:txBody>
      </p:sp>
      <p:sp>
        <p:nvSpPr>
          <p:cNvPr id="27" name="TextBox 26">
            <a:extLst>
              <a:ext uri="{FF2B5EF4-FFF2-40B4-BE49-F238E27FC236}">
                <a16:creationId xmlns:a16="http://schemas.microsoft.com/office/drawing/2014/main" id="{59D3A165-FF29-4DEA-8EEC-F95E9E7E89A8}"/>
              </a:ext>
            </a:extLst>
          </p:cNvPr>
          <p:cNvSpPr txBox="1"/>
          <p:nvPr/>
        </p:nvSpPr>
        <p:spPr>
          <a:xfrm>
            <a:off x="1857725" y="3964369"/>
            <a:ext cx="406400" cy="276999"/>
          </a:xfrm>
          <a:prstGeom prst="rect">
            <a:avLst/>
          </a:prstGeom>
          <a:noFill/>
        </p:spPr>
        <p:txBody>
          <a:bodyPr wrap="square" rtlCol="0">
            <a:spAutoFit/>
          </a:bodyPr>
          <a:lstStyle/>
          <a:p>
            <a:r>
              <a:rPr lang="ro-RO" sz="1200" b="1" dirty="0">
                <a:solidFill>
                  <a:srgbClr val="FF0000"/>
                </a:solidFill>
                <a:sym typeface="Wingdings" panose="05000000000000000000" pitchFamily="2" charset="2"/>
              </a:rPr>
              <a:t></a:t>
            </a:r>
            <a:endParaRPr lang="ro-RO" sz="1200" b="1" dirty="0">
              <a:solidFill>
                <a:srgbClr val="FF0000"/>
              </a:solidFill>
            </a:endParaRPr>
          </a:p>
        </p:txBody>
      </p:sp>
      <p:sp>
        <p:nvSpPr>
          <p:cNvPr id="28" name="TextBox 27">
            <a:extLst>
              <a:ext uri="{FF2B5EF4-FFF2-40B4-BE49-F238E27FC236}">
                <a16:creationId xmlns:a16="http://schemas.microsoft.com/office/drawing/2014/main" id="{5927FED2-2459-4D73-B4AE-9C69F2841E60}"/>
              </a:ext>
            </a:extLst>
          </p:cNvPr>
          <p:cNvSpPr txBox="1"/>
          <p:nvPr/>
        </p:nvSpPr>
        <p:spPr>
          <a:xfrm>
            <a:off x="1854900" y="4613815"/>
            <a:ext cx="406400" cy="276999"/>
          </a:xfrm>
          <a:prstGeom prst="rect">
            <a:avLst/>
          </a:prstGeom>
          <a:noFill/>
        </p:spPr>
        <p:txBody>
          <a:bodyPr wrap="square" rtlCol="0">
            <a:spAutoFit/>
          </a:bodyPr>
          <a:lstStyle/>
          <a:p>
            <a:r>
              <a:rPr lang="ro-RO" sz="1200" b="1" dirty="0">
                <a:solidFill>
                  <a:srgbClr val="FF0000"/>
                </a:solidFill>
                <a:sym typeface="Wingdings" panose="05000000000000000000" pitchFamily="2" charset="2"/>
              </a:rPr>
              <a:t></a:t>
            </a:r>
            <a:endParaRPr lang="ro-RO" sz="1200" b="1" dirty="0">
              <a:solidFill>
                <a:srgbClr val="FF0000"/>
              </a:solidFill>
            </a:endParaRPr>
          </a:p>
        </p:txBody>
      </p:sp>
      <p:sp>
        <p:nvSpPr>
          <p:cNvPr id="29" name="TextBox 28">
            <a:extLst>
              <a:ext uri="{FF2B5EF4-FFF2-40B4-BE49-F238E27FC236}">
                <a16:creationId xmlns:a16="http://schemas.microsoft.com/office/drawing/2014/main" id="{FB29D730-FCAF-43F5-9C98-96553B713DFA}"/>
              </a:ext>
            </a:extLst>
          </p:cNvPr>
          <p:cNvSpPr txBox="1"/>
          <p:nvPr/>
        </p:nvSpPr>
        <p:spPr>
          <a:xfrm>
            <a:off x="3395505" y="4678200"/>
            <a:ext cx="406400" cy="276999"/>
          </a:xfrm>
          <a:prstGeom prst="rect">
            <a:avLst/>
          </a:prstGeom>
          <a:noFill/>
        </p:spPr>
        <p:txBody>
          <a:bodyPr wrap="square" rtlCol="0">
            <a:spAutoFit/>
          </a:bodyPr>
          <a:lstStyle/>
          <a:p>
            <a:r>
              <a:rPr lang="ro-RO" sz="1200" b="1" dirty="0">
                <a:solidFill>
                  <a:srgbClr val="FF0000"/>
                </a:solidFill>
                <a:sym typeface="Wingdings" panose="05000000000000000000" pitchFamily="2" charset="2"/>
              </a:rPr>
              <a:t></a:t>
            </a:r>
            <a:endParaRPr lang="ro-RO" sz="1200" b="1" dirty="0">
              <a:solidFill>
                <a:srgbClr val="FF0000"/>
              </a:solidFill>
            </a:endParaRPr>
          </a:p>
        </p:txBody>
      </p:sp>
      <p:sp>
        <p:nvSpPr>
          <p:cNvPr id="31" name="TextBox 1">
            <a:extLst>
              <a:ext uri="{FF2B5EF4-FFF2-40B4-BE49-F238E27FC236}">
                <a16:creationId xmlns:a16="http://schemas.microsoft.com/office/drawing/2014/main" id="{57CBE424-B6B9-4996-9FF3-AE58F67BCCF1}"/>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19096075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 tip D – Derulare financiară</a:t>
            </a:r>
            <a:r>
              <a:rPr lang="en-US" sz="2000" b="1" dirty="0">
                <a:solidFill>
                  <a:schemeClr val="accent2">
                    <a:lumMod val="75000"/>
                  </a:schemeClr>
                </a:solidFill>
                <a:latin typeface="Trebuchet MS" panose="020B0603020202020204" pitchFamily="34" charset="0"/>
              </a:rPr>
              <a:t> (ECOIND + </a:t>
            </a:r>
            <a:r>
              <a:rPr lang="ro-RO" sz="2000" b="1" dirty="0">
                <a:solidFill>
                  <a:schemeClr val="accent2">
                    <a:lumMod val="75000"/>
                  </a:schemeClr>
                </a:solidFill>
                <a:latin typeface="Trebuchet MS" panose="020B0603020202020204" pitchFamily="34" charset="0"/>
              </a:rPr>
              <a:t>î</a:t>
            </a:r>
            <a:r>
              <a:rPr lang="en-US" sz="2000" b="1" dirty="0" err="1">
                <a:solidFill>
                  <a:schemeClr val="accent2">
                    <a:lumMod val="75000"/>
                  </a:schemeClr>
                </a:solidFill>
                <a:latin typeface="Trebuchet MS" panose="020B0603020202020204" pitchFamily="34" charset="0"/>
              </a:rPr>
              <a:t>ntreprinderi</a:t>
            </a:r>
            <a:r>
              <a:rPr lang="en-US" sz="2000" b="1" dirty="0">
                <a:solidFill>
                  <a:schemeClr val="accent2">
                    <a:lumMod val="75000"/>
                  </a:schemeClr>
                </a:solidFill>
                <a:latin typeface="Trebuchet MS" panose="020B0603020202020204" pitchFamily="34" charset="0"/>
              </a:rPr>
              <a:t> </a:t>
            </a:r>
            <a:r>
              <a:rPr lang="en-US" sz="2000" b="1" dirty="0" err="1">
                <a:solidFill>
                  <a:schemeClr val="accent2">
                    <a:lumMod val="75000"/>
                  </a:schemeClr>
                </a:solidFill>
                <a:latin typeface="Trebuchet MS" panose="020B0603020202020204" pitchFamily="34" charset="0"/>
              </a:rPr>
              <a:t>partenere</a:t>
            </a:r>
            <a:r>
              <a:rPr lang="en-US" sz="2000" b="1" dirty="0">
                <a:solidFill>
                  <a:schemeClr val="accent2">
                    <a:lumMod val="75000"/>
                  </a:schemeClr>
                </a:solidFill>
                <a:latin typeface="Trebuchet MS" panose="020B0603020202020204" pitchFamily="34" charset="0"/>
              </a:rPr>
              <a:t>)</a:t>
            </a:r>
            <a:endParaRPr lang="en-US" sz="2000" dirty="0">
              <a:solidFill>
                <a:schemeClr val="accent4">
                  <a:lumMod val="75000"/>
                </a:schemeClr>
              </a:solidFill>
            </a:endParaRPr>
          </a:p>
        </p:txBody>
      </p:sp>
      <p:sp>
        <p:nvSpPr>
          <p:cNvPr id="2" name="TextBox 1"/>
          <p:cNvSpPr txBox="1"/>
          <p:nvPr/>
        </p:nvSpPr>
        <p:spPr>
          <a:xfrm>
            <a:off x="747276" y="2066083"/>
            <a:ext cx="11355860" cy="323165"/>
          </a:xfrm>
          <a:prstGeom prst="rect">
            <a:avLst/>
          </a:prstGeom>
          <a:noFill/>
        </p:spPr>
        <p:txBody>
          <a:bodyPr wrap="square" rtlCol="0">
            <a:spAutoFit/>
          </a:bodyPr>
          <a:lstStyle/>
          <a:p>
            <a:r>
              <a:rPr lang="ro-RO" sz="1500" b="1" dirty="0">
                <a:solidFill>
                  <a:schemeClr val="bg1"/>
                </a:solidFill>
              </a:rPr>
              <a:t>PROIECT TIP D –S.C. SALUBRIS S.A. – TRATARE RECUPERATIVĂ</a:t>
            </a:r>
            <a:r>
              <a:rPr lang="en-US" sz="1500" b="1" dirty="0">
                <a:solidFill>
                  <a:schemeClr val="bg1"/>
                </a:solidFill>
              </a:rPr>
              <a:t> A FRAC</a:t>
            </a:r>
            <a:r>
              <a:rPr lang="ro-RO" sz="1500" b="1" dirty="0">
                <a:solidFill>
                  <a:schemeClr val="bg1"/>
                </a:solidFill>
              </a:rPr>
              <a:t>Ț</a:t>
            </a:r>
            <a:r>
              <a:rPr lang="en-US" sz="1500" b="1" dirty="0">
                <a:solidFill>
                  <a:schemeClr val="bg1"/>
                </a:solidFill>
              </a:rPr>
              <a:t>IEI BIODEGRADABILE A DE</a:t>
            </a:r>
            <a:r>
              <a:rPr lang="ro-RO" sz="1500" b="1" dirty="0">
                <a:solidFill>
                  <a:schemeClr val="bg1"/>
                </a:solidFill>
              </a:rPr>
              <a:t>Ș</a:t>
            </a:r>
            <a:r>
              <a:rPr lang="en-US" sz="1500" b="1" dirty="0">
                <a:solidFill>
                  <a:schemeClr val="bg1"/>
                </a:solidFill>
              </a:rPr>
              <a:t>EURILOR MUNICIPALE PRIN COMPOSTARE</a:t>
            </a:r>
            <a:r>
              <a:rPr lang="ro-RO" sz="1500" b="1" dirty="0">
                <a:solidFill>
                  <a:schemeClr val="bg1"/>
                </a:solidFill>
              </a:rPr>
              <a:t> </a:t>
            </a:r>
          </a:p>
        </p:txBody>
      </p:sp>
      <p:pic>
        <p:nvPicPr>
          <p:cNvPr id="3" name="Picture 2"/>
          <p:cNvPicPr>
            <a:picLocks noChangeAspect="1"/>
          </p:cNvPicPr>
          <p:nvPr/>
        </p:nvPicPr>
        <p:blipFill>
          <a:blip r:embed="rId3"/>
          <a:stretch>
            <a:fillRect/>
          </a:stretch>
        </p:blipFill>
        <p:spPr>
          <a:xfrm>
            <a:off x="805348" y="2818837"/>
            <a:ext cx="4600632" cy="3133200"/>
          </a:xfrm>
          <a:prstGeom prst="rect">
            <a:avLst/>
          </a:prstGeom>
        </p:spPr>
      </p:pic>
      <p:sp>
        <p:nvSpPr>
          <p:cNvPr id="24" name="Right Arrow 23"/>
          <p:cNvSpPr/>
          <p:nvPr/>
        </p:nvSpPr>
        <p:spPr>
          <a:xfrm>
            <a:off x="5568817" y="3823067"/>
            <a:ext cx="920578" cy="654917"/>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pic>
        <p:nvPicPr>
          <p:cNvPr id="4" name="Picture 3"/>
          <p:cNvPicPr>
            <a:picLocks noChangeAspect="1"/>
          </p:cNvPicPr>
          <p:nvPr/>
        </p:nvPicPr>
        <p:blipFill>
          <a:blip r:embed="rId4"/>
          <a:stretch>
            <a:fillRect/>
          </a:stretch>
        </p:blipFill>
        <p:spPr>
          <a:xfrm>
            <a:off x="6598692" y="2832688"/>
            <a:ext cx="4592237" cy="3133200"/>
          </a:xfrm>
          <a:prstGeom prst="rect">
            <a:avLst/>
          </a:prstGeom>
        </p:spPr>
      </p:pic>
      <p:sp>
        <p:nvSpPr>
          <p:cNvPr id="9" name="Slide Number Placeholder 9">
            <a:extLst>
              <a:ext uri="{FF2B5EF4-FFF2-40B4-BE49-F238E27FC236}">
                <a16:creationId xmlns:a16="http://schemas.microsoft.com/office/drawing/2014/main" id="{45400CEB-17C7-413B-A0A2-E46ADD0A5B84}"/>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32</a:t>
            </a:fld>
            <a:endParaRPr lang="ro-RO" dirty="0"/>
          </a:p>
        </p:txBody>
      </p:sp>
      <p:sp>
        <p:nvSpPr>
          <p:cNvPr id="10" name="TextBox 1">
            <a:extLst>
              <a:ext uri="{FF2B5EF4-FFF2-40B4-BE49-F238E27FC236}">
                <a16:creationId xmlns:a16="http://schemas.microsoft.com/office/drawing/2014/main" id="{C7B49097-0545-4FC4-ADFB-C9368003765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32449397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CA0CB50-941C-4DA0-BBF8-E50FBF423D1A}"/>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Bugetul proiectului PARTENER ECOIND</a:t>
            </a:r>
            <a:endParaRPr lang="en-US" sz="2000" dirty="0">
              <a:solidFill>
                <a:schemeClr val="accent4">
                  <a:lumMod val="75000"/>
                </a:schemeClr>
              </a:solidFill>
            </a:endParaRPr>
          </a:p>
        </p:txBody>
      </p:sp>
      <p:sp>
        <p:nvSpPr>
          <p:cNvPr id="18" name="Rectangle 17">
            <a:extLst>
              <a:ext uri="{FF2B5EF4-FFF2-40B4-BE49-F238E27FC236}">
                <a16:creationId xmlns:a16="http://schemas.microsoft.com/office/drawing/2014/main" id="{F880B6F0-E9D5-4A16-A985-9676788C97AE}"/>
              </a:ext>
            </a:extLst>
          </p:cNvPr>
          <p:cNvSpPr>
            <a:spLocks noChangeArrowheads="1"/>
          </p:cNvSpPr>
          <p:nvPr/>
        </p:nvSpPr>
        <p:spPr bwMode="auto">
          <a:xfrm>
            <a:off x="430126" y="1922448"/>
            <a:ext cx="11364397" cy="4331178"/>
          </a:xfrm>
          <a:prstGeom prst="rect">
            <a:avLst/>
          </a:prstGeom>
          <a:solidFill>
            <a:srgbClr val="F2F2F2">
              <a:alpha val="81176"/>
            </a:srgbClr>
          </a:solidFill>
          <a:ln w="19050" algn="ctr">
            <a:noFill/>
            <a:miter lim="800000"/>
            <a:headEnd/>
            <a:tailEnd/>
          </a:ln>
        </p:spPr>
        <p:txBody>
          <a:bodyPr wrap="square" lIns="36000" tIns="36000" rIns="36000" bIns="36000" anchor="ctr"/>
          <a:lstStyle/>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3930274759"/>
              </p:ext>
            </p:extLst>
          </p:nvPr>
        </p:nvGraphicFramePr>
        <p:xfrm>
          <a:off x="612260" y="2065659"/>
          <a:ext cx="5127456" cy="4044756"/>
        </p:xfrm>
        <a:graphic>
          <a:graphicData uri="http://schemas.openxmlformats.org/drawingml/2006/table">
            <a:tbl>
              <a:tblPr>
                <a:tableStyleId>{5C22544A-7EE6-4342-B048-85BDC9FD1C3A}</a:tableStyleId>
              </a:tblPr>
              <a:tblGrid>
                <a:gridCol w="386021">
                  <a:extLst>
                    <a:ext uri="{9D8B030D-6E8A-4147-A177-3AD203B41FA5}">
                      <a16:colId xmlns:a16="http://schemas.microsoft.com/office/drawing/2014/main" val="481908224"/>
                    </a:ext>
                  </a:extLst>
                </a:gridCol>
                <a:gridCol w="701857">
                  <a:extLst>
                    <a:ext uri="{9D8B030D-6E8A-4147-A177-3AD203B41FA5}">
                      <a16:colId xmlns:a16="http://schemas.microsoft.com/office/drawing/2014/main" val="3079001100"/>
                    </a:ext>
                  </a:extLst>
                </a:gridCol>
                <a:gridCol w="701857">
                  <a:extLst>
                    <a:ext uri="{9D8B030D-6E8A-4147-A177-3AD203B41FA5}">
                      <a16:colId xmlns:a16="http://schemas.microsoft.com/office/drawing/2014/main" val="402075190"/>
                    </a:ext>
                  </a:extLst>
                </a:gridCol>
                <a:gridCol w="701857">
                  <a:extLst>
                    <a:ext uri="{9D8B030D-6E8A-4147-A177-3AD203B41FA5}">
                      <a16:colId xmlns:a16="http://schemas.microsoft.com/office/drawing/2014/main" val="3358218206"/>
                    </a:ext>
                  </a:extLst>
                </a:gridCol>
                <a:gridCol w="701857">
                  <a:extLst>
                    <a:ext uri="{9D8B030D-6E8A-4147-A177-3AD203B41FA5}">
                      <a16:colId xmlns:a16="http://schemas.microsoft.com/office/drawing/2014/main" val="3103617527"/>
                    </a:ext>
                  </a:extLst>
                </a:gridCol>
                <a:gridCol w="530293">
                  <a:extLst>
                    <a:ext uri="{9D8B030D-6E8A-4147-A177-3AD203B41FA5}">
                      <a16:colId xmlns:a16="http://schemas.microsoft.com/office/drawing/2014/main" val="116209532"/>
                    </a:ext>
                  </a:extLst>
                </a:gridCol>
                <a:gridCol w="701857">
                  <a:extLst>
                    <a:ext uri="{9D8B030D-6E8A-4147-A177-3AD203B41FA5}">
                      <a16:colId xmlns:a16="http://schemas.microsoft.com/office/drawing/2014/main" val="3277200216"/>
                    </a:ext>
                  </a:extLst>
                </a:gridCol>
                <a:gridCol w="701857">
                  <a:extLst>
                    <a:ext uri="{9D8B030D-6E8A-4147-A177-3AD203B41FA5}">
                      <a16:colId xmlns:a16="http://schemas.microsoft.com/office/drawing/2014/main" val="1046272724"/>
                    </a:ext>
                  </a:extLst>
                </a:gridCol>
              </a:tblGrid>
              <a:tr h="345932">
                <a:tc>
                  <a:txBody>
                    <a:bodyPr/>
                    <a:lstStyle/>
                    <a:p>
                      <a:pPr algn="ctr" fontAlgn="ctr"/>
                      <a:r>
                        <a:rPr lang="ro-RO" sz="700" u="none" strike="noStrike">
                          <a:effectLst/>
                        </a:rPr>
                        <a:t>Nr. crt.</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Valoare cheltuiala</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Valoare eligibila</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Valoare neeligibila</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Intensitate</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Asistenta financiara nerambursabila</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Contributie intreprindere</a:t>
                      </a:r>
                      <a:endParaRPr lang="ro-RO" sz="700" b="1" i="0"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983100431"/>
                  </a:ext>
                </a:extLst>
              </a:tr>
              <a:tr h="345932">
                <a:tc>
                  <a:txBody>
                    <a:bodyPr/>
                    <a:lstStyle/>
                    <a:p>
                      <a:pPr algn="ctr" fontAlgn="ctr"/>
                      <a:r>
                        <a:rPr lang="ro-RO" sz="700" u="none" strike="noStrike">
                          <a:effectLst/>
                        </a:rPr>
                        <a:t>A.</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A. Cheltuieli pentru activitati de tip A</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1.329.158,57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1.329.158,57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100%</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1.329.158,57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589642218"/>
                  </a:ext>
                </a:extLst>
              </a:tr>
              <a:tr h="345932">
                <a:tc>
                  <a:txBody>
                    <a:bodyPr/>
                    <a:lstStyle/>
                    <a:p>
                      <a:pPr algn="ctr" fontAlgn="ctr"/>
                      <a:r>
                        <a:rPr lang="ro-RO" sz="700" u="none" strike="noStrike">
                          <a:effectLst/>
                        </a:rPr>
                        <a:t>B.</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B. Cheltuieli pentru activitati de tip B</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644.205,05 </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644.205,05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en-US" sz="700" u="none" strike="noStrike" dirty="0">
                          <a:effectLst/>
                        </a:rPr>
                        <a:t>80</a:t>
                      </a:r>
                      <a:r>
                        <a:rPr lang="ro-RO" sz="700" u="none" strike="noStrike" dirty="0">
                          <a:effectLst/>
                        </a:rPr>
                        <a:t>%</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511.364,04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132.841,01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3376773190"/>
                  </a:ext>
                </a:extLst>
              </a:tr>
              <a:tr h="345932">
                <a:tc>
                  <a:txBody>
                    <a:bodyPr/>
                    <a:lstStyle/>
                    <a:p>
                      <a:pPr algn="ctr" fontAlgn="ctr"/>
                      <a:r>
                        <a:rPr lang="ro-RO" sz="700" u="none" strike="noStrike">
                          <a:effectLst/>
                        </a:rPr>
                        <a:t>C.</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C. Cheltuieli pentru activitati de tip C</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681.245,66 </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681.245,66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en-US" sz="700" u="none" strike="noStrike" dirty="0">
                          <a:effectLst/>
                        </a:rPr>
                        <a:t>80</a:t>
                      </a:r>
                      <a:r>
                        <a:rPr lang="ro-RO" sz="700" u="none" strike="noStrike" dirty="0">
                          <a:effectLst/>
                        </a:rPr>
                        <a:t>%</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541.008,74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140.236,92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1141297933"/>
                  </a:ext>
                </a:extLst>
              </a:tr>
              <a:tr h="345932">
                <a:tc>
                  <a:txBody>
                    <a:bodyPr/>
                    <a:lstStyle/>
                    <a:p>
                      <a:pPr algn="ctr" fontAlgn="ctr"/>
                      <a:r>
                        <a:rPr lang="ro-RO" sz="700" u="none" strike="noStrike">
                          <a:effectLst/>
                        </a:rPr>
                        <a:t>D.</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D. Cheltuieli pentru activitati de tip D</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3.525.116,00 </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3.525.116,00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100%</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3.525.116,00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1282297175"/>
                  </a:ext>
                </a:extLst>
              </a:tr>
              <a:tr h="345932">
                <a:tc>
                  <a:txBody>
                    <a:bodyPr/>
                    <a:lstStyle/>
                    <a:p>
                      <a:pPr algn="ctr" fontAlgn="ctr"/>
                      <a:r>
                        <a:rPr lang="ro-RO" sz="700" u="none" strike="noStrike" dirty="0">
                          <a:effectLst/>
                        </a:rPr>
                        <a:t>E.</a:t>
                      </a:r>
                      <a:endParaRPr lang="ro-RO" sz="700" b="1" i="0"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E. Cheltuieli pentru activitati de tip E</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1.345.280,84 </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1.345.280,84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100%</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1.345.280,84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1153308636"/>
                  </a:ext>
                </a:extLst>
              </a:tr>
              <a:tr h="232842">
                <a:tc gridSpan="2">
                  <a:txBody>
                    <a:bodyPr/>
                    <a:lstStyle/>
                    <a:p>
                      <a:pPr algn="ctr" fontAlgn="ctr"/>
                      <a:r>
                        <a:rPr lang="ro-RO" sz="700" u="none" strike="noStrike">
                          <a:effectLst/>
                        </a:rPr>
                        <a:t>TOTAL CHELTUIELI ELIGIBILE DIRECTE</a:t>
                      </a:r>
                      <a:endParaRPr lang="ro-RO" sz="700" b="1" i="1" u="none" strike="noStrike">
                        <a:solidFill>
                          <a:srgbClr val="000000"/>
                        </a:solidFill>
                        <a:effectLst/>
                        <a:latin typeface="Calibri" panose="020F0502020204030204" pitchFamily="34" charset="0"/>
                      </a:endParaRPr>
                    </a:p>
                  </a:txBody>
                  <a:tcPr marL="6284" marR="6284" marT="6284" marB="0" anchor="ctr"/>
                </a:tc>
                <a:tc hMerge="1">
                  <a:txBody>
                    <a:bodyPr/>
                    <a:lstStyle/>
                    <a:p>
                      <a:endParaRPr lang="ro-RO"/>
                    </a:p>
                  </a:txBody>
                  <a:tcPr/>
                </a:tc>
                <a:tc>
                  <a:txBody>
                    <a:bodyPr/>
                    <a:lstStyle/>
                    <a:p>
                      <a:pPr algn="ctr" fontAlgn="ctr"/>
                      <a:r>
                        <a:rPr lang="ro-RO" sz="700" u="none" strike="noStrike">
                          <a:effectLst/>
                        </a:rPr>
                        <a:t>                               7.525.006,12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7.525.006,12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7.251.928,19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273.077,93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4003687606"/>
                  </a:ext>
                </a:extLst>
              </a:tr>
              <a:tr h="345932">
                <a:tc gridSpan="2">
                  <a:txBody>
                    <a:bodyPr/>
                    <a:lstStyle/>
                    <a:p>
                      <a:pPr algn="ctr" fontAlgn="ctr"/>
                      <a:r>
                        <a:rPr lang="ro-RO" sz="700" u="none" strike="noStrike">
                          <a:effectLst/>
                        </a:rPr>
                        <a:t>TOTAL CHELTUIELI ELIGIBILE DIRECTE MINUS ACHIZITII SERVICII</a:t>
                      </a:r>
                      <a:endParaRPr lang="ro-RO" sz="700" b="1" i="1" u="none" strike="noStrike">
                        <a:solidFill>
                          <a:srgbClr val="000000"/>
                        </a:solidFill>
                        <a:effectLst/>
                        <a:latin typeface="Calibri" panose="020F0502020204030204" pitchFamily="34" charset="0"/>
                      </a:endParaRPr>
                    </a:p>
                  </a:txBody>
                  <a:tcPr marL="6284" marR="6284" marT="6284" marB="0" anchor="ctr"/>
                </a:tc>
                <a:tc hMerge="1">
                  <a:txBody>
                    <a:bodyPr/>
                    <a:lstStyle/>
                    <a:p>
                      <a:endParaRPr lang="ro-RO"/>
                    </a:p>
                  </a:txBody>
                  <a:tcPr/>
                </a:tc>
                <a:tc>
                  <a:txBody>
                    <a:bodyPr/>
                    <a:lstStyle/>
                    <a:p>
                      <a:pPr algn="ctr" fontAlgn="ctr"/>
                      <a:r>
                        <a:rPr lang="ro-RO" sz="700" u="none" strike="noStrike">
                          <a:effectLst/>
                        </a:rPr>
                        <a:t>                               6.557.847,40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6.557.847,40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6.284.769,47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273.077,93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2730649877"/>
                  </a:ext>
                </a:extLst>
              </a:tr>
              <a:tr h="345932">
                <a:tc>
                  <a:txBody>
                    <a:bodyPr/>
                    <a:lstStyle/>
                    <a:p>
                      <a:pPr algn="ctr" fontAlgn="ctr"/>
                      <a:r>
                        <a:rPr lang="ro-RO" sz="700" u="none" strike="noStrike">
                          <a:effectLst/>
                        </a:rPr>
                        <a:t>F.</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F. Cheltuieli pentru activitati de tip F</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1.639.461,85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1.639.461,85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1.571.192,37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68.269,48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633745027"/>
                  </a:ext>
                </a:extLst>
              </a:tr>
              <a:tr h="345932">
                <a:tc>
                  <a:txBody>
                    <a:bodyPr/>
                    <a:lstStyle/>
                    <a:p>
                      <a:pPr algn="ctr" fontAlgn="ctr"/>
                      <a:r>
                        <a:rPr lang="ro-RO" sz="700" u="none" strike="noStrike">
                          <a:effectLst/>
                        </a:rPr>
                        <a:t>Intreprinderi</a:t>
                      </a:r>
                      <a:endParaRPr lang="ro-RO" sz="700" b="1" i="0"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D. Cheltuieli pentru intreprinderi</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6.212.828,69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6.212.828,69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4.673.595,74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1.539.232,95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3446736930"/>
                  </a:ext>
                </a:extLst>
              </a:tr>
              <a:tr h="232842">
                <a:tc gridSpan="2">
                  <a:txBody>
                    <a:bodyPr/>
                    <a:lstStyle/>
                    <a:p>
                      <a:pPr algn="ctr" fontAlgn="ctr"/>
                      <a:r>
                        <a:rPr lang="ro-RO" sz="700" u="none" strike="noStrike">
                          <a:effectLst/>
                        </a:rPr>
                        <a:t>TOTAL CHELTUIELI ELIGIBILE</a:t>
                      </a:r>
                      <a:endParaRPr lang="ro-RO" sz="700" b="1" i="0" u="none" strike="noStrike">
                        <a:solidFill>
                          <a:srgbClr val="000000"/>
                        </a:solidFill>
                        <a:effectLst/>
                        <a:latin typeface="Calibri" panose="020F0502020204030204" pitchFamily="34" charset="0"/>
                      </a:endParaRPr>
                    </a:p>
                  </a:txBody>
                  <a:tcPr marL="6284" marR="6284" marT="6284" marB="0" anchor="ctr"/>
                </a:tc>
                <a:tc hMerge="1">
                  <a:txBody>
                    <a:bodyPr/>
                    <a:lstStyle/>
                    <a:p>
                      <a:endParaRPr lang="ro-RO"/>
                    </a:p>
                  </a:txBody>
                  <a:tcPr/>
                </a:tc>
                <a:tc>
                  <a:txBody>
                    <a:bodyPr/>
                    <a:lstStyle/>
                    <a:p>
                      <a:pPr algn="ctr" fontAlgn="ctr"/>
                      <a:r>
                        <a:rPr lang="ro-RO" sz="700" u="none" strike="noStrike">
                          <a:effectLst/>
                        </a:rPr>
                        <a:t>                             15.377.296,66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15.377.296,66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13.496.716,30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1.880.580,36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3168090745"/>
                  </a:ext>
                </a:extLst>
              </a:tr>
              <a:tr h="232842">
                <a:tc gridSpan="2">
                  <a:txBody>
                    <a:bodyPr/>
                    <a:lstStyle/>
                    <a:p>
                      <a:pPr algn="ctr" fontAlgn="ctr"/>
                      <a:r>
                        <a:rPr lang="ro-RO" sz="700" u="none" strike="noStrike">
                          <a:effectLst/>
                        </a:rPr>
                        <a:t>TOTAL CHELTUIELI NEELIGIBILE</a:t>
                      </a:r>
                      <a:endParaRPr lang="ro-RO" sz="700" b="1" i="0" u="none" strike="noStrike">
                        <a:solidFill>
                          <a:srgbClr val="000000"/>
                        </a:solidFill>
                        <a:effectLst/>
                        <a:latin typeface="Calibri" panose="020F0502020204030204" pitchFamily="34" charset="0"/>
                      </a:endParaRPr>
                    </a:p>
                  </a:txBody>
                  <a:tcPr marL="6284" marR="6284" marT="6284" marB="0" anchor="ctr"/>
                </a:tc>
                <a:tc hMerge="1">
                  <a:txBody>
                    <a:bodyPr/>
                    <a:lstStyle/>
                    <a:p>
                      <a:endParaRPr lang="ro-RO"/>
                    </a:p>
                  </a:txBody>
                  <a:tcPr/>
                </a:tc>
                <a:tc>
                  <a:txBody>
                    <a:bodyPr/>
                    <a:lstStyle/>
                    <a:p>
                      <a:pPr algn="ctr" fontAlgn="ctr"/>
                      <a:r>
                        <a:rPr lang="ro-RO" sz="700" u="none" strike="noStrike">
                          <a:effectLst/>
                        </a:rPr>
                        <a:t>                                   130.664,20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130.664,20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   </a:t>
                      </a:r>
                      <a:endParaRPr lang="ro-RO" sz="700" b="1" i="1" u="none" strike="noStrike">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3555847230"/>
                  </a:ext>
                </a:extLst>
              </a:tr>
              <a:tr h="232842">
                <a:tc gridSpan="2">
                  <a:txBody>
                    <a:bodyPr/>
                    <a:lstStyle/>
                    <a:p>
                      <a:pPr algn="ctr" fontAlgn="ctr"/>
                      <a:r>
                        <a:rPr lang="ro-RO" sz="700" u="none" strike="noStrike">
                          <a:effectLst/>
                        </a:rPr>
                        <a:t>TOTAL PROIECT</a:t>
                      </a:r>
                      <a:endParaRPr lang="ro-RO" sz="700" b="1" i="0" u="none" strike="noStrike">
                        <a:solidFill>
                          <a:srgbClr val="000000"/>
                        </a:solidFill>
                        <a:effectLst/>
                        <a:latin typeface="Calibri" panose="020F0502020204030204" pitchFamily="34" charset="0"/>
                      </a:endParaRPr>
                    </a:p>
                  </a:txBody>
                  <a:tcPr marL="6284" marR="6284" marT="6284" marB="0" anchor="ctr"/>
                </a:tc>
                <a:tc hMerge="1">
                  <a:txBody>
                    <a:bodyPr/>
                    <a:lstStyle/>
                    <a:p>
                      <a:endParaRPr lang="ro-RO"/>
                    </a:p>
                  </a:txBody>
                  <a:tcPr/>
                </a:tc>
                <a:tc>
                  <a:txBody>
                    <a:bodyPr/>
                    <a:lstStyle/>
                    <a:p>
                      <a:pPr algn="ctr" fontAlgn="ctr"/>
                      <a:r>
                        <a:rPr lang="ro-RO" sz="700" u="none" strike="noStrike">
                          <a:effectLst/>
                        </a:rPr>
                        <a:t>                             15.507.960,86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15.377.296,66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130.664,20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a:t>
                      </a:r>
                      <a:endParaRPr lang="ro-RO" sz="700" b="1" i="1" u="none" strike="noStrike" dirty="0">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a:effectLst/>
                        </a:rPr>
                        <a:t>                             13.496.716,30 </a:t>
                      </a:r>
                      <a:endParaRPr lang="ro-RO" sz="700" b="1" i="1" u="none" strike="noStrike">
                        <a:solidFill>
                          <a:srgbClr val="000000"/>
                        </a:solidFill>
                        <a:effectLst/>
                        <a:latin typeface="Calibri" panose="020F0502020204030204" pitchFamily="34" charset="0"/>
                      </a:endParaRPr>
                    </a:p>
                  </a:txBody>
                  <a:tcPr marL="6284" marR="6284" marT="6284" marB="0" anchor="ctr"/>
                </a:tc>
                <a:tc>
                  <a:txBody>
                    <a:bodyPr/>
                    <a:lstStyle/>
                    <a:p>
                      <a:pPr algn="ctr" fontAlgn="ctr"/>
                      <a:r>
                        <a:rPr lang="ro-RO" sz="700" u="none" strike="noStrike" dirty="0">
                          <a:effectLst/>
                        </a:rPr>
                        <a:t>                               1.880.580,36 </a:t>
                      </a:r>
                      <a:endParaRPr lang="ro-RO" sz="700" b="1" i="1" u="none" strike="noStrike" dirty="0">
                        <a:solidFill>
                          <a:srgbClr val="000000"/>
                        </a:solidFill>
                        <a:effectLst/>
                        <a:latin typeface="Calibri" panose="020F0502020204030204" pitchFamily="34" charset="0"/>
                      </a:endParaRPr>
                    </a:p>
                  </a:txBody>
                  <a:tcPr marL="6284" marR="6284" marT="6284" marB="0" anchor="ctr"/>
                </a:tc>
                <a:extLst>
                  <a:ext uri="{0D108BD9-81ED-4DB2-BD59-A6C34878D82A}">
                    <a16:rowId xmlns:a16="http://schemas.microsoft.com/office/drawing/2014/main" val="559285762"/>
                  </a:ext>
                </a:extLst>
              </a:tr>
            </a:tbl>
          </a:graphicData>
        </a:graphic>
      </p:graphicFrame>
      <p:pic>
        <p:nvPicPr>
          <p:cNvPr id="3" name="Picture 2"/>
          <p:cNvPicPr>
            <a:picLocks noChangeAspect="1"/>
          </p:cNvPicPr>
          <p:nvPr/>
        </p:nvPicPr>
        <p:blipFill>
          <a:blip r:embed="rId3"/>
          <a:stretch>
            <a:fillRect/>
          </a:stretch>
        </p:blipFill>
        <p:spPr>
          <a:xfrm>
            <a:off x="5811913" y="2065659"/>
            <a:ext cx="5767827" cy="4044756"/>
          </a:xfrm>
          <a:prstGeom prst="rect">
            <a:avLst/>
          </a:prstGeom>
        </p:spPr>
      </p:pic>
      <p:sp>
        <p:nvSpPr>
          <p:cNvPr id="8" name="Slide Number Placeholder 9">
            <a:extLst>
              <a:ext uri="{FF2B5EF4-FFF2-40B4-BE49-F238E27FC236}">
                <a16:creationId xmlns:a16="http://schemas.microsoft.com/office/drawing/2014/main" id="{A5339133-B7AC-41D5-9708-8C94A61455A7}"/>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33</a:t>
            </a:fld>
            <a:endParaRPr lang="ro-RO" dirty="0"/>
          </a:p>
        </p:txBody>
      </p:sp>
      <p:sp>
        <p:nvSpPr>
          <p:cNvPr id="9" name="TextBox 1">
            <a:extLst>
              <a:ext uri="{FF2B5EF4-FFF2-40B4-BE49-F238E27FC236}">
                <a16:creationId xmlns:a16="http://schemas.microsoft.com/office/drawing/2014/main" id="{F266C672-C6E4-49DD-80C3-59E70545637F}"/>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30340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EA91C6C2-8586-490D-86BB-A38506E487F5}"/>
              </a:ext>
            </a:extLst>
          </p:cNvPr>
          <p:cNvSpPr/>
          <p:nvPr/>
        </p:nvSpPr>
        <p:spPr>
          <a:xfrm>
            <a:off x="628404" y="1340559"/>
            <a:ext cx="11441676"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Indicatorii specifici de implementare PARTENER ECOIND</a:t>
            </a:r>
            <a:endParaRPr lang="en-US" sz="2000" dirty="0">
              <a:solidFill>
                <a:schemeClr val="accent4">
                  <a:lumMod val="75000"/>
                </a:schemeClr>
              </a:solidFill>
            </a:endParaRPr>
          </a:p>
        </p:txBody>
      </p:sp>
      <p:sp>
        <p:nvSpPr>
          <p:cNvPr id="93" name="Rectangle 92">
            <a:extLst>
              <a:ext uri="{FF2B5EF4-FFF2-40B4-BE49-F238E27FC236}">
                <a16:creationId xmlns:a16="http://schemas.microsoft.com/office/drawing/2014/main" id="{EA91C6C2-8586-490D-86BB-A38506E487F5}"/>
              </a:ext>
            </a:extLst>
          </p:cNvPr>
          <p:cNvSpPr/>
          <p:nvPr/>
        </p:nvSpPr>
        <p:spPr>
          <a:xfrm>
            <a:off x="6736903" y="1931925"/>
            <a:ext cx="4616897" cy="276999"/>
          </a:xfrm>
          <a:prstGeom prst="rect">
            <a:avLst/>
          </a:prstGeom>
        </p:spPr>
        <p:txBody>
          <a:bodyPr wrap="square">
            <a:spAutoFit/>
          </a:bodyPr>
          <a:lstStyle/>
          <a:p>
            <a:r>
              <a:rPr lang="ro-RO" sz="1200" b="1" dirty="0">
                <a:solidFill>
                  <a:schemeClr val="bg2"/>
                </a:solidFill>
                <a:latin typeface="Trebuchet MS" panose="020B0603020202020204" pitchFamily="34" charset="0"/>
              </a:rPr>
              <a:t>Indicatori de realizare</a:t>
            </a:r>
            <a:r>
              <a:rPr lang="en-US" sz="1200" b="1" dirty="0">
                <a:solidFill>
                  <a:schemeClr val="bg2"/>
                </a:solidFill>
                <a:latin typeface="Trebuchet MS" panose="020B0603020202020204" pitchFamily="34" charset="0"/>
              </a:rPr>
              <a:t> </a:t>
            </a:r>
            <a:r>
              <a:rPr lang="ro-RO" sz="1200" b="1" dirty="0">
                <a:solidFill>
                  <a:schemeClr val="bg2"/>
                </a:solidFill>
                <a:latin typeface="Trebuchet MS" panose="020B0603020202020204" pitchFamily="34" charset="0"/>
              </a:rPr>
              <a:t>prestabiliți </a:t>
            </a:r>
            <a:endParaRPr lang="en-US" sz="1200" dirty="0">
              <a:solidFill>
                <a:schemeClr val="bg2"/>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70391983"/>
              </p:ext>
            </p:extLst>
          </p:nvPr>
        </p:nvGraphicFramePr>
        <p:xfrm>
          <a:off x="5997203" y="2208924"/>
          <a:ext cx="6072877" cy="2799080"/>
        </p:xfrm>
        <a:graphic>
          <a:graphicData uri="http://schemas.openxmlformats.org/drawingml/2006/table">
            <a:tbl>
              <a:tblPr firstRow="1" bandRow="1">
                <a:tableStyleId>{5C22544A-7EE6-4342-B048-85BDC9FD1C3A}</a:tableStyleId>
              </a:tblPr>
              <a:tblGrid>
                <a:gridCol w="3570299">
                  <a:extLst>
                    <a:ext uri="{9D8B030D-6E8A-4147-A177-3AD203B41FA5}">
                      <a16:colId xmlns:a16="http://schemas.microsoft.com/office/drawing/2014/main" val="3568221793"/>
                    </a:ext>
                  </a:extLst>
                </a:gridCol>
                <a:gridCol w="1249605">
                  <a:extLst>
                    <a:ext uri="{9D8B030D-6E8A-4147-A177-3AD203B41FA5}">
                      <a16:colId xmlns:a16="http://schemas.microsoft.com/office/drawing/2014/main" val="999173438"/>
                    </a:ext>
                  </a:extLst>
                </a:gridCol>
                <a:gridCol w="1252973">
                  <a:extLst>
                    <a:ext uri="{9D8B030D-6E8A-4147-A177-3AD203B41FA5}">
                      <a16:colId xmlns:a16="http://schemas.microsoft.com/office/drawing/2014/main" val="1007797733"/>
                    </a:ext>
                  </a:extLst>
                </a:gridCol>
              </a:tblGrid>
              <a:tr h="370840">
                <a:tc>
                  <a:txBody>
                    <a:bodyPr/>
                    <a:lstStyle/>
                    <a:p>
                      <a:r>
                        <a:rPr lang="ro-RO" sz="1050" dirty="0"/>
                        <a:t>Indicator</a:t>
                      </a:r>
                    </a:p>
                  </a:txBody>
                  <a:tcPr/>
                </a:tc>
                <a:tc>
                  <a:txBody>
                    <a:bodyPr/>
                    <a:lstStyle/>
                    <a:p>
                      <a:pPr algn="ctr"/>
                      <a:r>
                        <a:rPr lang="ro-RO" sz="1050" dirty="0"/>
                        <a:t>Valoare țintă</a:t>
                      </a:r>
                    </a:p>
                  </a:txBody>
                  <a:tcPr/>
                </a:tc>
                <a:tc>
                  <a:txBody>
                    <a:bodyPr/>
                    <a:lstStyle/>
                    <a:p>
                      <a:pPr algn="ctr"/>
                      <a:r>
                        <a:rPr lang="ro-RO" sz="1050" dirty="0"/>
                        <a:t>Valoare</a:t>
                      </a:r>
                      <a:r>
                        <a:rPr lang="ro-RO" sz="1050" baseline="0" dirty="0"/>
                        <a:t> realizată</a:t>
                      </a:r>
                      <a:endParaRPr lang="ro-RO" sz="1050" dirty="0"/>
                    </a:p>
                  </a:txBody>
                  <a:tcPr/>
                </a:tc>
                <a:extLst>
                  <a:ext uri="{0D108BD9-81ED-4DB2-BD59-A6C34878D82A}">
                    <a16:rowId xmlns:a16="http://schemas.microsoft.com/office/drawing/2014/main" val="1102901830"/>
                  </a:ext>
                </a:extLst>
              </a:tr>
              <a:tr h="370840">
                <a:tc>
                  <a:txBody>
                    <a:bodyPr/>
                    <a:lstStyle/>
                    <a:p>
                      <a:r>
                        <a:rPr lang="ro-RO" sz="1050" dirty="0"/>
                        <a:t>Număr de societăți</a:t>
                      </a:r>
                      <a:r>
                        <a:rPr lang="ro-RO" sz="1050" baseline="0" dirty="0"/>
                        <a:t> sprijinite – CO01</a:t>
                      </a:r>
                      <a:endParaRPr lang="ro-RO" sz="1050" dirty="0"/>
                    </a:p>
                  </a:txBody>
                  <a:tcPr/>
                </a:tc>
                <a:tc>
                  <a:txBody>
                    <a:bodyPr/>
                    <a:lstStyle/>
                    <a:p>
                      <a:pPr algn="ctr"/>
                      <a:r>
                        <a:rPr lang="ro-RO" sz="1050" dirty="0"/>
                        <a:t>28</a:t>
                      </a:r>
                    </a:p>
                  </a:txBody>
                  <a:tcPr/>
                </a:tc>
                <a:tc>
                  <a:txBody>
                    <a:bodyPr/>
                    <a:lstStyle/>
                    <a:p>
                      <a:pPr algn="ctr"/>
                      <a:r>
                        <a:rPr lang="ro-RO" sz="1050" b="1" dirty="0">
                          <a:solidFill>
                            <a:schemeClr val="tx1"/>
                          </a:solidFill>
                        </a:rPr>
                        <a:t>3</a:t>
                      </a:r>
                      <a:r>
                        <a:rPr lang="en-US" sz="1050" b="1" dirty="0">
                          <a:solidFill>
                            <a:schemeClr val="tx1"/>
                          </a:solidFill>
                        </a:rPr>
                        <a:t>5</a:t>
                      </a:r>
                      <a:endParaRPr lang="ro-RO" sz="1050" b="1" dirty="0">
                        <a:solidFill>
                          <a:schemeClr val="tx1"/>
                        </a:solidFill>
                      </a:endParaRPr>
                    </a:p>
                  </a:txBody>
                  <a:tcPr/>
                </a:tc>
                <a:extLst>
                  <a:ext uri="{0D108BD9-81ED-4DB2-BD59-A6C34878D82A}">
                    <a16:rowId xmlns:a16="http://schemas.microsoft.com/office/drawing/2014/main" val="4198717695"/>
                  </a:ext>
                </a:extLst>
              </a:tr>
              <a:tr h="370840">
                <a:tc>
                  <a:txBody>
                    <a:bodyPr/>
                    <a:lstStyle/>
                    <a:p>
                      <a:r>
                        <a:rPr lang="ro-RO" sz="1050" dirty="0"/>
                        <a:t>Număr de societăți</a:t>
                      </a:r>
                      <a:r>
                        <a:rPr lang="ro-RO" sz="1050" baseline="0" dirty="0"/>
                        <a:t> care cooperează cu instituții de cercetare – CO26</a:t>
                      </a:r>
                      <a:endParaRPr lang="ro-RO" sz="1050" dirty="0"/>
                    </a:p>
                  </a:txBody>
                  <a:tcPr/>
                </a:tc>
                <a:tc>
                  <a:txBody>
                    <a:bodyPr/>
                    <a:lstStyle/>
                    <a:p>
                      <a:pPr algn="ctr"/>
                      <a:r>
                        <a:rPr lang="ro-RO" sz="1050" dirty="0"/>
                        <a:t>5</a:t>
                      </a:r>
                    </a:p>
                  </a:txBody>
                  <a:tcPr/>
                </a:tc>
                <a:tc>
                  <a:txBody>
                    <a:bodyPr/>
                    <a:lstStyle/>
                    <a:p>
                      <a:pPr algn="ctr"/>
                      <a:r>
                        <a:rPr lang="en-US" sz="1050" b="1" dirty="0">
                          <a:solidFill>
                            <a:schemeClr val="tx1"/>
                          </a:solidFill>
                        </a:rPr>
                        <a:t>8</a:t>
                      </a:r>
                      <a:endParaRPr lang="ro-RO" sz="1050" b="1" dirty="0">
                        <a:solidFill>
                          <a:schemeClr val="tx1"/>
                        </a:solidFill>
                      </a:endParaRPr>
                    </a:p>
                  </a:txBody>
                  <a:tcPr/>
                </a:tc>
                <a:extLst>
                  <a:ext uri="{0D108BD9-81ED-4DB2-BD59-A6C34878D82A}">
                    <a16:rowId xmlns:a16="http://schemas.microsoft.com/office/drawing/2014/main" val="3898168532"/>
                  </a:ext>
                </a:extLst>
              </a:tr>
              <a:tr h="370840">
                <a:tc>
                  <a:txBody>
                    <a:bodyPr/>
                    <a:lstStyle/>
                    <a:p>
                      <a:r>
                        <a:rPr lang="ro-RO" sz="1050" dirty="0"/>
                        <a:t>Investiții private combinate cu sprijinul</a:t>
                      </a:r>
                      <a:r>
                        <a:rPr lang="ro-RO" sz="1050" baseline="0" dirty="0"/>
                        <a:t> public pentru proiecte de inovare sau de C&amp;D – CO27 (euro)</a:t>
                      </a:r>
                      <a:endParaRPr lang="ro-RO" sz="1050" dirty="0"/>
                    </a:p>
                  </a:txBody>
                  <a:tcPr/>
                </a:tc>
                <a:tc>
                  <a:txBody>
                    <a:bodyPr/>
                    <a:lstStyle/>
                    <a:p>
                      <a:pPr algn="ctr"/>
                      <a:r>
                        <a:rPr lang="ro-RO" sz="1050" dirty="0"/>
                        <a:t>262.491,86</a:t>
                      </a:r>
                    </a:p>
                  </a:txBody>
                  <a:tcPr/>
                </a:tc>
                <a:tc>
                  <a:txBody>
                    <a:bodyPr/>
                    <a:lstStyle/>
                    <a:p>
                      <a:pPr algn="ctr"/>
                      <a:r>
                        <a:rPr lang="ro-RO" sz="1050" b="1" dirty="0">
                          <a:solidFill>
                            <a:schemeClr val="tx1"/>
                          </a:solidFill>
                        </a:rPr>
                        <a:t>1</a:t>
                      </a:r>
                      <a:r>
                        <a:rPr lang="en-US" sz="1050" b="1" dirty="0">
                          <a:solidFill>
                            <a:schemeClr val="tx1"/>
                          </a:solidFill>
                        </a:rPr>
                        <a:t>97</a:t>
                      </a:r>
                      <a:r>
                        <a:rPr lang="ro-RO" sz="1050" b="1" dirty="0">
                          <a:solidFill>
                            <a:schemeClr val="tx1"/>
                          </a:solidFill>
                        </a:rPr>
                        <a:t>.</a:t>
                      </a:r>
                      <a:r>
                        <a:rPr lang="en-US" sz="1050" b="1" dirty="0">
                          <a:solidFill>
                            <a:schemeClr val="tx1"/>
                          </a:solidFill>
                        </a:rPr>
                        <a:t>135</a:t>
                      </a:r>
                      <a:r>
                        <a:rPr lang="ro-RO" sz="1050" b="1" dirty="0">
                          <a:solidFill>
                            <a:schemeClr val="tx1"/>
                          </a:solidFill>
                        </a:rPr>
                        <a:t>,5</a:t>
                      </a:r>
                      <a:r>
                        <a:rPr lang="en-US" sz="1050" b="1" dirty="0">
                          <a:solidFill>
                            <a:schemeClr val="tx1"/>
                          </a:solidFill>
                        </a:rPr>
                        <a:t>1</a:t>
                      </a:r>
                      <a:endParaRPr lang="ro-RO" sz="1050" b="1" dirty="0">
                        <a:solidFill>
                          <a:schemeClr val="tx1"/>
                        </a:solidFill>
                      </a:endParaRPr>
                    </a:p>
                    <a:p>
                      <a:pPr algn="ctr"/>
                      <a:endParaRPr lang="ro-RO" sz="1050" dirty="0">
                        <a:solidFill>
                          <a:srgbClr val="FF0000"/>
                        </a:solidFill>
                      </a:endParaRPr>
                    </a:p>
                    <a:p>
                      <a:pPr algn="ctr"/>
                      <a:r>
                        <a:rPr lang="ro-RO" sz="900" i="1" dirty="0">
                          <a:solidFill>
                            <a:schemeClr val="tx1"/>
                          </a:solidFill>
                        </a:rPr>
                        <a:t>(362.881</a:t>
                      </a:r>
                      <a:r>
                        <a:rPr lang="ro-RO" sz="900" i="1" baseline="0" dirty="0">
                          <a:solidFill>
                            <a:schemeClr val="tx1"/>
                          </a:solidFill>
                        </a:rPr>
                        <a:t> contractat)</a:t>
                      </a:r>
                      <a:endParaRPr lang="ro-RO" sz="900" i="1" dirty="0">
                        <a:solidFill>
                          <a:schemeClr val="tx1"/>
                        </a:solidFill>
                      </a:endParaRPr>
                    </a:p>
                  </a:txBody>
                  <a:tcPr/>
                </a:tc>
                <a:extLst>
                  <a:ext uri="{0D108BD9-81ED-4DB2-BD59-A6C34878D82A}">
                    <a16:rowId xmlns:a16="http://schemas.microsoft.com/office/drawing/2014/main" val="1616796403"/>
                  </a:ext>
                </a:extLst>
              </a:tr>
              <a:tr h="370840">
                <a:tc>
                  <a:txBody>
                    <a:bodyPr/>
                    <a:lstStyle/>
                    <a:p>
                      <a:r>
                        <a:rPr lang="ro-RO" sz="1050" dirty="0"/>
                        <a:t>Număr de societăți</a:t>
                      </a:r>
                      <a:r>
                        <a:rPr lang="ro-RO" sz="1050" baseline="0" dirty="0"/>
                        <a:t> care beneficiază de sprijin pentru introducerea de noi produse pe piață – CO28</a:t>
                      </a:r>
                      <a:endParaRPr lang="ro-RO" sz="1050" dirty="0"/>
                    </a:p>
                  </a:txBody>
                  <a:tcPr/>
                </a:tc>
                <a:tc>
                  <a:txBody>
                    <a:bodyPr/>
                    <a:lstStyle/>
                    <a:p>
                      <a:pPr algn="ctr"/>
                      <a:r>
                        <a:rPr lang="ro-RO" sz="1050" dirty="0"/>
                        <a:t>1</a:t>
                      </a:r>
                    </a:p>
                  </a:txBody>
                  <a:tcPr/>
                </a:tc>
                <a:tc>
                  <a:txBody>
                    <a:bodyPr/>
                    <a:lstStyle/>
                    <a:p>
                      <a:pPr algn="ctr"/>
                      <a:r>
                        <a:rPr lang="ro-RO" sz="1050" b="1" dirty="0">
                          <a:solidFill>
                            <a:schemeClr val="tx1"/>
                          </a:solidFill>
                        </a:rPr>
                        <a:t>1</a:t>
                      </a:r>
                    </a:p>
                  </a:txBody>
                  <a:tcPr/>
                </a:tc>
                <a:extLst>
                  <a:ext uri="{0D108BD9-81ED-4DB2-BD59-A6C34878D82A}">
                    <a16:rowId xmlns:a16="http://schemas.microsoft.com/office/drawing/2014/main" val="4155117043"/>
                  </a:ext>
                </a:extLst>
              </a:tr>
              <a:tr h="370840">
                <a:tc>
                  <a:txBody>
                    <a:bodyPr/>
                    <a:lstStyle/>
                    <a:p>
                      <a:r>
                        <a:rPr lang="ro-RO" sz="1050" dirty="0"/>
                        <a:t>Cereri de brevete rezultate din proiect 3S7</a:t>
                      </a:r>
                    </a:p>
                  </a:txBody>
                  <a:tcPr/>
                </a:tc>
                <a:tc>
                  <a:txBody>
                    <a:bodyPr/>
                    <a:lstStyle/>
                    <a:p>
                      <a:pPr algn="ctr"/>
                      <a:r>
                        <a:rPr lang="ro-RO" sz="1050" dirty="0"/>
                        <a:t>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2</a:t>
                      </a:r>
                      <a:endParaRPr lang="ro-RO" sz="1050" b="1"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ro-RO" sz="1050" dirty="0">
                        <a:solidFill>
                          <a:srgbClr val="FF0000"/>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o-RO" sz="900" i="1" dirty="0">
                          <a:solidFill>
                            <a:schemeClr val="tx1"/>
                          </a:solidFill>
                        </a:rPr>
                        <a:t>(6</a:t>
                      </a:r>
                      <a:r>
                        <a:rPr lang="ro-RO" sz="900" i="1" baseline="0" dirty="0">
                          <a:solidFill>
                            <a:schemeClr val="tx1"/>
                          </a:solidFill>
                        </a:rPr>
                        <a:t> cereri de brevet in contractele de tip D)</a:t>
                      </a:r>
                      <a:endParaRPr lang="ro-RO" sz="900" i="1" dirty="0">
                        <a:solidFill>
                          <a:schemeClr val="tx1"/>
                        </a:solidFill>
                      </a:endParaRPr>
                    </a:p>
                  </a:txBody>
                  <a:tcPr/>
                </a:tc>
                <a:extLst>
                  <a:ext uri="{0D108BD9-81ED-4DB2-BD59-A6C34878D82A}">
                    <a16:rowId xmlns:a16="http://schemas.microsoft.com/office/drawing/2014/main" val="2712373907"/>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52061267"/>
              </p:ext>
            </p:extLst>
          </p:nvPr>
        </p:nvGraphicFramePr>
        <p:xfrm>
          <a:off x="380020" y="2208925"/>
          <a:ext cx="5465833" cy="3962400"/>
        </p:xfrm>
        <a:graphic>
          <a:graphicData uri="http://schemas.openxmlformats.org/drawingml/2006/table">
            <a:tbl>
              <a:tblPr firstRow="1" bandRow="1">
                <a:tableStyleId>{5C22544A-7EE6-4342-B048-85BDC9FD1C3A}</a:tableStyleId>
              </a:tblPr>
              <a:tblGrid>
                <a:gridCol w="3213413">
                  <a:extLst>
                    <a:ext uri="{9D8B030D-6E8A-4147-A177-3AD203B41FA5}">
                      <a16:colId xmlns:a16="http://schemas.microsoft.com/office/drawing/2014/main" val="3568221793"/>
                    </a:ext>
                  </a:extLst>
                </a:gridCol>
                <a:gridCol w="1124694">
                  <a:extLst>
                    <a:ext uri="{9D8B030D-6E8A-4147-A177-3AD203B41FA5}">
                      <a16:colId xmlns:a16="http://schemas.microsoft.com/office/drawing/2014/main" val="999173438"/>
                    </a:ext>
                  </a:extLst>
                </a:gridCol>
                <a:gridCol w="1127726">
                  <a:extLst>
                    <a:ext uri="{9D8B030D-6E8A-4147-A177-3AD203B41FA5}">
                      <a16:colId xmlns:a16="http://schemas.microsoft.com/office/drawing/2014/main" val="1007797733"/>
                    </a:ext>
                  </a:extLst>
                </a:gridCol>
              </a:tblGrid>
              <a:tr h="370840">
                <a:tc>
                  <a:txBody>
                    <a:bodyPr/>
                    <a:lstStyle/>
                    <a:p>
                      <a:r>
                        <a:rPr lang="ro-RO" sz="1000" dirty="0">
                          <a:latin typeface="Trebuchet MS" panose="020B0603020202020204" pitchFamily="34" charset="0"/>
                        </a:rPr>
                        <a:t>Indicator</a:t>
                      </a:r>
                    </a:p>
                  </a:txBody>
                  <a:tcPr/>
                </a:tc>
                <a:tc>
                  <a:txBody>
                    <a:bodyPr/>
                    <a:lstStyle/>
                    <a:p>
                      <a:pPr algn="ctr"/>
                      <a:r>
                        <a:rPr lang="ro-RO" sz="1000" dirty="0">
                          <a:latin typeface="Trebuchet MS" panose="020B0603020202020204" pitchFamily="34" charset="0"/>
                        </a:rPr>
                        <a:t>Valoare țintă</a:t>
                      </a:r>
                    </a:p>
                  </a:txBody>
                  <a:tcPr/>
                </a:tc>
                <a:tc>
                  <a:txBody>
                    <a:bodyPr/>
                    <a:lstStyle/>
                    <a:p>
                      <a:pPr algn="ctr"/>
                      <a:r>
                        <a:rPr lang="ro-RO" sz="1000" dirty="0">
                          <a:latin typeface="Trebuchet MS" panose="020B0603020202020204" pitchFamily="34" charset="0"/>
                        </a:rPr>
                        <a:t>Valoare</a:t>
                      </a:r>
                      <a:r>
                        <a:rPr lang="ro-RO" sz="1000" baseline="0" dirty="0">
                          <a:latin typeface="Trebuchet MS" panose="020B0603020202020204" pitchFamily="34" charset="0"/>
                        </a:rPr>
                        <a:t> realizată</a:t>
                      </a:r>
                      <a:endParaRPr lang="ro-RO" sz="1000" dirty="0">
                        <a:latin typeface="Trebuchet MS" panose="020B0603020202020204" pitchFamily="34" charset="0"/>
                      </a:endParaRPr>
                    </a:p>
                  </a:txBody>
                  <a:tcPr/>
                </a:tc>
                <a:extLst>
                  <a:ext uri="{0D108BD9-81ED-4DB2-BD59-A6C34878D82A}">
                    <a16:rowId xmlns:a16="http://schemas.microsoft.com/office/drawing/2014/main" val="1102901830"/>
                  </a:ext>
                </a:extLst>
              </a:tr>
              <a:tr h="370840">
                <a:tc>
                  <a:txBody>
                    <a:bodyPr/>
                    <a:lstStyle/>
                    <a:p>
                      <a:r>
                        <a:rPr lang="ro-RO" sz="1000" dirty="0">
                          <a:latin typeface="Trebuchet MS" panose="020B0603020202020204" pitchFamily="34" charset="0"/>
                        </a:rPr>
                        <a:t>Număr total de contracte</a:t>
                      </a:r>
                      <a:r>
                        <a:rPr lang="ro-RO" sz="1000" baseline="0" dirty="0">
                          <a:latin typeface="Trebuchet MS" panose="020B0603020202020204" pitchFamily="34" charset="0"/>
                        </a:rPr>
                        <a:t> încheiate cu întreprinderile</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45</a:t>
                      </a:r>
                    </a:p>
                  </a:txBody>
                  <a:tcPr/>
                </a:tc>
                <a:tc>
                  <a:txBody>
                    <a:bodyPr/>
                    <a:lstStyle/>
                    <a:p>
                      <a:pPr algn="ctr"/>
                      <a:r>
                        <a:rPr lang="en-US" sz="1000" b="1" dirty="0">
                          <a:solidFill>
                            <a:schemeClr val="tx1"/>
                          </a:solidFill>
                          <a:latin typeface="Trebuchet MS" panose="020B0603020202020204" pitchFamily="34" charset="0"/>
                        </a:rPr>
                        <a:t>5</a:t>
                      </a:r>
                      <a:r>
                        <a:rPr lang="ro-RO" sz="1000" b="1" dirty="0">
                          <a:solidFill>
                            <a:schemeClr val="tx1"/>
                          </a:solidFill>
                          <a:latin typeface="Trebuchet MS" panose="020B0603020202020204" pitchFamily="34" charset="0"/>
                        </a:rPr>
                        <a:t>7         </a:t>
                      </a:r>
                    </a:p>
                  </a:txBody>
                  <a:tcPr/>
                </a:tc>
                <a:extLst>
                  <a:ext uri="{0D108BD9-81ED-4DB2-BD59-A6C34878D82A}">
                    <a16:rowId xmlns:a16="http://schemas.microsoft.com/office/drawing/2014/main" val="4198717695"/>
                  </a:ext>
                </a:extLst>
              </a:tr>
              <a:tr h="370840">
                <a:tc>
                  <a:txBody>
                    <a:bodyPr/>
                    <a:lstStyle/>
                    <a:p>
                      <a:r>
                        <a:rPr lang="ro-RO" sz="1000" dirty="0">
                          <a:latin typeface="Trebuchet MS" panose="020B0603020202020204" pitchFamily="34" charset="0"/>
                        </a:rPr>
                        <a:t>Cereri de brevete rezultate din proiect</a:t>
                      </a:r>
                    </a:p>
                  </a:txBody>
                  <a:tcPr/>
                </a:tc>
                <a:tc>
                  <a:txBody>
                    <a:bodyPr/>
                    <a:lstStyle/>
                    <a:p>
                      <a:pPr algn="ctr"/>
                      <a:r>
                        <a:rPr lang="ro-RO" sz="1000" dirty="0">
                          <a:latin typeface="Trebuchet MS" panose="020B0603020202020204" pitchFamily="34" charset="0"/>
                        </a:rPr>
                        <a:t>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latin typeface="Trebuchet MS" panose="020B0603020202020204" pitchFamily="34" charset="0"/>
                        </a:rPr>
                        <a:t>2</a:t>
                      </a:r>
                      <a:endParaRPr lang="ro-RO" sz="1000" b="1" dirty="0">
                        <a:solidFill>
                          <a:schemeClr val="tx1"/>
                        </a:solidFill>
                        <a:latin typeface="Trebuchet MS" panose="020B06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ro-RO" sz="1000" dirty="0">
                        <a:solidFill>
                          <a:srgbClr val="FF0000"/>
                        </a:solidFill>
                        <a:latin typeface="Trebuchet MS" panose="020B06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o-RO" sz="800" i="1" dirty="0">
                          <a:solidFill>
                            <a:schemeClr val="tx1"/>
                          </a:solidFill>
                          <a:latin typeface="Trebuchet MS" panose="020B0603020202020204" pitchFamily="34" charset="0"/>
                        </a:rPr>
                        <a:t>(6</a:t>
                      </a:r>
                      <a:r>
                        <a:rPr lang="ro-RO" sz="800" i="1" baseline="0" dirty="0">
                          <a:solidFill>
                            <a:schemeClr val="tx1"/>
                          </a:solidFill>
                          <a:latin typeface="Trebuchet MS" panose="020B0603020202020204" pitchFamily="34" charset="0"/>
                        </a:rPr>
                        <a:t> cereri de brevet în contractele de tip D)</a:t>
                      </a:r>
                      <a:endParaRPr lang="ro-RO" sz="800" i="1" dirty="0">
                        <a:solidFill>
                          <a:schemeClr val="tx1"/>
                        </a:solidFill>
                        <a:latin typeface="Trebuchet MS" panose="020B0603020202020204" pitchFamily="34" charset="0"/>
                      </a:endParaRPr>
                    </a:p>
                  </a:txBody>
                  <a:tcPr/>
                </a:tc>
                <a:extLst>
                  <a:ext uri="{0D108BD9-81ED-4DB2-BD59-A6C34878D82A}">
                    <a16:rowId xmlns:a16="http://schemas.microsoft.com/office/drawing/2014/main" val="3898168532"/>
                  </a:ext>
                </a:extLst>
              </a:tr>
              <a:tr h="370840">
                <a:tc>
                  <a:txBody>
                    <a:bodyPr/>
                    <a:lstStyle/>
                    <a:p>
                      <a:r>
                        <a:rPr lang="ro-RO" sz="1000" dirty="0">
                          <a:latin typeface="Trebuchet MS" panose="020B0603020202020204" pitchFamily="34" charset="0"/>
                        </a:rPr>
                        <a:t>Număr de contracte încheiate cu întreprinderi</a:t>
                      </a:r>
                      <a:r>
                        <a:rPr lang="ro-RO" sz="1000" baseline="0" dirty="0">
                          <a:latin typeface="Trebuchet MS" panose="020B0603020202020204" pitchFamily="34" charset="0"/>
                        </a:rPr>
                        <a:t> mici și mijlocii</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25</a:t>
                      </a:r>
                    </a:p>
                  </a:txBody>
                  <a:tcPr/>
                </a:tc>
                <a:tc>
                  <a:txBody>
                    <a:bodyPr/>
                    <a:lstStyle/>
                    <a:p>
                      <a:pPr algn="ctr"/>
                      <a:r>
                        <a:rPr lang="en-US" sz="1000" b="1" dirty="0">
                          <a:solidFill>
                            <a:schemeClr val="tx1"/>
                          </a:solidFill>
                          <a:latin typeface="Trebuchet MS" panose="020B0603020202020204" pitchFamily="34" charset="0"/>
                        </a:rPr>
                        <a:t>55</a:t>
                      </a:r>
                      <a:endParaRPr lang="ro-RO" sz="1000" b="1" dirty="0">
                        <a:solidFill>
                          <a:schemeClr val="tx1"/>
                        </a:solidFill>
                        <a:latin typeface="Trebuchet MS" panose="020B0603020202020204" pitchFamily="34" charset="0"/>
                      </a:endParaRPr>
                    </a:p>
                  </a:txBody>
                  <a:tcPr/>
                </a:tc>
                <a:extLst>
                  <a:ext uri="{0D108BD9-81ED-4DB2-BD59-A6C34878D82A}">
                    <a16:rowId xmlns:a16="http://schemas.microsoft.com/office/drawing/2014/main" val="1616796403"/>
                  </a:ext>
                </a:extLst>
              </a:tr>
              <a:tr h="370840">
                <a:tc>
                  <a:txBody>
                    <a:bodyPr/>
                    <a:lstStyle/>
                    <a:p>
                      <a:r>
                        <a:rPr lang="ro-RO" sz="1000" dirty="0">
                          <a:latin typeface="Trebuchet MS" panose="020B0603020202020204" pitchFamily="34" charset="0"/>
                        </a:rPr>
                        <a:t>Număr</a:t>
                      </a:r>
                      <a:r>
                        <a:rPr lang="ro-RO" sz="1000" baseline="0" dirty="0">
                          <a:latin typeface="Trebuchet MS" panose="020B0603020202020204" pitchFamily="34" charset="0"/>
                        </a:rPr>
                        <a:t> de contracte cu întreprinderi care au solicitat sprijin pentru introducerea de produse noi pe piață</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1</a:t>
                      </a:r>
                    </a:p>
                  </a:txBody>
                  <a:tcPr/>
                </a:tc>
                <a:tc>
                  <a:txBody>
                    <a:bodyPr/>
                    <a:lstStyle/>
                    <a:p>
                      <a:pPr algn="ctr"/>
                      <a:r>
                        <a:rPr lang="ro-RO" sz="1000" b="1" dirty="0">
                          <a:solidFill>
                            <a:schemeClr val="tx1"/>
                          </a:solidFill>
                          <a:latin typeface="Trebuchet MS" panose="020B0603020202020204" pitchFamily="34" charset="0"/>
                        </a:rPr>
                        <a:t>1</a:t>
                      </a:r>
                    </a:p>
                  </a:txBody>
                  <a:tcPr/>
                </a:tc>
                <a:extLst>
                  <a:ext uri="{0D108BD9-81ED-4DB2-BD59-A6C34878D82A}">
                    <a16:rowId xmlns:a16="http://schemas.microsoft.com/office/drawing/2014/main" val="4155117043"/>
                  </a:ext>
                </a:extLst>
              </a:tr>
              <a:tr h="370840">
                <a:tc>
                  <a:txBody>
                    <a:bodyPr/>
                    <a:lstStyle/>
                    <a:p>
                      <a:r>
                        <a:rPr lang="ro-RO" sz="1000" dirty="0">
                          <a:latin typeface="Trebuchet MS" panose="020B0603020202020204" pitchFamily="34" charset="0"/>
                        </a:rPr>
                        <a:t>Număr</a:t>
                      </a:r>
                      <a:r>
                        <a:rPr lang="ro-RO" sz="1000" baseline="0" dirty="0">
                          <a:latin typeface="Trebuchet MS" panose="020B0603020202020204" pitchFamily="34" charset="0"/>
                        </a:rPr>
                        <a:t> de contracte de colaborare încheiate cu întreprinderile</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5</a:t>
                      </a:r>
                    </a:p>
                  </a:txBody>
                  <a:tcPr/>
                </a:tc>
                <a:tc>
                  <a:txBody>
                    <a:bodyPr/>
                    <a:lstStyle/>
                    <a:p>
                      <a:pPr algn="ctr"/>
                      <a:r>
                        <a:rPr lang="en-US" sz="1000" b="1" dirty="0">
                          <a:solidFill>
                            <a:schemeClr val="tx1"/>
                          </a:solidFill>
                          <a:latin typeface="Trebuchet MS" panose="020B0603020202020204" pitchFamily="34" charset="0"/>
                        </a:rPr>
                        <a:t>8</a:t>
                      </a:r>
                      <a:endParaRPr lang="ro-RO" sz="1000" b="1" dirty="0">
                        <a:solidFill>
                          <a:schemeClr val="tx1"/>
                        </a:solidFill>
                        <a:latin typeface="Trebuchet MS" panose="020B0603020202020204" pitchFamily="34" charset="0"/>
                      </a:endParaRPr>
                    </a:p>
                  </a:txBody>
                  <a:tcPr/>
                </a:tc>
                <a:extLst>
                  <a:ext uri="{0D108BD9-81ED-4DB2-BD59-A6C34878D82A}">
                    <a16:rowId xmlns:a16="http://schemas.microsoft.com/office/drawing/2014/main" val="2712373907"/>
                  </a:ext>
                </a:extLst>
              </a:tr>
              <a:tr h="370840">
                <a:tc>
                  <a:txBody>
                    <a:bodyPr/>
                    <a:lstStyle/>
                    <a:p>
                      <a:r>
                        <a:rPr lang="ro-RO" sz="1000" dirty="0">
                          <a:latin typeface="Trebuchet MS" panose="020B0603020202020204" pitchFamily="34" charset="0"/>
                        </a:rPr>
                        <a:t>Valoarea totala a cheltuielilor private atrase</a:t>
                      </a:r>
                      <a:r>
                        <a:rPr lang="ro-RO" sz="1000" baseline="0" dirty="0">
                          <a:latin typeface="Trebuchet MS" panose="020B0603020202020204" pitchFamily="34" charset="0"/>
                        </a:rPr>
                        <a:t> prin contractele cu întreprinderile</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1.880.580,36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latin typeface="Trebuchet MS" panose="020B0603020202020204" pitchFamily="34" charset="0"/>
                        </a:rPr>
                        <a:t>1.023.310,85</a:t>
                      </a:r>
                      <a:endParaRPr lang="ro-RO" sz="1000" b="1" dirty="0">
                        <a:solidFill>
                          <a:schemeClr val="tx1"/>
                        </a:solidFill>
                        <a:latin typeface="Trebuchet MS" panose="020B06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ro-RO" sz="1000" dirty="0">
                        <a:solidFill>
                          <a:srgbClr val="FF0000"/>
                        </a:solidFill>
                        <a:latin typeface="Trebuchet MS" panose="020B06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o-RO" sz="900" i="1" dirty="0">
                          <a:solidFill>
                            <a:schemeClr val="tx1"/>
                          </a:solidFill>
                          <a:latin typeface="Trebuchet MS" panose="020B0603020202020204" pitchFamily="34" charset="0"/>
                        </a:rPr>
                        <a:t>(2.164.962</a:t>
                      </a:r>
                      <a:r>
                        <a:rPr lang="ro-RO" sz="900" i="1" baseline="0" dirty="0">
                          <a:solidFill>
                            <a:schemeClr val="tx1"/>
                          </a:solidFill>
                          <a:latin typeface="Trebuchet MS" panose="020B0603020202020204" pitchFamily="34" charset="0"/>
                        </a:rPr>
                        <a:t> contractat)</a:t>
                      </a:r>
                      <a:endParaRPr lang="ro-RO" sz="900" i="1" dirty="0">
                        <a:solidFill>
                          <a:schemeClr val="tx1"/>
                        </a:solidFill>
                        <a:latin typeface="Trebuchet MS" panose="020B0603020202020204" pitchFamily="34" charset="0"/>
                      </a:endParaRPr>
                    </a:p>
                  </a:txBody>
                  <a:tcPr/>
                </a:tc>
                <a:extLst>
                  <a:ext uri="{0D108BD9-81ED-4DB2-BD59-A6C34878D82A}">
                    <a16:rowId xmlns:a16="http://schemas.microsoft.com/office/drawing/2014/main" val="3872637427"/>
                  </a:ext>
                </a:extLst>
              </a:tr>
              <a:tr h="370840">
                <a:tc>
                  <a:txBody>
                    <a:bodyPr/>
                    <a:lstStyle/>
                    <a:p>
                      <a:r>
                        <a:rPr lang="ro-RO" sz="1000" dirty="0">
                          <a:latin typeface="Trebuchet MS" panose="020B0603020202020204" pitchFamily="34" charset="0"/>
                        </a:rPr>
                        <a:t>Număr de publicații știintifice împreuna</a:t>
                      </a:r>
                      <a:r>
                        <a:rPr lang="ro-RO" sz="1000" baseline="0" dirty="0">
                          <a:latin typeface="Trebuchet MS" panose="020B0603020202020204" pitchFamily="34" charset="0"/>
                        </a:rPr>
                        <a:t> cu întreprinderile, ca urmare a contractelor cu acestea</a:t>
                      </a:r>
                      <a:endParaRPr lang="ro-RO" sz="1000" dirty="0">
                        <a:latin typeface="Trebuchet MS" panose="020B0603020202020204" pitchFamily="34" charset="0"/>
                      </a:endParaRPr>
                    </a:p>
                  </a:txBody>
                  <a:tcPr/>
                </a:tc>
                <a:tc>
                  <a:txBody>
                    <a:bodyPr/>
                    <a:lstStyle/>
                    <a:p>
                      <a:pPr algn="ctr"/>
                      <a:r>
                        <a:rPr lang="ro-RO" sz="1000" dirty="0">
                          <a:latin typeface="Trebuchet MS" panose="020B0603020202020204" pitchFamily="34" charset="0"/>
                        </a:rPr>
                        <a:t>20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latin typeface="Trebuchet MS" panose="020B0603020202020204" pitchFamily="34" charset="0"/>
                        </a:rPr>
                        <a:t>22</a:t>
                      </a:r>
                      <a:endParaRPr lang="ro-RO" sz="1000" b="1" dirty="0">
                        <a:solidFill>
                          <a:schemeClr val="tx1"/>
                        </a:solidFill>
                        <a:latin typeface="Trebuchet MS" panose="020B0603020202020204" pitchFamily="34" charset="0"/>
                      </a:endParaRPr>
                    </a:p>
                  </a:txBody>
                  <a:tcPr/>
                </a:tc>
                <a:extLst>
                  <a:ext uri="{0D108BD9-81ED-4DB2-BD59-A6C34878D82A}">
                    <a16:rowId xmlns:a16="http://schemas.microsoft.com/office/drawing/2014/main" val="1722050227"/>
                  </a:ext>
                </a:extLst>
              </a:tr>
            </a:tbl>
          </a:graphicData>
        </a:graphic>
      </p:graphicFrame>
      <p:sp>
        <p:nvSpPr>
          <p:cNvPr id="8" name="Rectangle 7">
            <a:extLst>
              <a:ext uri="{FF2B5EF4-FFF2-40B4-BE49-F238E27FC236}">
                <a16:creationId xmlns:a16="http://schemas.microsoft.com/office/drawing/2014/main" id="{EA91C6C2-8586-490D-86BB-A38506E487F5}"/>
              </a:ext>
            </a:extLst>
          </p:cNvPr>
          <p:cNvSpPr/>
          <p:nvPr/>
        </p:nvSpPr>
        <p:spPr>
          <a:xfrm>
            <a:off x="644880" y="1931926"/>
            <a:ext cx="5465834" cy="276999"/>
          </a:xfrm>
          <a:prstGeom prst="rect">
            <a:avLst/>
          </a:prstGeom>
        </p:spPr>
        <p:txBody>
          <a:bodyPr wrap="square">
            <a:spAutoFit/>
          </a:bodyPr>
          <a:lstStyle/>
          <a:p>
            <a:r>
              <a:rPr lang="ro-RO" sz="1200" b="1" dirty="0">
                <a:solidFill>
                  <a:schemeClr val="bg1"/>
                </a:solidFill>
                <a:latin typeface="Trebuchet MS" panose="020B0603020202020204" pitchFamily="34" charset="0"/>
              </a:rPr>
              <a:t>INDICATORI DE REALIZARE</a:t>
            </a:r>
            <a:r>
              <a:rPr lang="en-US" sz="1200" b="1" dirty="0">
                <a:solidFill>
                  <a:schemeClr val="bg1"/>
                </a:solidFill>
                <a:latin typeface="Trebuchet MS" panose="020B0603020202020204" pitchFamily="34" charset="0"/>
              </a:rPr>
              <a:t> SUPLIMENTARI</a:t>
            </a:r>
            <a:endParaRPr lang="en-US" sz="1200" dirty="0">
              <a:solidFill>
                <a:schemeClr val="bg1"/>
              </a:solidFill>
            </a:endParaRPr>
          </a:p>
        </p:txBody>
      </p:sp>
      <p:sp>
        <p:nvSpPr>
          <p:cNvPr id="9" name="Slide Number Placeholder 9">
            <a:extLst>
              <a:ext uri="{FF2B5EF4-FFF2-40B4-BE49-F238E27FC236}">
                <a16:creationId xmlns:a16="http://schemas.microsoft.com/office/drawing/2014/main" id="{D477C27B-A408-414F-A05B-6C2422A33BD9}"/>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34</a:t>
            </a:fld>
            <a:endParaRPr lang="ro-RO" dirty="0"/>
          </a:p>
        </p:txBody>
      </p:sp>
      <p:sp>
        <p:nvSpPr>
          <p:cNvPr id="10" name="TextBox 1">
            <a:extLst>
              <a:ext uri="{FF2B5EF4-FFF2-40B4-BE49-F238E27FC236}">
                <a16:creationId xmlns:a16="http://schemas.microsoft.com/office/drawing/2014/main" id="{B6B59ED7-9835-46BA-8699-9107B29DDBC1}"/>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
        <p:nvSpPr>
          <p:cNvPr id="2" name="TextBox 1">
            <a:extLst>
              <a:ext uri="{FF2B5EF4-FFF2-40B4-BE49-F238E27FC236}">
                <a16:creationId xmlns:a16="http://schemas.microsoft.com/office/drawing/2014/main" id="{4B6CB972-A8E9-4130-B844-848FB8D6C01F}"/>
              </a:ext>
            </a:extLst>
          </p:cNvPr>
          <p:cNvSpPr txBox="1"/>
          <p:nvPr/>
        </p:nvSpPr>
        <p:spPr>
          <a:xfrm>
            <a:off x="5542836" y="2582958"/>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12" name="TextBox 11">
            <a:extLst>
              <a:ext uri="{FF2B5EF4-FFF2-40B4-BE49-F238E27FC236}">
                <a16:creationId xmlns:a16="http://schemas.microsoft.com/office/drawing/2014/main" id="{0230D470-5B64-4D42-A4C6-AEDD3DF29A68}"/>
              </a:ext>
            </a:extLst>
          </p:cNvPr>
          <p:cNvSpPr txBox="1"/>
          <p:nvPr/>
        </p:nvSpPr>
        <p:spPr>
          <a:xfrm>
            <a:off x="5542836" y="2956991"/>
            <a:ext cx="406400" cy="369332"/>
          </a:xfrm>
          <a:prstGeom prst="rect">
            <a:avLst/>
          </a:prstGeom>
          <a:noFill/>
        </p:spPr>
        <p:txBody>
          <a:bodyPr wrap="square" rtlCol="0">
            <a:spAutoFit/>
          </a:bodyPr>
          <a:lstStyle/>
          <a:p>
            <a:r>
              <a:rPr lang="ro-RO" dirty="0">
                <a:solidFill>
                  <a:schemeClr val="accent2">
                    <a:lumMod val="75000"/>
                  </a:schemeClr>
                </a:solidFill>
                <a:sym typeface="Wingdings" panose="05000000000000000000" pitchFamily="2" charset="2"/>
              </a:rPr>
              <a:t></a:t>
            </a:r>
            <a:endParaRPr lang="ro-RO" dirty="0">
              <a:solidFill>
                <a:schemeClr val="accent2">
                  <a:lumMod val="75000"/>
                </a:schemeClr>
              </a:solidFill>
            </a:endParaRPr>
          </a:p>
        </p:txBody>
      </p:sp>
      <p:sp>
        <p:nvSpPr>
          <p:cNvPr id="14" name="TextBox 13">
            <a:extLst>
              <a:ext uri="{FF2B5EF4-FFF2-40B4-BE49-F238E27FC236}">
                <a16:creationId xmlns:a16="http://schemas.microsoft.com/office/drawing/2014/main" id="{55A75589-F7B8-4A93-BE89-9AF306A17368}"/>
              </a:ext>
            </a:extLst>
          </p:cNvPr>
          <p:cNvSpPr txBox="1"/>
          <p:nvPr/>
        </p:nvSpPr>
        <p:spPr>
          <a:xfrm>
            <a:off x="5536402" y="3721045"/>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15" name="TextBox 14">
            <a:extLst>
              <a:ext uri="{FF2B5EF4-FFF2-40B4-BE49-F238E27FC236}">
                <a16:creationId xmlns:a16="http://schemas.microsoft.com/office/drawing/2014/main" id="{FD27FE34-35CE-4667-BCD2-BD053BFB0570}"/>
              </a:ext>
            </a:extLst>
          </p:cNvPr>
          <p:cNvSpPr txBox="1"/>
          <p:nvPr/>
        </p:nvSpPr>
        <p:spPr>
          <a:xfrm>
            <a:off x="5536402" y="4115767"/>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16" name="TextBox 15">
            <a:extLst>
              <a:ext uri="{FF2B5EF4-FFF2-40B4-BE49-F238E27FC236}">
                <a16:creationId xmlns:a16="http://schemas.microsoft.com/office/drawing/2014/main" id="{2EF2B6EF-5DDF-4297-91F7-433038FBD1D0}"/>
              </a:ext>
            </a:extLst>
          </p:cNvPr>
          <p:cNvSpPr txBox="1"/>
          <p:nvPr/>
        </p:nvSpPr>
        <p:spPr>
          <a:xfrm>
            <a:off x="5554875" y="4668842"/>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17" name="TextBox 16">
            <a:extLst>
              <a:ext uri="{FF2B5EF4-FFF2-40B4-BE49-F238E27FC236}">
                <a16:creationId xmlns:a16="http://schemas.microsoft.com/office/drawing/2014/main" id="{3D64E153-E714-4197-8E0D-6804B26D651F}"/>
              </a:ext>
            </a:extLst>
          </p:cNvPr>
          <p:cNvSpPr txBox="1"/>
          <p:nvPr/>
        </p:nvSpPr>
        <p:spPr>
          <a:xfrm>
            <a:off x="5590803" y="5260327"/>
            <a:ext cx="406400" cy="369332"/>
          </a:xfrm>
          <a:prstGeom prst="rect">
            <a:avLst/>
          </a:prstGeom>
          <a:noFill/>
        </p:spPr>
        <p:txBody>
          <a:bodyPr wrap="square" rtlCol="0">
            <a:spAutoFit/>
          </a:bodyPr>
          <a:lstStyle/>
          <a:p>
            <a:r>
              <a:rPr lang="ro-RO" dirty="0">
                <a:solidFill>
                  <a:schemeClr val="accent2">
                    <a:lumMod val="75000"/>
                  </a:schemeClr>
                </a:solidFill>
                <a:sym typeface="Wingdings" panose="05000000000000000000" pitchFamily="2" charset="2"/>
              </a:rPr>
              <a:t></a:t>
            </a:r>
            <a:endParaRPr lang="ro-RO" dirty="0">
              <a:solidFill>
                <a:schemeClr val="accent2">
                  <a:lumMod val="75000"/>
                </a:schemeClr>
              </a:solidFill>
            </a:endParaRPr>
          </a:p>
        </p:txBody>
      </p:sp>
      <p:sp>
        <p:nvSpPr>
          <p:cNvPr id="18" name="TextBox 17">
            <a:extLst>
              <a:ext uri="{FF2B5EF4-FFF2-40B4-BE49-F238E27FC236}">
                <a16:creationId xmlns:a16="http://schemas.microsoft.com/office/drawing/2014/main" id="{03D52880-2788-448B-AC62-5D0F58FF93D5}"/>
              </a:ext>
            </a:extLst>
          </p:cNvPr>
          <p:cNvSpPr txBox="1"/>
          <p:nvPr/>
        </p:nvSpPr>
        <p:spPr>
          <a:xfrm>
            <a:off x="5554875" y="5728404"/>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19" name="TextBox 18">
            <a:extLst>
              <a:ext uri="{FF2B5EF4-FFF2-40B4-BE49-F238E27FC236}">
                <a16:creationId xmlns:a16="http://schemas.microsoft.com/office/drawing/2014/main" id="{D16FF2CA-7396-44B5-B8D9-4CFCFB5CF11E}"/>
              </a:ext>
            </a:extLst>
          </p:cNvPr>
          <p:cNvSpPr txBox="1"/>
          <p:nvPr/>
        </p:nvSpPr>
        <p:spPr>
          <a:xfrm>
            <a:off x="11780184" y="2555124"/>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20" name="TextBox 19">
            <a:extLst>
              <a:ext uri="{FF2B5EF4-FFF2-40B4-BE49-F238E27FC236}">
                <a16:creationId xmlns:a16="http://schemas.microsoft.com/office/drawing/2014/main" id="{0D75DD84-7F34-4652-A618-40D78FC1E947}"/>
              </a:ext>
            </a:extLst>
          </p:cNvPr>
          <p:cNvSpPr txBox="1"/>
          <p:nvPr/>
        </p:nvSpPr>
        <p:spPr>
          <a:xfrm>
            <a:off x="11780184" y="2924456"/>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21" name="TextBox 20">
            <a:extLst>
              <a:ext uri="{FF2B5EF4-FFF2-40B4-BE49-F238E27FC236}">
                <a16:creationId xmlns:a16="http://schemas.microsoft.com/office/drawing/2014/main" id="{C5494C17-70D9-4BFE-8568-533F79FFF94A}"/>
              </a:ext>
            </a:extLst>
          </p:cNvPr>
          <p:cNvSpPr txBox="1"/>
          <p:nvPr/>
        </p:nvSpPr>
        <p:spPr>
          <a:xfrm>
            <a:off x="11822545" y="3351713"/>
            <a:ext cx="406400" cy="369332"/>
          </a:xfrm>
          <a:prstGeom prst="rect">
            <a:avLst/>
          </a:prstGeom>
          <a:noFill/>
        </p:spPr>
        <p:txBody>
          <a:bodyPr wrap="square" rtlCol="0">
            <a:spAutoFit/>
          </a:bodyPr>
          <a:lstStyle/>
          <a:p>
            <a:r>
              <a:rPr lang="ro-RO" dirty="0">
                <a:solidFill>
                  <a:schemeClr val="accent2">
                    <a:lumMod val="75000"/>
                  </a:schemeClr>
                </a:solidFill>
                <a:sym typeface="Wingdings" panose="05000000000000000000" pitchFamily="2" charset="2"/>
              </a:rPr>
              <a:t></a:t>
            </a:r>
            <a:endParaRPr lang="ro-RO" dirty="0">
              <a:solidFill>
                <a:schemeClr val="accent2">
                  <a:lumMod val="75000"/>
                </a:schemeClr>
              </a:solidFill>
            </a:endParaRPr>
          </a:p>
        </p:txBody>
      </p:sp>
      <p:sp>
        <p:nvSpPr>
          <p:cNvPr id="22" name="TextBox 21">
            <a:extLst>
              <a:ext uri="{FF2B5EF4-FFF2-40B4-BE49-F238E27FC236}">
                <a16:creationId xmlns:a16="http://schemas.microsoft.com/office/drawing/2014/main" id="{46ED4104-BA33-4BCD-8939-EE0177A7CCDE}"/>
              </a:ext>
            </a:extLst>
          </p:cNvPr>
          <p:cNvSpPr txBox="1"/>
          <p:nvPr/>
        </p:nvSpPr>
        <p:spPr>
          <a:xfrm>
            <a:off x="11789420" y="3864702"/>
            <a:ext cx="406400" cy="369332"/>
          </a:xfrm>
          <a:prstGeom prst="rect">
            <a:avLst/>
          </a:prstGeom>
          <a:noFill/>
        </p:spPr>
        <p:txBody>
          <a:bodyPr wrap="square" rtlCol="0">
            <a:spAutoFit/>
          </a:bodyPr>
          <a:lstStyle/>
          <a:p>
            <a:r>
              <a:rPr lang="ro-RO" b="1" dirty="0">
                <a:solidFill>
                  <a:srgbClr val="00B050"/>
                </a:solidFill>
                <a:sym typeface="Wingdings" panose="05000000000000000000" pitchFamily="2" charset="2"/>
              </a:rPr>
              <a:t></a:t>
            </a:r>
            <a:endParaRPr lang="ro-RO" b="1" dirty="0">
              <a:solidFill>
                <a:srgbClr val="00B050"/>
              </a:solidFill>
            </a:endParaRPr>
          </a:p>
        </p:txBody>
      </p:sp>
      <p:sp>
        <p:nvSpPr>
          <p:cNvPr id="23" name="TextBox 22">
            <a:extLst>
              <a:ext uri="{FF2B5EF4-FFF2-40B4-BE49-F238E27FC236}">
                <a16:creationId xmlns:a16="http://schemas.microsoft.com/office/drawing/2014/main" id="{6D152B4D-2CAB-4B13-BBE8-20B3A84BA0D9}"/>
              </a:ext>
            </a:extLst>
          </p:cNvPr>
          <p:cNvSpPr txBox="1"/>
          <p:nvPr/>
        </p:nvSpPr>
        <p:spPr>
          <a:xfrm>
            <a:off x="11822545" y="4273487"/>
            <a:ext cx="406400" cy="369332"/>
          </a:xfrm>
          <a:prstGeom prst="rect">
            <a:avLst/>
          </a:prstGeom>
          <a:noFill/>
        </p:spPr>
        <p:txBody>
          <a:bodyPr wrap="square" rtlCol="0">
            <a:spAutoFit/>
          </a:bodyPr>
          <a:lstStyle/>
          <a:p>
            <a:r>
              <a:rPr lang="ro-RO" dirty="0">
                <a:solidFill>
                  <a:schemeClr val="accent2">
                    <a:lumMod val="75000"/>
                  </a:schemeClr>
                </a:solidFill>
                <a:sym typeface="Wingdings" panose="05000000000000000000" pitchFamily="2" charset="2"/>
              </a:rPr>
              <a:t></a:t>
            </a:r>
            <a:endParaRPr lang="ro-RO" dirty="0">
              <a:solidFill>
                <a:schemeClr val="accent2">
                  <a:lumMod val="75000"/>
                </a:schemeClr>
              </a:solidFill>
            </a:endParaRPr>
          </a:p>
        </p:txBody>
      </p:sp>
    </p:spTree>
    <p:extLst>
      <p:ext uri="{BB962C8B-B14F-4D97-AF65-F5344CB8AC3E}">
        <p14:creationId xmlns:p14="http://schemas.microsoft.com/office/powerpoint/2010/main" val="6588715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880B6F0-E9D5-4A16-A985-9676788C97AE}"/>
              </a:ext>
            </a:extLst>
          </p:cNvPr>
          <p:cNvSpPr>
            <a:spLocks noChangeArrowheads="1"/>
          </p:cNvSpPr>
          <p:nvPr/>
        </p:nvSpPr>
        <p:spPr bwMode="auto">
          <a:xfrm>
            <a:off x="4046838" y="4553465"/>
            <a:ext cx="3608173" cy="443002"/>
          </a:xfrm>
          <a:prstGeom prst="rect">
            <a:avLst/>
          </a:prstGeom>
          <a:solidFill>
            <a:srgbClr val="F2F2F2">
              <a:alpha val="81176"/>
            </a:srgbClr>
          </a:solidFill>
          <a:ln w="19050" algn="ctr">
            <a:noFill/>
            <a:miter lim="800000"/>
            <a:headEnd/>
            <a:tailEnd/>
          </a:ln>
        </p:spPr>
        <p:txBody>
          <a:bodyPr wrap="square" lIns="36000" tIns="36000" rIns="36000" bIns="36000" anchor="ctr"/>
          <a:lstStyle/>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a:p>
            <a:pPr algn="r">
              <a:defRPr/>
            </a:pPr>
            <a:endParaRPr lang="ro-RO" sz="1600" b="1" dirty="0">
              <a:solidFill>
                <a:schemeClr val="accent5">
                  <a:lumMod val="50000"/>
                </a:schemeClr>
              </a:solidFill>
              <a:latin typeface="Trebuchet MS" panose="020B0603020202020204" pitchFamily="34" charset="0"/>
              <a:ea typeface="ＭＳ Ｐゴシック" pitchFamily="50" charset="-128"/>
            </a:endParaRPr>
          </a:p>
        </p:txBody>
      </p:sp>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35</a:t>
            </a:fld>
            <a:endParaRPr lang="en-US" dirty="0">
              <a:latin typeface="Optima LT" panose="02000503060000020003" pitchFamily="2" charset="0"/>
            </a:endParaRPr>
          </a:p>
        </p:txBody>
      </p:sp>
      <p:sp>
        <p:nvSpPr>
          <p:cNvPr id="8" name="Rectangle 7"/>
          <p:cNvSpPr>
            <a:spLocks noChangeArrowheads="1"/>
          </p:cNvSpPr>
          <p:nvPr/>
        </p:nvSpPr>
        <p:spPr bwMode="auto">
          <a:xfrm>
            <a:off x="-101600" y="4124948"/>
            <a:ext cx="12192000" cy="485775"/>
          </a:xfrm>
          <a:prstGeom prst="rect">
            <a:avLst/>
          </a:prstGeom>
          <a:noFill/>
          <a:ln w="19050" algn="ctr">
            <a:noFill/>
            <a:miter lim="800000"/>
            <a:headEnd/>
            <a:tailEnd/>
          </a:ln>
        </p:spPr>
        <p:txBody>
          <a:bodyPr wrap="square" lIns="36000" tIns="36000" rIns="36000" bIns="36000" anchor="ctr"/>
          <a:lstStyle/>
          <a:p>
            <a:pPr marL="2236788" indent="-2236788" algn="ctr">
              <a:defRPr/>
            </a:pPr>
            <a:r>
              <a:rPr lang="ro-RO" sz="4000" b="1" spc="-80" dirty="0">
                <a:solidFill>
                  <a:schemeClr val="bg1"/>
                </a:solidFill>
                <a:latin typeface="Trebuchet MS" panose="020B0603020202020204" pitchFamily="34" charset="0"/>
                <a:ea typeface="ＭＳ Ｐゴシック" pitchFamily="50" charset="-128"/>
              </a:rPr>
              <a:t>VĂ MULȚUMIM!</a:t>
            </a:r>
          </a:p>
          <a:p>
            <a:pPr marL="2236788" indent="-2236788" algn="ctr">
              <a:defRPr/>
            </a:pPr>
            <a:endParaRPr lang="en-US" sz="2800" b="1" spc="-80" dirty="0">
              <a:solidFill>
                <a:schemeClr val="bg1"/>
              </a:solidFill>
              <a:latin typeface="Trebuchet MS" panose="020B0603020202020204" pitchFamily="34" charset="0"/>
              <a:ea typeface="ＭＳ Ｐゴシック" pitchFamily="50" charset="-128"/>
            </a:endParaRPr>
          </a:p>
          <a:p>
            <a:pPr marL="2236788" indent="-2236788" algn="ctr">
              <a:defRPr/>
            </a:pPr>
            <a:endParaRPr lang="en-US" sz="1200" b="1" spc="-80" dirty="0">
              <a:solidFill>
                <a:schemeClr val="bg1"/>
              </a:solidFill>
              <a:latin typeface="Trebuchet MS" panose="020B0603020202020204" pitchFamily="34" charset="0"/>
              <a:ea typeface="ＭＳ Ｐゴシック" pitchFamily="50" charset="-128"/>
            </a:endParaRPr>
          </a:p>
          <a:p>
            <a:pPr marL="2236788" indent="-2236788" algn="ctr">
              <a:defRPr/>
            </a:pPr>
            <a:endParaRPr lang="en-US" sz="1200" b="1" spc="-80" dirty="0">
              <a:solidFill>
                <a:schemeClr val="bg1"/>
              </a:solidFill>
              <a:latin typeface="Trebuchet MS" panose="020B0603020202020204" pitchFamily="34" charset="0"/>
              <a:ea typeface="ＭＳ Ｐゴシック" pitchFamily="50" charset="-128"/>
            </a:endParaRPr>
          </a:p>
          <a:p>
            <a:pPr marL="2236788" indent="-2236788" algn="ctr">
              <a:defRPr/>
            </a:pPr>
            <a:endParaRPr lang="en-US" sz="1200" b="1" spc="-80" dirty="0">
              <a:solidFill>
                <a:schemeClr val="bg1"/>
              </a:solidFill>
              <a:latin typeface="Trebuchet MS" panose="020B0603020202020204" pitchFamily="34" charset="0"/>
              <a:ea typeface="ＭＳ Ｐゴシック" pitchFamily="50" charset="-128"/>
            </a:endParaRPr>
          </a:p>
          <a:p>
            <a:pPr marL="2236788" indent="-2236788" algn="ctr">
              <a:defRPr/>
            </a:pPr>
            <a:endParaRPr lang="en-US" sz="1200" b="1" spc="-80" dirty="0">
              <a:solidFill>
                <a:schemeClr val="accent1">
                  <a:lumMod val="75000"/>
                </a:schemeClr>
              </a:solidFill>
              <a:latin typeface="Trebuchet MS" panose="020B0603020202020204" pitchFamily="34" charset="0"/>
              <a:ea typeface="ＭＳ Ｐゴシック" pitchFamily="50" charset="-128"/>
            </a:endParaRPr>
          </a:p>
          <a:p>
            <a:pPr marL="2236788" indent="-2236788" algn="ctr">
              <a:defRPr/>
            </a:pPr>
            <a:r>
              <a:rPr lang="en-US" sz="1200" b="1" spc="-80" dirty="0">
                <a:solidFill>
                  <a:schemeClr val="accent1">
                    <a:lumMod val="75000"/>
                  </a:schemeClr>
                </a:solidFill>
                <a:latin typeface="Trebuchet MS" panose="020B0603020202020204" pitchFamily="34" charset="0"/>
                <a:ea typeface="ＭＳ Ｐゴシック" pitchFamily="50" charset="-128"/>
              </a:rPr>
              <a:t>www.partenerecoind.incdecoind.ro </a:t>
            </a:r>
          </a:p>
          <a:p>
            <a:pPr marL="2236788" indent="-2236788" algn="ctr">
              <a:defRPr/>
            </a:pPr>
            <a:r>
              <a:rPr lang="en-US" sz="1200" b="1" spc="-80" dirty="0">
                <a:solidFill>
                  <a:schemeClr val="bg1"/>
                </a:solidFill>
                <a:latin typeface="Trebuchet MS" panose="020B0603020202020204" pitchFamily="34" charset="0"/>
                <a:ea typeface="ＭＳ Ｐゴシック" pitchFamily="50" charset="-128"/>
              </a:rPr>
              <a:t> </a:t>
            </a:r>
            <a:endParaRPr lang="ro-RO" sz="1200" b="1" spc="-80" dirty="0">
              <a:solidFill>
                <a:schemeClr val="bg1"/>
              </a:solidFill>
              <a:latin typeface="Trebuchet MS" panose="020B0603020202020204" pitchFamily="34" charset="0"/>
              <a:ea typeface="ＭＳ Ｐゴシック" pitchFamily="50" charset="-128"/>
            </a:endParaRPr>
          </a:p>
          <a:p>
            <a:pPr marL="2236788" indent="-2236788" algn="ctr">
              <a:defRPr/>
            </a:pPr>
            <a:endParaRPr lang="ro-RO" sz="1000" spc="-80" dirty="0">
              <a:solidFill>
                <a:schemeClr val="bg1"/>
              </a:solidFill>
              <a:latin typeface="Trebuchet MS" panose="020B0603020202020204" pitchFamily="34" charset="0"/>
              <a:ea typeface="ＭＳ Ｐゴシック" pitchFamily="50" charset="-128"/>
            </a:endParaRPr>
          </a:p>
          <a:p>
            <a:pPr marL="2236788" indent="-2236788" algn="ctr">
              <a:defRPr/>
            </a:pPr>
            <a:r>
              <a:rPr lang="ro-RO" sz="1050" spc="-80" dirty="0">
                <a:solidFill>
                  <a:schemeClr val="bg1"/>
                </a:solidFill>
                <a:latin typeface="Trebuchet MS" panose="020B0603020202020204" pitchFamily="34" charset="0"/>
                <a:ea typeface="ＭＳ Ｐゴシック" pitchFamily="50" charset="-128"/>
              </a:rPr>
              <a:t>Institutul Național de Cercetare – Dezvoltare pentru Ecologie Industrială - ECOIND</a:t>
            </a:r>
          </a:p>
          <a:p>
            <a:pPr marL="2236788" indent="-2236788" algn="ctr">
              <a:defRPr/>
            </a:pPr>
            <a:r>
              <a:rPr lang="ro-RO" sz="1050" spc="-80" dirty="0">
                <a:solidFill>
                  <a:schemeClr val="bg1"/>
                </a:solidFill>
                <a:latin typeface="Trebuchet MS" panose="020B0603020202020204" pitchFamily="34" charset="0"/>
                <a:ea typeface="ＭＳ Ｐゴシック" pitchFamily="50" charset="-128"/>
              </a:rPr>
              <a:t>Drumul Podu Dâmboviței 71-73, sector 6, 060652, București</a:t>
            </a:r>
          </a:p>
          <a:p>
            <a:pPr marL="2236788" indent="-2236788" algn="ctr">
              <a:defRPr/>
            </a:pPr>
            <a:endParaRPr lang="ro-RO" sz="900" spc="-80" dirty="0">
              <a:solidFill>
                <a:schemeClr val="bg1"/>
              </a:solidFill>
              <a:latin typeface="Trebuchet MS" panose="020B0603020202020204" pitchFamily="34" charset="0"/>
              <a:ea typeface="ＭＳ Ｐゴシック" pitchFamily="50" charset="-128"/>
            </a:endParaRPr>
          </a:p>
          <a:p>
            <a:pPr marL="2236788" indent="-2236788" algn="ctr">
              <a:defRPr/>
            </a:pPr>
            <a:r>
              <a:rPr lang="ro-RO" sz="1050" spc="-80" dirty="0">
                <a:solidFill>
                  <a:schemeClr val="bg1"/>
                </a:solidFill>
                <a:latin typeface="Trebuchet MS" panose="020B0603020202020204" pitchFamily="34" charset="0"/>
                <a:ea typeface="ＭＳ Ｐゴシック" pitchFamily="50" charset="-128"/>
              </a:rPr>
              <a:t>Tel 021 410 6716 Fax 021 410 0575 E-mail ecoind@incdecoind.ro    www.incdecoind.ro</a:t>
            </a:r>
          </a:p>
        </p:txBody>
      </p:sp>
      <p:sp>
        <p:nvSpPr>
          <p:cNvPr id="9" name="Slide Number Placeholder 9">
            <a:extLst>
              <a:ext uri="{FF2B5EF4-FFF2-40B4-BE49-F238E27FC236}">
                <a16:creationId xmlns:a16="http://schemas.microsoft.com/office/drawing/2014/main" id="{381F85BC-42EA-49D4-864A-D0B3EB70D52C}"/>
              </a:ext>
            </a:extLst>
          </p:cNvPr>
          <p:cNvSpPr>
            <a:spLocks noGrp="1"/>
          </p:cNvSpPr>
          <p:nvPr>
            <p:ph type="sldNum" sz="quarter" idx="12"/>
          </p:nvPr>
        </p:nvSpPr>
        <p:spPr>
          <a:xfrm>
            <a:off x="8610600" y="6356350"/>
            <a:ext cx="2743200" cy="365125"/>
          </a:xfrm>
        </p:spPr>
        <p:txBody>
          <a:bodyPr/>
          <a:lstStyle/>
          <a:p>
            <a:fld id="{6E904ACB-98FF-4DD5-8F53-0CB8B4413DD8}" type="slidenum">
              <a:rPr lang="ro-RO" smtClean="0"/>
              <a:pPr/>
              <a:t>35</a:t>
            </a:fld>
            <a:endParaRPr lang="ro-RO" dirty="0"/>
          </a:p>
        </p:txBody>
      </p:sp>
      <p:sp>
        <p:nvSpPr>
          <p:cNvPr id="10" name="TextBox 1">
            <a:extLst>
              <a:ext uri="{FF2B5EF4-FFF2-40B4-BE49-F238E27FC236}">
                <a16:creationId xmlns:a16="http://schemas.microsoft.com/office/drawing/2014/main" id="{A8117EBF-570F-454F-BD36-7F468AFA4D1E}"/>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105935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4</a:t>
            </a:fld>
            <a:endParaRPr lang="en-US" dirty="0">
              <a:latin typeface="Optima LT" panose="02000503060000020003" pitchFamily="2" charset="0"/>
            </a:endParaRPr>
          </a:p>
        </p:txBody>
      </p:sp>
      <p:sp>
        <p:nvSpPr>
          <p:cNvPr id="8" name="Rectangle 7"/>
          <p:cNvSpPr>
            <a:spLocks noChangeArrowheads="1"/>
          </p:cNvSpPr>
          <p:nvPr/>
        </p:nvSpPr>
        <p:spPr bwMode="auto">
          <a:xfrm>
            <a:off x="2209800" y="1828495"/>
            <a:ext cx="3865962" cy="1810669"/>
          </a:xfrm>
          <a:prstGeom prst="rect">
            <a:avLst/>
          </a:prstGeom>
          <a:noFill/>
          <a:ln w="19050" algn="ctr">
            <a:noFill/>
            <a:miter lim="800000"/>
            <a:headEnd/>
            <a:tailEnd/>
          </a:ln>
        </p:spPr>
        <p:txBody>
          <a:bodyPr wrap="square" lIns="36000" tIns="36000" rIns="36000" bIns="36000" anchor="ctr"/>
          <a:lstStyle/>
          <a:p>
            <a:pPr algn="ctr">
              <a:defRPr/>
            </a:pPr>
            <a:r>
              <a:rPr lang="ro-RO" b="1" dirty="0">
                <a:solidFill>
                  <a:schemeClr val="bg1"/>
                </a:solidFill>
                <a:latin typeface="Trebuchet MS" panose="020B0603020202020204" pitchFamily="34" charset="0"/>
                <a:ea typeface="ＭＳ Ｐゴシック" pitchFamily="50" charset="-128"/>
              </a:rPr>
              <a:t>Activități de tip </a:t>
            </a:r>
            <a:r>
              <a:rPr lang="ro-RO" sz="36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a:t>
            </a:r>
            <a:endParaRPr lang="ro-RO" b="1" dirty="0">
              <a:solidFill>
                <a:schemeClr val="accent4">
                  <a:lumMod val="20000"/>
                  <a:lumOff val="80000"/>
                </a:schemeClr>
              </a:solidFill>
              <a:effectLst>
                <a:outerShdw blurRad="38100" dist="38100" dir="2700000" algn="tl">
                  <a:srgbClr val="000000">
                    <a:alpha val="43137"/>
                  </a:srgbClr>
                </a:outerShdw>
              </a:effectLst>
              <a:latin typeface="Trebuchet MS" panose="020B0603020202020204" pitchFamily="34" charset="0"/>
              <a:ea typeface="ＭＳ Ｐゴシック" pitchFamily="50" charset="-128"/>
            </a:endParaRPr>
          </a:p>
          <a:p>
            <a:pPr algn="ctr">
              <a:defRPr/>
            </a:pPr>
            <a:endParaRPr lang="ro-RO" sz="500" b="1" dirty="0">
              <a:solidFill>
                <a:schemeClr val="bg1"/>
              </a:solidFill>
              <a:latin typeface="Trebuchet MS" panose="020B0603020202020204" pitchFamily="34" charset="0"/>
              <a:ea typeface="ＭＳ Ｐゴシック" pitchFamily="50" charset="-128"/>
            </a:endParaRPr>
          </a:p>
          <a:p>
            <a:pPr algn="ctr">
              <a:defRPr/>
            </a:pPr>
            <a:r>
              <a:rPr lang="ro-RO" sz="1700" b="1" dirty="0">
                <a:solidFill>
                  <a:schemeClr val="bg1"/>
                </a:solidFill>
                <a:latin typeface="Trebuchet MS" panose="020B0603020202020204" pitchFamily="34" charset="0"/>
                <a:ea typeface="ＭＳ Ｐゴシック" pitchFamily="50" charset="-128"/>
              </a:rPr>
              <a:t>STIMULAREA TRANSFERULUI                 DE CUNOȘTINȚE</a:t>
            </a:r>
            <a:endParaRPr lang="ro-RO" sz="1700" dirty="0">
              <a:solidFill>
                <a:schemeClr val="bg1"/>
              </a:solidFill>
              <a:latin typeface="Trebuchet MS" panose="020B0603020202020204" pitchFamily="34" charset="0"/>
              <a:ea typeface="ＭＳ Ｐゴシック" pitchFamily="50" charset="-128"/>
            </a:endParaRPr>
          </a:p>
        </p:txBody>
      </p:sp>
      <p:sp>
        <p:nvSpPr>
          <p:cNvPr id="9" name="Rectangle 8"/>
          <p:cNvSpPr>
            <a:spLocks noChangeArrowheads="1"/>
          </p:cNvSpPr>
          <p:nvPr/>
        </p:nvSpPr>
        <p:spPr bwMode="auto">
          <a:xfrm>
            <a:off x="6311900" y="1817659"/>
            <a:ext cx="4086029" cy="1846980"/>
          </a:xfrm>
          <a:prstGeom prst="rect">
            <a:avLst/>
          </a:prstGeom>
          <a:noFill/>
          <a:ln w="19050" algn="ctr">
            <a:noFill/>
            <a:miter lim="800000"/>
            <a:headEnd/>
            <a:tailEnd/>
          </a:ln>
        </p:spPr>
        <p:txBody>
          <a:bodyPr wrap="square" lIns="36000" tIns="36000" rIns="36000" bIns="36000" anchor="ctr"/>
          <a:lstStyle/>
          <a:p>
            <a:pPr algn="ctr">
              <a:defRPr/>
            </a:pPr>
            <a:r>
              <a:rPr lang="ro-RO" b="1" dirty="0">
                <a:solidFill>
                  <a:schemeClr val="bg1"/>
                </a:solidFill>
                <a:latin typeface="Trebuchet MS" panose="020B0603020202020204" pitchFamily="34" charset="0"/>
                <a:ea typeface="ＭＳ Ｐゴシック" pitchFamily="50" charset="-128"/>
              </a:rPr>
              <a:t>Activități de tip </a:t>
            </a:r>
            <a:r>
              <a:rPr lang="ro-RO" sz="36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a:t>
            </a:r>
          </a:p>
          <a:p>
            <a:pPr algn="ctr">
              <a:defRPr/>
            </a:pPr>
            <a:endParaRPr lang="ro-RO" altLang="ja-JP" sz="500" b="1" u="sng" dirty="0">
              <a:solidFill>
                <a:schemeClr val="bg1"/>
              </a:solidFill>
              <a:latin typeface="Trebuchet MS" panose="020B0603020202020204" pitchFamily="34" charset="0"/>
              <a:ea typeface="ＭＳ Ｐゴシック" pitchFamily="50" charset="-128"/>
            </a:endParaRPr>
          </a:p>
          <a:p>
            <a:pPr algn="ctr">
              <a:defRPr/>
            </a:pPr>
            <a:r>
              <a:rPr lang="ro-RO" altLang="ja-JP" sz="1700" b="1" dirty="0">
                <a:solidFill>
                  <a:schemeClr val="bg1"/>
                </a:solidFill>
                <a:latin typeface="Trebuchet MS" panose="020B0603020202020204" pitchFamily="34" charset="0"/>
                <a:ea typeface="ＭＳ Ｐゴシック" pitchFamily="50" charset="-128"/>
              </a:rPr>
              <a:t>ACCESUL ÎNTREPRINDERILOR LA FACILITĂȚI, INSTALAȚII, ECHIPAMENTE</a:t>
            </a:r>
            <a:endParaRPr lang="en-US" altLang="ja-JP" sz="1700" dirty="0">
              <a:solidFill>
                <a:schemeClr val="bg1"/>
              </a:solidFill>
              <a:latin typeface="Trebuchet MS" panose="020B0603020202020204" pitchFamily="34" charset="0"/>
              <a:ea typeface="ＭＳ Ｐゴシック" pitchFamily="50" charset="-128"/>
            </a:endParaRPr>
          </a:p>
        </p:txBody>
      </p:sp>
      <p:sp>
        <p:nvSpPr>
          <p:cNvPr id="11" name="AutoShape 12"/>
          <p:cNvSpPr>
            <a:spLocks noChangeArrowheads="1"/>
          </p:cNvSpPr>
          <p:nvPr/>
        </p:nvSpPr>
        <p:spPr bwMode="auto">
          <a:xfrm>
            <a:off x="1282246" y="2032429"/>
            <a:ext cx="336550" cy="4267200"/>
          </a:xfrm>
          <a:prstGeom prst="homePlate">
            <a:avLst>
              <a:gd name="adj" fmla="val 100000"/>
            </a:avLst>
          </a:prstGeom>
          <a:solidFill>
            <a:srgbClr val="B4B4B4"/>
          </a:solidFill>
          <a:ln w="6350" algn="ctr">
            <a:solidFill>
              <a:schemeClr val="bg1"/>
            </a:solidFill>
            <a:miter lim="800000"/>
            <a:headEnd/>
            <a:tailEnd/>
          </a:ln>
        </p:spPr>
        <p:txBody>
          <a:bodyPr wrap="square" lIns="36000" tIns="36000" rIns="36000" bIns="36000" anchor="ctr"/>
          <a:lstStyle/>
          <a:p>
            <a:pPr algn="ctr"/>
            <a:endParaRPr lang="en-US" sz="1400"/>
          </a:p>
        </p:txBody>
      </p:sp>
      <p:sp>
        <p:nvSpPr>
          <p:cNvPr id="13" name="Rectangle 12"/>
          <p:cNvSpPr>
            <a:spLocks noChangeArrowheads="1"/>
          </p:cNvSpPr>
          <p:nvPr/>
        </p:nvSpPr>
        <p:spPr bwMode="auto">
          <a:xfrm>
            <a:off x="2162394" y="3419429"/>
            <a:ext cx="3913368" cy="1833580"/>
          </a:xfrm>
          <a:prstGeom prst="rect">
            <a:avLst/>
          </a:prstGeom>
          <a:noFill/>
          <a:ln w="19050" algn="ctr">
            <a:noFill/>
            <a:miter lim="800000"/>
            <a:headEnd/>
            <a:tailEnd/>
          </a:ln>
        </p:spPr>
        <p:txBody>
          <a:bodyPr wrap="square" lIns="36000" tIns="36000" rIns="36000" bIns="36000" anchor="ctr"/>
          <a:lstStyle/>
          <a:p>
            <a:pPr algn="ctr">
              <a:defRPr/>
            </a:pPr>
            <a:r>
              <a:rPr lang="ro-RO" b="1" dirty="0">
                <a:solidFill>
                  <a:schemeClr val="bg1"/>
                </a:solidFill>
                <a:latin typeface="Trebuchet MS" panose="020B0603020202020204" pitchFamily="34" charset="0"/>
                <a:ea typeface="ＭＳ Ｐゴシック" pitchFamily="50" charset="-128"/>
              </a:rPr>
              <a:t>Activități de tip </a:t>
            </a:r>
            <a:r>
              <a:rPr lang="ro-RO" sz="36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C</a:t>
            </a:r>
          </a:p>
          <a:p>
            <a:pPr algn="ctr">
              <a:defRPr/>
            </a:pPr>
            <a:endParaRPr lang="ro-RO" altLang="ja-JP" sz="500" b="1" u="sng" dirty="0">
              <a:solidFill>
                <a:schemeClr val="bg1"/>
              </a:solidFill>
              <a:latin typeface="Trebuchet MS" panose="020B0603020202020204" pitchFamily="34" charset="0"/>
              <a:ea typeface="ＭＳ Ｐゴシック" pitchFamily="50" charset="-128"/>
            </a:endParaRPr>
          </a:p>
          <a:p>
            <a:pPr algn="ctr">
              <a:defRPr/>
            </a:pPr>
            <a:r>
              <a:rPr lang="ro-RO" altLang="ja-JP" sz="1700" b="1" dirty="0">
                <a:solidFill>
                  <a:schemeClr val="bg1"/>
                </a:solidFill>
                <a:latin typeface="Trebuchet MS" panose="020B0603020202020204" pitchFamily="34" charset="0"/>
                <a:ea typeface="ＭＳ Ｐゴシック" pitchFamily="50" charset="-128"/>
              </a:rPr>
              <a:t>ACTIVITĂȚI DE TRANSFER DE ABILITĂȚI/ COMPETENȚE CD ȘI DE SPRIJINIRE A INOVĂRII</a:t>
            </a:r>
            <a:endParaRPr lang="en-US" altLang="ja-JP" sz="1700" b="1" dirty="0">
              <a:solidFill>
                <a:schemeClr val="bg1"/>
              </a:solidFill>
              <a:latin typeface="Trebuchet MS" panose="020B0603020202020204" pitchFamily="34" charset="0"/>
              <a:ea typeface="ＭＳ Ｐゴシック" pitchFamily="50" charset="-128"/>
            </a:endParaRPr>
          </a:p>
        </p:txBody>
      </p:sp>
      <p:sp>
        <p:nvSpPr>
          <p:cNvPr id="14" name="Rectangle 13"/>
          <p:cNvSpPr>
            <a:spLocks noChangeArrowheads="1"/>
          </p:cNvSpPr>
          <p:nvPr/>
        </p:nvSpPr>
        <p:spPr bwMode="auto">
          <a:xfrm>
            <a:off x="6311900" y="3413546"/>
            <a:ext cx="4086030" cy="1846980"/>
          </a:xfrm>
          <a:prstGeom prst="rect">
            <a:avLst/>
          </a:prstGeom>
          <a:noFill/>
          <a:ln w="19050" algn="ctr">
            <a:noFill/>
            <a:miter lim="800000"/>
            <a:headEnd/>
            <a:tailEnd/>
          </a:ln>
        </p:spPr>
        <p:txBody>
          <a:bodyPr wrap="square" lIns="36000" tIns="36000" rIns="36000" bIns="36000" anchor="ctr"/>
          <a:lstStyle/>
          <a:p>
            <a:pPr algn="ctr">
              <a:defRPr/>
            </a:pPr>
            <a:r>
              <a:rPr lang="ro-RO" b="1" dirty="0">
                <a:solidFill>
                  <a:schemeClr val="bg1"/>
                </a:solidFill>
                <a:latin typeface="Trebuchet MS" panose="020B0603020202020204" pitchFamily="34" charset="0"/>
                <a:ea typeface="ＭＳ Ｐゴシック" pitchFamily="50" charset="-128"/>
              </a:rPr>
              <a:t>Activități de tip </a:t>
            </a:r>
            <a:r>
              <a:rPr lang="ro-RO" sz="36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D</a:t>
            </a:r>
          </a:p>
          <a:p>
            <a:pPr algn="ctr">
              <a:defRPr/>
            </a:pPr>
            <a:endParaRPr lang="ro-RO" altLang="ja-JP" sz="5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endParaRPr>
          </a:p>
          <a:p>
            <a:pPr algn="ctr">
              <a:defRPr/>
            </a:pPr>
            <a:r>
              <a:rPr lang="ro-RO" altLang="ja-JP" sz="1700" b="1" dirty="0">
                <a:solidFill>
                  <a:schemeClr val="bg1"/>
                </a:solidFill>
                <a:latin typeface="Trebuchet MS" panose="020B0603020202020204" pitchFamily="34" charset="0"/>
                <a:ea typeface="ＭＳ Ｐゴシック" pitchFamily="50" charset="-128"/>
              </a:rPr>
              <a:t>CD ÎN COLABORARE                           EFECTIVĂ</a:t>
            </a:r>
          </a:p>
          <a:p>
            <a:pPr algn="ctr">
              <a:defRPr/>
            </a:pPr>
            <a:endParaRPr lang="en-US" altLang="ja-JP" sz="1700" dirty="0">
              <a:solidFill>
                <a:schemeClr val="bg1"/>
              </a:solidFill>
              <a:latin typeface="Trebuchet MS" panose="020B0603020202020204" pitchFamily="34" charset="0"/>
              <a:ea typeface="ＭＳ Ｐゴシック" pitchFamily="50" charset="-128"/>
            </a:endParaRPr>
          </a:p>
        </p:txBody>
      </p:sp>
      <p:sp>
        <p:nvSpPr>
          <p:cNvPr id="15" name="AutoShape 12"/>
          <p:cNvSpPr>
            <a:spLocks noChangeArrowheads="1"/>
          </p:cNvSpPr>
          <p:nvPr/>
        </p:nvSpPr>
        <p:spPr bwMode="auto">
          <a:xfrm rot="10800000">
            <a:off x="10869472" y="1944167"/>
            <a:ext cx="336550" cy="4267200"/>
          </a:xfrm>
          <a:prstGeom prst="homePlate">
            <a:avLst>
              <a:gd name="adj" fmla="val 100000"/>
            </a:avLst>
          </a:prstGeom>
          <a:solidFill>
            <a:srgbClr val="B4B4B4"/>
          </a:solidFill>
          <a:ln w="6350" algn="ctr">
            <a:solidFill>
              <a:schemeClr val="bg1"/>
            </a:solidFill>
            <a:miter lim="800000"/>
            <a:headEnd/>
            <a:tailEnd/>
          </a:ln>
        </p:spPr>
        <p:txBody>
          <a:bodyPr wrap="square" lIns="36000" tIns="36000" rIns="36000" bIns="36000" anchor="ctr"/>
          <a:lstStyle/>
          <a:p>
            <a:pPr algn="ctr"/>
            <a:endParaRPr lang="en-US" sz="1400"/>
          </a:p>
        </p:txBody>
      </p:sp>
      <p:sp>
        <p:nvSpPr>
          <p:cNvPr id="16" name="Rectangle 15"/>
          <p:cNvSpPr>
            <a:spLocks noChangeArrowheads="1"/>
          </p:cNvSpPr>
          <p:nvPr/>
        </p:nvSpPr>
        <p:spPr bwMode="auto">
          <a:xfrm>
            <a:off x="2136994" y="4744320"/>
            <a:ext cx="8235535" cy="1846980"/>
          </a:xfrm>
          <a:prstGeom prst="rect">
            <a:avLst/>
          </a:prstGeom>
          <a:noFill/>
          <a:ln w="19050" algn="ctr">
            <a:noFill/>
            <a:miter lim="800000"/>
            <a:headEnd/>
            <a:tailEnd/>
          </a:ln>
        </p:spPr>
        <p:txBody>
          <a:bodyPr wrap="square" lIns="36000" tIns="36000" rIns="36000" bIns="36000" anchor="ctr"/>
          <a:lstStyle/>
          <a:p>
            <a:pPr algn="ctr">
              <a:defRPr/>
            </a:pPr>
            <a:r>
              <a:rPr lang="ro-RO" b="1" dirty="0">
                <a:solidFill>
                  <a:schemeClr val="bg1"/>
                </a:solidFill>
                <a:latin typeface="Trebuchet MS" panose="020B0603020202020204" pitchFamily="34" charset="0"/>
                <a:ea typeface="ＭＳ Ｐゴシック" pitchFamily="50" charset="-128"/>
              </a:rPr>
              <a:t>Activități de tip </a:t>
            </a:r>
            <a:r>
              <a:rPr lang="ro-RO" sz="36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E</a:t>
            </a:r>
          </a:p>
          <a:p>
            <a:pPr algn="ctr">
              <a:defRPr/>
            </a:pPr>
            <a:endParaRPr lang="ro-RO" altLang="ja-JP" sz="500" b="1" spc="50" dirty="0">
              <a:ln w="0"/>
              <a:solidFill>
                <a:schemeClr val="accent4">
                  <a:lumMod val="20000"/>
                  <a:lumOff val="8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endParaRPr>
          </a:p>
          <a:p>
            <a:pPr algn="ctr">
              <a:defRPr/>
            </a:pPr>
            <a:r>
              <a:rPr lang="fr-FR" altLang="ja-JP" sz="1700" b="1" spc="-50" dirty="0">
                <a:solidFill>
                  <a:schemeClr val="bg1"/>
                </a:solidFill>
                <a:latin typeface="Trebuchet MS" panose="020B0603020202020204" pitchFamily="34" charset="0"/>
                <a:ea typeface="ＭＳ Ｐゴシック" pitchFamily="50" charset="-128"/>
              </a:rPr>
              <a:t>MANAGEMENT DE PROIECT (INCLUSIV INFORMARE ŞI PUBLICITATE PRIVIND PROIECTUL)</a:t>
            </a:r>
            <a:endParaRPr lang="en-US" altLang="ja-JP" sz="1700" spc="-50" dirty="0">
              <a:solidFill>
                <a:schemeClr val="bg1"/>
              </a:solidFill>
              <a:latin typeface="Trebuchet MS" panose="020B0603020202020204" pitchFamily="34" charset="0"/>
              <a:ea typeface="ＭＳ Ｐゴシック" pitchFamily="50" charset="-128"/>
            </a:endParaRPr>
          </a:p>
        </p:txBody>
      </p:sp>
      <p:cxnSp>
        <p:nvCxnSpPr>
          <p:cNvPr id="7" name="Straight Connector 6"/>
          <p:cNvCxnSpPr>
            <a:cxnSpLocks/>
          </p:cNvCxnSpPr>
          <p:nvPr/>
        </p:nvCxnSpPr>
        <p:spPr>
          <a:xfrm>
            <a:off x="1854200" y="2466109"/>
            <a:ext cx="0" cy="31278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p:nvCxnSpPr>
        <p:spPr>
          <a:xfrm>
            <a:off x="1854200" y="2466109"/>
            <a:ext cx="9575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1854200" y="5593922"/>
            <a:ext cx="31334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1854200" y="4016160"/>
            <a:ext cx="9575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5340929" y="2475345"/>
            <a:ext cx="18080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cxnSpLocks/>
          </p:cNvCxnSpPr>
          <p:nvPr/>
        </p:nvCxnSpPr>
        <p:spPr>
          <a:xfrm>
            <a:off x="5340928" y="4011541"/>
            <a:ext cx="18080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cxnSpLocks/>
          </p:cNvCxnSpPr>
          <p:nvPr/>
        </p:nvCxnSpPr>
        <p:spPr>
          <a:xfrm>
            <a:off x="10476346" y="2447634"/>
            <a:ext cx="0" cy="31278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9518766" y="2447634"/>
            <a:ext cx="9575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7498311" y="5561277"/>
            <a:ext cx="298565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a:off x="9518766" y="4000644"/>
            <a:ext cx="957580"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30A4B326-2E3B-48A6-8ACF-0A0A3308A1EC}"/>
              </a:ext>
            </a:extLst>
          </p:cNvPr>
          <p:cNvSpPr/>
          <p:nvPr/>
        </p:nvSpPr>
        <p:spPr>
          <a:xfrm>
            <a:off x="747276" y="1340559"/>
            <a:ext cx="11203932" cy="400110"/>
          </a:xfrm>
          <a:prstGeom prst="rect">
            <a:avLst/>
          </a:prstGeom>
        </p:spPr>
        <p:txBody>
          <a:bodyPr wrap="square">
            <a:spAutoFit/>
          </a:bodyPr>
          <a:lstStyle/>
          <a:p>
            <a:r>
              <a:rPr lang="ro-RO" sz="2000" b="1" dirty="0">
                <a:solidFill>
                  <a:schemeClr val="accent2">
                    <a:lumMod val="75000"/>
                  </a:schemeClr>
                </a:solidFill>
                <a:latin typeface="Trebuchet MS" panose="020B0603020202020204" pitchFamily="34" charset="0"/>
              </a:rPr>
              <a:t>Activitățile proiectului PARTENER ECOIND</a:t>
            </a:r>
            <a:endParaRPr lang="en-US" sz="2000" dirty="0">
              <a:solidFill>
                <a:schemeClr val="accent2">
                  <a:lumMod val="75000"/>
                </a:schemeClr>
              </a:solidFill>
            </a:endParaRPr>
          </a:p>
        </p:txBody>
      </p:sp>
      <p:sp>
        <p:nvSpPr>
          <p:cNvPr id="27" name="Slide Number Placeholder 9">
            <a:extLst>
              <a:ext uri="{FF2B5EF4-FFF2-40B4-BE49-F238E27FC236}">
                <a16:creationId xmlns:a16="http://schemas.microsoft.com/office/drawing/2014/main" id="{BBE23F97-7BED-499B-B7C9-8D5CA4E6318F}"/>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4</a:t>
            </a:fld>
            <a:endParaRPr lang="ro-RO" dirty="0"/>
          </a:p>
        </p:txBody>
      </p:sp>
      <p:sp>
        <p:nvSpPr>
          <p:cNvPr id="28" name="TextBox 1">
            <a:extLst>
              <a:ext uri="{FF2B5EF4-FFF2-40B4-BE49-F238E27FC236}">
                <a16:creationId xmlns:a16="http://schemas.microsoft.com/office/drawing/2014/main" id="{4432D78C-B20F-4983-B17B-FDB22B76305A}"/>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789974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5</a:t>
            </a:fld>
            <a:endParaRPr lang="en-US" dirty="0">
              <a:latin typeface="Optima LT" panose="02000503060000020003" pitchFamily="2" charset="0"/>
            </a:endParaRPr>
          </a:p>
        </p:txBody>
      </p:sp>
      <p:sp>
        <p:nvSpPr>
          <p:cNvPr id="8" name="Rectangle 7"/>
          <p:cNvSpPr>
            <a:spLocks noChangeArrowheads="1"/>
          </p:cNvSpPr>
          <p:nvPr/>
        </p:nvSpPr>
        <p:spPr bwMode="auto">
          <a:xfrm>
            <a:off x="91441" y="1222501"/>
            <a:ext cx="12092940" cy="485775"/>
          </a:xfrm>
          <a:prstGeom prst="rect">
            <a:avLst/>
          </a:prstGeom>
          <a:noFill/>
          <a:ln w="19050" algn="ctr">
            <a:noFill/>
            <a:miter lim="800000"/>
            <a:headEnd/>
            <a:tailEnd/>
          </a:ln>
        </p:spPr>
        <p:txBody>
          <a:bodyPr wrap="square" lIns="36000" tIns="36000" rIns="36000" bIns="36000" anchor="ctr"/>
          <a:lstStyle/>
          <a:p>
            <a:pPr>
              <a:defRPr/>
            </a:pPr>
            <a:r>
              <a:rPr lang="ro-RO" b="1" spc="-30" dirty="0">
                <a:solidFill>
                  <a:schemeClr val="accent2">
                    <a:lumMod val="75000"/>
                  </a:schemeClr>
                </a:solidFill>
                <a:latin typeface="Trebuchet MS" panose="020B0603020202020204" pitchFamily="34" charset="0"/>
                <a:ea typeface="ＭＳ Ｐゴシック" pitchFamily="50" charset="-128"/>
              </a:rPr>
              <a:t>Activități de tip</a:t>
            </a:r>
            <a:r>
              <a:rPr lang="ro-RO" b="1" spc="-30" dirty="0">
                <a:solidFill>
                  <a:schemeClr val="accent4">
                    <a:lumMod val="75000"/>
                  </a:schemeClr>
                </a:solidFill>
                <a:latin typeface="Trebuchet MS" panose="020B0603020202020204" pitchFamily="34" charset="0"/>
                <a:ea typeface="ＭＳ Ｐゴシック" pitchFamily="50" charset="-128"/>
              </a:rPr>
              <a:t> </a:t>
            </a:r>
            <a:r>
              <a:rPr lang="ro-RO" sz="3600" b="1" spc="-3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a:t>
            </a:r>
            <a:r>
              <a:rPr lang="ro-RO" sz="3600" b="1" spc="-30" dirty="0">
                <a:ln w="0"/>
                <a:solidFill>
                  <a:schemeClr val="accent4">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r>
              <a:rPr lang="ro-RO" sz="1700" b="1" spc="-30" dirty="0">
                <a:solidFill>
                  <a:schemeClr val="accent2">
                    <a:lumMod val="75000"/>
                  </a:schemeClr>
                </a:solidFill>
                <a:latin typeface="Trebuchet MS" panose="020B0603020202020204" pitchFamily="34" charset="0"/>
                <a:ea typeface="ＭＳ Ｐゴシック" pitchFamily="50" charset="-128"/>
              </a:rPr>
              <a:t>- STIMULAREA TRANSFERULUI DE CUNOȘTINȚE ȘI </a:t>
            </a:r>
            <a:r>
              <a:rPr lang="ro-RO" sz="3600" b="1" spc="-3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E </a:t>
            </a:r>
            <a:r>
              <a:rPr lang="ro-RO" sz="1700" b="1" spc="-30" dirty="0">
                <a:solidFill>
                  <a:schemeClr val="accent2">
                    <a:lumMod val="75000"/>
                  </a:schemeClr>
                </a:solidFill>
                <a:latin typeface="Trebuchet MS" panose="020B0603020202020204" pitchFamily="34" charset="0"/>
                <a:ea typeface="ＭＳ Ｐゴシック" pitchFamily="50" charset="-128"/>
              </a:rPr>
              <a:t>- M</a:t>
            </a:r>
            <a:r>
              <a:rPr lang="fr-FR" sz="1700" b="1" spc="-30" dirty="0">
                <a:solidFill>
                  <a:schemeClr val="accent2">
                    <a:lumMod val="75000"/>
                  </a:schemeClr>
                </a:solidFill>
                <a:latin typeface="Trebuchet MS" panose="020B0603020202020204" pitchFamily="34" charset="0"/>
                <a:ea typeface="ＭＳ Ｐゴシック" pitchFamily="50" charset="-128"/>
              </a:rPr>
              <a:t>ANAGEMENT PROIECT – REZULTATE OBȚINUTE</a:t>
            </a:r>
            <a:r>
              <a:rPr lang="ro-RO" sz="1700" b="1" spc="-30" dirty="0">
                <a:solidFill>
                  <a:schemeClr val="accent2">
                    <a:lumMod val="75000"/>
                  </a:schemeClr>
                </a:solidFill>
                <a:latin typeface="Trebuchet MS" panose="020B0603020202020204" pitchFamily="34" charset="0"/>
                <a:ea typeface="ＭＳ Ｐゴシック" pitchFamily="50" charset="-128"/>
              </a:rPr>
              <a:t> </a:t>
            </a:r>
            <a:endParaRPr lang="ro-RO" sz="1700" spc="-30" dirty="0">
              <a:solidFill>
                <a:schemeClr val="accent2">
                  <a:lumMod val="75000"/>
                </a:schemeClr>
              </a:solidFill>
              <a:latin typeface="Trebuchet MS" panose="020B0603020202020204" pitchFamily="34" charset="0"/>
              <a:ea typeface="ＭＳ Ｐゴシック" pitchFamily="50" charset="-128"/>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63150" y="4805894"/>
            <a:ext cx="2139948" cy="142663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62734" y="1983422"/>
            <a:ext cx="2139949" cy="1426632"/>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63150" y="3493458"/>
            <a:ext cx="2139533" cy="1203374"/>
          </a:xfrm>
          <a:prstGeom prst="rect">
            <a:avLst/>
          </a:prstGeom>
        </p:spPr>
      </p:pic>
      <p:sp>
        <p:nvSpPr>
          <p:cNvPr id="30" name="TextBox 29">
            <a:extLst>
              <a:ext uri="{FF2B5EF4-FFF2-40B4-BE49-F238E27FC236}">
                <a16:creationId xmlns:a16="http://schemas.microsoft.com/office/drawing/2014/main" id="{2977084F-1BC3-462D-82BE-022C85E53202}"/>
              </a:ext>
            </a:extLst>
          </p:cNvPr>
          <p:cNvSpPr txBox="1"/>
          <p:nvPr/>
        </p:nvSpPr>
        <p:spPr>
          <a:xfrm>
            <a:off x="524435" y="2107247"/>
            <a:ext cx="5425889" cy="4001095"/>
          </a:xfrm>
          <a:prstGeom prst="rect">
            <a:avLst/>
          </a:prstGeom>
          <a:noFill/>
        </p:spPr>
        <p:txBody>
          <a:bodyPr wrap="square" rtlCol="0">
            <a:spAutoFit/>
          </a:bodyPr>
          <a:lstStyle/>
          <a:p>
            <a:pPr>
              <a:spcBef>
                <a:spcPts val="600"/>
              </a:spcBef>
            </a:pP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Rezultate principale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obținute</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până</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prezent</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le</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de tip A</a:t>
            </a:r>
            <a:r>
              <a:rPr lang="ro-RO" sz="1400" spc="-60" dirty="0">
                <a:solidFill>
                  <a:schemeClr val="accent6">
                    <a:lumMod val="20000"/>
                    <a:lumOff val="80000"/>
                  </a:schemeClr>
                </a:solidFill>
                <a:latin typeface="Trebuchet MS" panose="020B0603020202020204" pitchFamily="34" charset="0"/>
              </a:rPr>
              <a:t>: </a:t>
            </a:r>
            <a:endParaRPr lang="en-US" sz="1400" spc="-60" dirty="0">
              <a:solidFill>
                <a:schemeClr val="accent6">
                  <a:lumMod val="20000"/>
                  <a:lumOff val="80000"/>
                </a:schemeClr>
              </a:solidFill>
              <a:latin typeface="Trebuchet MS" panose="020B0603020202020204" pitchFamily="34" charset="0"/>
            </a:endParaRPr>
          </a:p>
          <a:p>
            <a:pPr marL="285750" indent="-285750">
              <a:spcBef>
                <a:spcPts val="600"/>
              </a:spcBef>
              <a:buFont typeface="Arial" panose="020B0604020202020204" pitchFamily="34" charset="0"/>
              <a:buChar char="•"/>
            </a:pPr>
            <a:r>
              <a:rPr lang="en-US" sz="1200" b="1" spc="-60" dirty="0">
                <a:solidFill>
                  <a:schemeClr val="bg1"/>
                </a:solidFill>
                <a:latin typeface="Trebuchet MS" panose="020B0603020202020204" pitchFamily="34" charset="0"/>
              </a:rPr>
              <a:t>c</a:t>
            </a:r>
            <a:r>
              <a:rPr lang="ro-RO" sz="1200" b="1" spc="-60" dirty="0" err="1">
                <a:solidFill>
                  <a:schemeClr val="bg1"/>
                </a:solidFill>
                <a:latin typeface="Trebuchet MS" panose="020B0603020202020204" pitchFamily="34" charset="0"/>
              </a:rPr>
              <a:t>hestionar</a:t>
            </a:r>
            <a:r>
              <a:rPr lang="ro-RO" sz="1200" b="1" spc="-60" dirty="0">
                <a:solidFill>
                  <a:schemeClr val="bg1"/>
                </a:solidFill>
                <a:latin typeface="Trebuchet MS" panose="020B0603020202020204" pitchFamily="34" charset="0"/>
              </a:rPr>
              <a:t> </a:t>
            </a:r>
            <a:r>
              <a:rPr lang="ro-RO" sz="1200" spc="-60" dirty="0">
                <a:solidFill>
                  <a:schemeClr val="bg1"/>
                </a:solidFill>
                <a:latin typeface="Trebuchet MS" panose="020B0603020202020204" pitchFamily="34" charset="0"/>
              </a:rPr>
              <a:t>de identificare a nevoilor beneficiarilor</a:t>
            </a:r>
          </a:p>
          <a:p>
            <a:pPr marL="285750" indent="-285750">
              <a:spcBef>
                <a:spcPts val="600"/>
              </a:spcBef>
              <a:buFont typeface="Arial" panose="020B0604020202020204" pitchFamily="34" charset="0"/>
              <a:buChar char="•"/>
            </a:pPr>
            <a:r>
              <a:rPr lang="en-US" sz="1200" b="1" spc="-60" dirty="0">
                <a:solidFill>
                  <a:schemeClr val="bg1"/>
                </a:solidFill>
                <a:latin typeface="Trebuchet MS" panose="020B0603020202020204" pitchFamily="34" charset="0"/>
              </a:rPr>
              <a:t>c</a:t>
            </a:r>
            <a:r>
              <a:rPr lang="ro-RO" sz="1200" b="1" spc="-60" dirty="0" err="1">
                <a:solidFill>
                  <a:schemeClr val="bg1"/>
                </a:solidFill>
                <a:latin typeface="Trebuchet MS" panose="020B0603020202020204" pitchFamily="34" charset="0"/>
              </a:rPr>
              <a:t>atalog</a:t>
            </a:r>
            <a:r>
              <a:rPr lang="ro-RO" sz="1200" b="1" spc="-60" dirty="0">
                <a:solidFill>
                  <a:schemeClr val="bg1"/>
                </a:solidFill>
                <a:latin typeface="Trebuchet MS" panose="020B0603020202020204" pitchFamily="34" charset="0"/>
              </a:rPr>
              <a:t> cu serviciile </a:t>
            </a:r>
            <a:r>
              <a:rPr lang="ro-RO" sz="1200" spc="-60" dirty="0">
                <a:solidFill>
                  <a:schemeClr val="bg1"/>
                </a:solidFill>
                <a:latin typeface="Trebuchet MS" panose="020B0603020202020204" pitchFamily="34" charset="0"/>
              </a:rPr>
              <a:t>ce </a:t>
            </a:r>
            <a:r>
              <a:rPr lang="ro-RO" sz="1200" spc="-60" dirty="0" err="1">
                <a:solidFill>
                  <a:schemeClr val="bg1"/>
                </a:solidFill>
                <a:latin typeface="Trebuchet MS" panose="020B0603020202020204" pitchFamily="34" charset="0"/>
              </a:rPr>
              <a:t>intr</a:t>
            </a:r>
            <a:r>
              <a:rPr lang="en-GB" sz="1200" spc="-60" dirty="0">
                <a:solidFill>
                  <a:schemeClr val="bg1"/>
                </a:solidFill>
                <a:latin typeface="Trebuchet MS" panose="020B0603020202020204" pitchFamily="34" charset="0"/>
              </a:rPr>
              <a:t>ă</a:t>
            </a:r>
            <a:r>
              <a:rPr lang="ro-RO" sz="1200" spc="-60" dirty="0">
                <a:solidFill>
                  <a:schemeClr val="bg1"/>
                </a:solidFill>
                <a:latin typeface="Trebuchet MS" panose="020B0603020202020204" pitchFamily="34" charset="0"/>
              </a:rPr>
              <a:t> </a:t>
            </a:r>
            <a:r>
              <a:rPr lang="en-GB" sz="1200" spc="-60" dirty="0">
                <a:solidFill>
                  <a:schemeClr val="bg1"/>
                </a:solidFill>
                <a:latin typeface="Trebuchet MS" panose="020B0603020202020204" pitchFamily="34" charset="0"/>
              </a:rPr>
              <a:t>î</a:t>
            </a:r>
            <a:r>
              <a:rPr lang="ro-RO" sz="1200" spc="-60" dirty="0">
                <a:solidFill>
                  <a:schemeClr val="bg1"/>
                </a:solidFill>
                <a:latin typeface="Trebuchet MS" panose="020B0603020202020204" pitchFamily="34" charset="0"/>
              </a:rPr>
              <a:t>n aria de </a:t>
            </a:r>
            <a:r>
              <a:rPr lang="ro-RO" sz="1200" spc="-60" dirty="0" err="1">
                <a:solidFill>
                  <a:schemeClr val="bg1"/>
                </a:solidFill>
                <a:latin typeface="Trebuchet MS" panose="020B0603020202020204" pitchFamily="34" charset="0"/>
              </a:rPr>
              <a:t>expertiz</a:t>
            </a:r>
            <a:r>
              <a:rPr lang="en-GB" sz="1200" spc="-60" dirty="0">
                <a:solidFill>
                  <a:schemeClr val="bg1"/>
                </a:solidFill>
                <a:latin typeface="Trebuchet MS" panose="020B0603020202020204" pitchFamily="34" charset="0"/>
              </a:rPr>
              <a:t>ă</a:t>
            </a:r>
            <a:r>
              <a:rPr lang="ro-RO" sz="1200" spc="-60" dirty="0">
                <a:solidFill>
                  <a:schemeClr val="bg1"/>
                </a:solidFill>
                <a:latin typeface="Trebuchet MS" panose="020B0603020202020204" pitchFamily="34" charset="0"/>
              </a:rPr>
              <a:t> INCD ECOIND</a:t>
            </a:r>
          </a:p>
          <a:p>
            <a:pPr marL="285750" indent="-285750">
              <a:spcBef>
                <a:spcPts val="600"/>
              </a:spcBef>
              <a:buFont typeface="Arial" panose="020B0604020202020204" pitchFamily="34" charset="0"/>
              <a:buChar char="•"/>
            </a:pPr>
            <a:r>
              <a:rPr lang="en-US" sz="1200" b="1" spc="-60" dirty="0" err="1">
                <a:solidFill>
                  <a:schemeClr val="bg1"/>
                </a:solidFill>
                <a:latin typeface="Trebuchet MS" panose="020B0603020202020204" pitchFamily="34" charset="0"/>
              </a:rPr>
              <a:t>i</a:t>
            </a:r>
            <a:r>
              <a:rPr lang="ro-RO" sz="1200" b="1" spc="-60" dirty="0" err="1">
                <a:solidFill>
                  <a:schemeClr val="bg1"/>
                </a:solidFill>
                <a:latin typeface="Trebuchet MS" panose="020B0603020202020204" pitchFamily="34" charset="0"/>
              </a:rPr>
              <a:t>nstrument</a:t>
            </a:r>
            <a:r>
              <a:rPr lang="ro-RO" sz="1200" b="1" spc="-60" dirty="0">
                <a:solidFill>
                  <a:schemeClr val="bg1"/>
                </a:solidFill>
                <a:latin typeface="Trebuchet MS" panose="020B0603020202020204" pitchFamily="34" charset="0"/>
              </a:rPr>
              <a:t> electronic interactiv</a:t>
            </a:r>
            <a:r>
              <a:rPr lang="ro-RO" sz="1200" spc="-60" dirty="0">
                <a:solidFill>
                  <a:schemeClr val="bg1"/>
                </a:solidFill>
                <a:latin typeface="Trebuchet MS" panose="020B0603020202020204" pitchFamily="34" charset="0"/>
              </a:rPr>
              <a:t> Partener ECOIND</a:t>
            </a:r>
          </a:p>
          <a:p>
            <a:pPr marL="285750" indent="-285750">
              <a:spcBef>
                <a:spcPts val="600"/>
              </a:spcBef>
              <a:buFont typeface="Arial" panose="020B0604020202020204" pitchFamily="34" charset="0"/>
              <a:buChar char="•"/>
            </a:pPr>
            <a:r>
              <a:rPr lang="en-US" sz="1200" b="1" spc="-60" dirty="0">
                <a:solidFill>
                  <a:schemeClr val="bg1"/>
                </a:solidFill>
                <a:latin typeface="Trebuchet MS" panose="020B0603020202020204" pitchFamily="34" charset="0"/>
              </a:rPr>
              <a:t>w</a:t>
            </a:r>
            <a:r>
              <a:rPr lang="ro-RO" sz="1200" b="1" spc="-60" dirty="0" err="1">
                <a:solidFill>
                  <a:schemeClr val="bg1"/>
                </a:solidFill>
                <a:latin typeface="Trebuchet MS" panose="020B0603020202020204" pitchFamily="34" charset="0"/>
              </a:rPr>
              <a:t>orkshop</a:t>
            </a:r>
            <a:r>
              <a:rPr lang="ro-RO" sz="1200" b="1" spc="-60" dirty="0">
                <a:solidFill>
                  <a:schemeClr val="bg1"/>
                </a:solidFill>
                <a:latin typeface="Trebuchet MS" panose="020B0603020202020204" pitchFamily="34" charset="0"/>
              </a:rPr>
              <a:t>-uri tematice </a:t>
            </a:r>
            <a:r>
              <a:rPr lang="en-GB" sz="1200" spc="-60" dirty="0">
                <a:solidFill>
                  <a:schemeClr val="bg1"/>
                </a:solidFill>
                <a:latin typeface="Trebuchet MS" panose="020B0603020202020204" pitchFamily="34" charset="0"/>
              </a:rPr>
              <a:t>î</a:t>
            </a:r>
            <a:r>
              <a:rPr lang="ro-RO" sz="1200" spc="-60" dirty="0">
                <a:solidFill>
                  <a:schemeClr val="bg1"/>
                </a:solidFill>
                <a:latin typeface="Trebuchet MS" panose="020B0603020202020204" pitchFamily="34" charset="0"/>
              </a:rPr>
              <a:t>n Ia</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i, </a:t>
            </a:r>
            <a:r>
              <a:rPr lang="ro-RO" sz="1200" spc="-60" dirty="0" err="1">
                <a:solidFill>
                  <a:schemeClr val="bg1"/>
                </a:solidFill>
                <a:latin typeface="Trebuchet MS" panose="020B0603020202020204" pitchFamily="34" charset="0"/>
              </a:rPr>
              <a:t>Constan</a:t>
            </a:r>
            <a:r>
              <a:rPr lang="en-GB" sz="1200" spc="-60" dirty="0">
                <a:solidFill>
                  <a:schemeClr val="bg1"/>
                </a:solidFill>
                <a:latin typeface="Trebuchet MS" panose="020B0603020202020204" pitchFamily="34" charset="0"/>
              </a:rPr>
              <a:t>ț</a:t>
            </a:r>
            <a:r>
              <a:rPr lang="ro-RO" sz="1200" spc="-60" dirty="0">
                <a:solidFill>
                  <a:schemeClr val="bg1"/>
                </a:solidFill>
                <a:latin typeface="Trebuchet MS" panose="020B0603020202020204" pitchFamily="34" charset="0"/>
              </a:rPr>
              <a:t>a, T</a:t>
            </a:r>
            <a:r>
              <a:rPr lang="en-GB" sz="1200" spc="-60" dirty="0">
                <a:solidFill>
                  <a:schemeClr val="bg1"/>
                </a:solidFill>
                <a:latin typeface="Trebuchet MS" panose="020B0603020202020204" pitchFamily="34" charset="0"/>
              </a:rPr>
              <a:t>â</a:t>
            </a:r>
            <a:r>
              <a:rPr lang="ro-RO" sz="1200" spc="-60" dirty="0" err="1">
                <a:solidFill>
                  <a:schemeClr val="bg1"/>
                </a:solidFill>
                <a:latin typeface="Trebuchet MS" panose="020B0603020202020204" pitchFamily="34" charset="0"/>
              </a:rPr>
              <a:t>rgovi</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te, Craiova, </a:t>
            </a:r>
            <a:r>
              <a:rPr lang="ro-RO" sz="1200" spc="-60" dirty="0" err="1">
                <a:solidFill>
                  <a:schemeClr val="bg1"/>
                </a:solidFill>
                <a:latin typeface="Trebuchet MS" panose="020B0603020202020204" pitchFamily="34" charset="0"/>
              </a:rPr>
              <a:t>Timi</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oara, Cluj Napoca, Alba Iulia, Bucure</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ti</a:t>
            </a:r>
          </a:p>
          <a:p>
            <a:pPr marL="285750" indent="-285750">
              <a:spcBef>
                <a:spcPts val="600"/>
              </a:spcBef>
              <a:buFont typeface="Arial" panose="020B0604020202020204" pitchFamily="34" charset="0"/>
              <a:buChar char="•"/>
            </a:pPr>
            <a:r>
              <a:rPr lang="ro-RO" sz="1200" spc="-60" dirty="0">
                <a:solidFill>
                  <a:schemeClr val="bg1"/>
                </a:solidFill>
                <a:latin typeface="Trebuchet MS" panose="020B0603020202020204" pitchFamily="34" charset="0"/>
              </a:rPr>
              <a:t>10</a:t>
            </a:r>
            <a:r>
              <a:rPr lang="ro-RO" sz="1200" b="1" spc="-60" dirty="0">
                <a:solidFill>
                  <a:schemeClr val="bg1"/>
                </a:solidFill>
                <a:latin typeface="Trebuchet MS" panose="020B0603020202020204" pitchFamily="34" charset="0"/>
              </a:rPr>
              <a:t> persoane instruite </a:t>
            </a:r>
            <a:r>
              <a:rPr lang="en-GB" sz="1200" b="1" spc="-60" dirty="0">
                <a:solidFill>
                  <a:schemeClr val="bg1"/>
                </a:solidFill>
                <a:latin typeface="Trebuchet MS" panose="020B0603020202020204" pitchFamily="34" charset="0"/>
              </a:rPr>
              <a:t>î</a:t>
            </a:r>
            <a:r>
              <a:rPr lang="ro-RO" sz="1200" b="1" spc="-60" dirty="0">
                <a:solidFill>
                  <a:schemeClr val="bg1"/>
                </a:solidFill>
                <a:latin typeface="Trebuchet MS" panose="020B0603020202020204" pitchFamily="34" charset="0"/>
              </a:rPr>
              <a:t>n transfer tehnologic </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i drepturi de proprietate intelectual</a:t>
            </a:r>
            <a:r>
              <a:rPr lang="en-GB" sz="1200" spc="-60" dirty="0">
                <a:solidFill>
                  <a:schemeClr val="bg1"/>
                </a:solidFill>
                <a:latin typeface="Trebuchet MS" panose="020B0603020202020204" pitchFamily="34" charset="0"/>
              </a:rPr>
              <a:t>ă</a:t>
            </a:r>
            <a:r>
              <a:rPr lang="en-US" sz="1200" spc="-60" dirty="0">
                <a:solidFill>
                  <a:schemeClr val="bg1"/>
                </a:solidFill>
                <a:latin typeface="Trebuchet MS" panose="020B0603020202020204" pitchFamily="34" charset="0"/>
              </a:rPr>
              <a:t> / 2 </a:t>
            </a:r>
            <a:r>
              <a:rPr lang="en-US" sz="1200" spc="-60" dirty="0" err="1">
                <a:solidFill>
                  <a:schemeClr val="bg1"/>
                </a:solidFill>
                <a:latin typeface="Trebuchet MS" panose="020B0603020202020204" pitchFamily="34" charset="0"/>
              </a:rPr>
              <a:t>cursuri</a:t>
            </a:r>
            <a:r>
              <a:rPr lang="en-US" sz="1200" spc="-60" dirty="0">
                <a:solidFill>
                  <a:schemeClr val="bg1"/>
                </a:solidFill>
                <a:latin typeface="Trebuchet MS" panose="020B0603020202020204" pitchFamily="34" charset="0"/>
              </a:rPr>
              <a:t> de </a:t>
            </a:r>
            <a:r>
              <a:rPr lang="en-US" sz="1200" spc="-60" dirty="0" err="1">
                <a:solidFill>
                  <a:schemeClr val="bg1"/>
                </a:solidFill>
                <a:latin typeface="Trebuchet MS" panose="020B0603020202020204" pitchFamily="34" charset="0"/>
              </a:rPr>
              <a:t>instruire</a:t>
            </a:r>
            <a:endParaRPr lang="ro-RO" sz="1200" spc="-6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ro-RO" sz="1200" spc="-60" dirty="0">
                <a:solidFill>
                  <a:schemeClr val="bg1"/>
                </a:solidFill>
                <a:latin typeface="Trebuchet MS" panose="020B0603020202020204" pitchFamily="34" charset="0"/>
              </a:rPr>
              <a:t>3</a:t>
            </a:r>
            <a:r>
              <a:rPr lang="en-US" sz="1200" b="1" spc="-60" dirty="0">
                <a:solidFill>
                  <a:schemeClr val="bg1"/>
                </a:solidFill>
                <a:latin typeface="Trebuchet MS" panose="020B0603020202020204" pitchFamily="34" charset="0"/>
              </a:rPr>
              <a:t> </a:t>
            </a:r>
            <a:r>
              <a:rPr lang="ro-RO" sz="1200" b="1" spc="-60" dirty="0">
                <a:solidFill>
                  <a:schemeClr val="bg1"/>
                </a:solidFill>
                <a:latin typeface="Trebuchet MS" panose="020B0603020202020204" pitchFamily="34" charset="0"/>
              </a:rPr>
              <a:t>particip</a:t>
            </a:r>
            <a:r>
              <a:rPr lang="en-GB" sz="1200" b="1" spc="-60" dirty="0">
                <a:solidFill>
                  <a:schemeClr val="bg1"/>
                </a:solidFill>
                <a:latin typeface="Trebuchet MS" panose="020B0603020202020204" pitchFamily="34" charset="0"/>
              </a:rPr>
              <a:t>ă</a:t>
            </a:r>
            <a:r>
              <a:rPr lang="ro-RO" sz="1200" b="1" spc="-60" dirty="0" err="1">
                <a:solidFill>
                  <a:schemeClr val="bg1"/>
                </a:solidFill>
                <a:latin typeface="Trebuchet MS" panose="020B0603020202020204" pitchFamily="34" charset="0"/>
              </a:rPr>
              <a:t>ri</a:t>
            </a:r>
            <a:r>
              <a:rPr lang="ro-RO" sz="1200" b="1" spc="-60" dirty="0">
                <a:solidFill>
                  <a:schemeClr val="bg1"/>
                </a:solidFill>
                <a:latin typeface="Trebuchet MS" panose="020B0603020202020204" pitchFamily="34" charset="0"/>
              </a:rPr>
              <a:t> la t</a:t>
            </a:r>
            <a:r>
              <a:rPr lang="en-GB" sz="1200" b="1" spc="-60" dirty="0">
                <a:solidFill>
                  <a:schemeClr val="bg1"/>
                </a:solidFill>
                <a:latin typeface="Trebuchet MS" panose="020B0603020202020204" pitchFamily="34" charset="0"/>
              </a:rPr>
              <a:t>â</a:t>
            </a:r>
            <a:r>
              <a:rPr lang="ro-RO" sz="1200" b="1" spc="-60" dirty="0" err="1">
                <a:solidFill>
                  <a:schemeClr val="bg1"/>
                </a:solidFill>
                <a:latin typeface="Trebuchet MS" panose="020B0603020202020204" pitchFamily="34" charset="0"/>
              </a:rPr>
              <a:t>rguri</a:t>
            </a:r>
            <a:r>
              <a:rPr lang="ro-RO" sz="1200" b="1" spc="-60" dirty="0">
                <a:solidFill>
                  <a:schemeClr val="bg1"/>
                </a:solidFill>
                <a:latin typeface="Trebuchet MS" panose="020B0603020202020204" pitchFamily="34" charset="0"/>
              </a:rPr>
              <a:t> / </a:t>
            </a:r>
            <a:r>
              <a:rPr lang="ro-RO" sz="1200" b="1" spc="-60" dirty="0" err="1">
                <a:solidFill>
                  <a:schemeClr val="bg1"/>
                </a:solidFill>
                <a:latin typeface="Trebuchet MS" panose="020B0603020202020204" pitchFamily="34" charset="0"/>
              </a:rPr>
              <a:t>expozi</a:t>
            </a:r>
            <a:r>
              <a:rPr lang="en-GB" sz="1200" b="1" spc="-60" dirty="0">
                <a:solidFill>
                  <a:schemeClr val="bg1"/>
                </a:solidFill>
                <a:latin typeface="Trebuchet MS" panose="020B0603020202020204" pitchFamily="34" charset="0"/>
              </a:rPr>
              <a:t>ț</a:t>
            </a:r>
            <a:r>
              <a:rPr lang="ro-RO" sz="1200" b="1" spc="-60" dirty="0">
                <a:solidFill>
                  <a:schemeClr val="bg1"/>
                </a:solidFill>
                <a:latin typeface="Trebuchet MS" panose="020B0603020202020204" pitchFamily="34" charset="0"/>
              </a:rPr>
              <a:t>ii</a:t>
            </a:r>
          </a:p>
          <a:p>
            <a:pPr marL="285750" indent="-285750">
              <a:spcBef>
                <a:spcPts val="600"/>
              </a:spcBef>
              <a:buFont typeface="Arial" panose="020B0604020202020204" pitchFamily="34" charset="0"/>
              <a:buChar char="•"/>
            </a:pPr>
            <a:r>
              <a:rPr lang="en-US" sz="1200" b="1" spc="-60" dirty="0">
                <a:solidFill>
                  <a:schemeClr val="bg1"/>
                </a:solidFill>
                <a:latin typeface="Trebuchet MS" panose="020B0603020202020204" pitchFamily="34" charset="0"/>
              </a:rPr>
              <a:t>5</a:t>
            </a:r>
            <a:r>
              <a:rPr lang="ro-RO" sz="1200" b="1" spc="-60" dirty="0">
                <a:solidFill>
                  <a:schemeClr val="bg1"/>
                </a:solidFill>
                <a:latin typeface="Trebuchet MS" panose="020B0603020202020204" pitchFamily="34" charset="0"/>
              </a:rPr>
              <a:t>7 de parteneriate concrete</a:t>
            </a:r>
            <a:endParaRPr lang="en-US" sz="1200" b="1" spc="-6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en-US" sz="1200" spc="-60" dirty="0" err="1">
                <a:solidFill>
                  <a:schemeClr val="bg1"/>
                </a:solidFill>
                <a:latin typeface="Trebuchet MS" panose="020B0603020202020204" pitchFamily="34" charset="0"/>
              </a:rPr>
              <a:t>peste</a:t>
            </a:r>
            <a:r>
              <a:rPr lang="en-US" sz="1200" spc="-60" dirty="0">
                <a:solidFill>
                  <a:schemeClr val="bg1"/>
                </a:solidFill>
                <a:latin typeface="Trebuchet MS" panose="020B0603020202020204" pitchFamily="34" charset="0"/>
              </a:rPr>
              <a:t> </a:t>
            </a:r>
            <a:r>
              <a:rPr lang="en-US" sz="1200" b="1" spc="-60" dirty="0">
                <a:solidFill>
                  <a:schemeClr val="bg1"/>
                </a:solidFill>
                <a:latin typeface="Trebuchet MS" panose="020B0603020202020204" pitchFamily="34" charset="0"/>
              </a:rPr>
              <a:t>200 </a:t>
            </a:r>
            <a:r>
              <a:rPr lang="en-US" sz="1200" b="1" spc="-60" dirty="0" err="1">
                <a:solidFill>
                  <a:schemeClr val="bg1"/>
                </a:solidFill>
                <a:latin typeface="Trebuchet MS" panose="020B0603020202020204" pitchFamily="34" charset="0"/>
              </a:rPr>
              <a:t>parteneri</a:t>
            </a:r>
            <a:r>
              <a:rPr lang="en-US" sz="1200" b="1" spc="-60" dirty="0">
                <a:solidFill>
                  <a:schemeClr val="bg1"/>
                </a:solidFill>
                <a:latin typeface="Trebuchet MS" panose="020B0603020202020204" pitchFamily="34" charset="0"/>
              </a:rPr>
              <a:t> </a:t>
            </a:r>
            <a:r>
              <a:rPr lang="en-US" sz="1200" b="1" spc="-60" dirty="0" err="1">
                <a:solidFill>
                  <a:schemeClr val="bg1"/>
                </a:solidFill>
                <a:latin typeface="Trebuchet MS" panose="020B0603020202020204" pitchFamily="34" charset="0"/>
              </a:rPr>
              <a:t>potențiali</a:t>
            </a:r>
            <a:r>
              <a:rPr lang="en-US" sz="1200" b="1" spc="-60" dirty="0">
                <a:solidFill>
                  <a:schemeClr val="bg1"/>
                </a:solidFill>
                <a:latin typeface="Trebuchet MS" panose="020B0603020202020204" pitchFamily="34" charset="0"/>
              </a:rPr>
              <a:t> </a:t>
            </a:r>
            <a:r>
              <a:rPr lang="en-US" sz="1200" spc="-60" dirty="0" err="1">
                <a:solidFill>
                  <a:schemeClr val="bg1"/>
                </a:solidFill>
                <a:latin typeface="Trebuchet MS" panose="020B0603020202020204" pitchFamily="34" charset="0"/>
              </a:rPr>
              <a:t>identificați</a:t>
            </a:r>
            <a:endParaRPr lang="ro-RO" sz="1200" spc="-6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en-GB" sz="1200" b="1" spc="-60" dirty="0" err="1">
                <a:solidFill>
                  <a:schemeClr val="bg1"/>
                </a:solidFill>
                <a:latin typeface="Trebuchet MS" panose="020B0603020202020204" pitchFamily="34" charset="0"/>
              </a:rPr>
              <a:t>materiale</a:t>
            </a:r>
            <a:r>
              <a:rPr lang="en-GB" sz="1200" b="1" spc="-60" dirty="0">
                <a:solidFill>
                  <a:schemeClr val="bg1"/>
                </a:solidFill>
                <a:latin typeface="Trebuchet MS" panose="020B0603020202020204" pitchFamily="34" charset="0"/>
              </a:rPr>
              <a:t> informative </a:t>
            </a:r>
            <a:r>
              <a:rPr lang="en-GB" sz="1200" spc="-60" dirty="0">
                <a:solidFill>
                  <a:schemeClr val="bg1"/>
                </a:solidFill>
                <a:latin typeface="Trebuchet MS" panose="020B0603020202020204" pitchFamily="34" charset="0"/>
              </a:rPr>
              <a:t>de tip m</a:t>
            </a:r>
            <a:r>
              <a:rPr lang="ro-RO" sz="1200" spc="-60" dirty="0">
                <a:solidFill>
                  <a:schemeClr val="bg1"/>
                </a:solidFill>
                <a:latin typeface="Trebuchet MS" panose="020B0603020202020204" pitchFamily="34" charset="0"/>
              </a:rPr>
              <a:t>ape, cataloage, bloc-notes-uri, pliante, roll-up-uri, pixuri, stick-uri memorie personalizate </a:t>
            </a:r>
          </a:p>
          <a:p>
            <a:pPr marL="285750" indent="-285750">
              <a:spcBef>
                <a:spcPts val="600"/>
              </a:spcBef>
              <a:buFont typeface="Arial" panose="020B0604020202020204" pitchFamily="34" charset="0"/>
              <a:buChar char="•"/>
            </a:pPr>
            <a:r>
              <a:rPr lang="ro-RO" sz="1200" spc="-60" dirty="0">
                <a:solidFill>
                  <a:schemeClr val="bg1"/>
                </a:solidFill>
                <a:latin typeface="Trebuchet MS" panose="020B0603020202020204" pitchFamily="34" charset="0"/>
              </a:rPr>
              <a:t>2 </a:t>
            </a:r>
            <a:r>
              <a:rPr lang="ro-RO" sz="1200" b="1" spc="-60" dirty="0">
                <a:solidFill>
                  <a:schemeClr val="bg1"/>
                </a:solidFill>
                <a:latin typeface="Trebuchet MS" panose="020B0603020202020204" pitchFamily="34" charset="0"/>
              </a:rPr>
              <a:t>spoturi radio </a:t>
            </a:r>
            <a:r>
              <a:rPr lang="en-GB" sz="1200" spc="-60" dirty="0">
                <a:solidFill>
                  <a:schemeClr val="bg1"/>
                </a:solidFill>
                <a:latin typeface="Trebuchet MS" panose="020B0603020202020204" pitchFamily="34" charset="0"/>
              </a:rPr>
              <a:t>ș</a:t>
            </a:r>
            <a:r>
              <a:rPr lang="ro-RO" sz="1200" spc="-60" dirty="0">
                <a:solidFill>
                  <a:schemeClr val="bg1"/>
                </a:solidFill>
                <a:latin typeface="Trebuchet MS" panose="020B0603020202020204" pitchFamily="34" charset="0"/>
              </a:rPr>
              <a:t>i 2 </a:t>
            </a:r>
            <a:r>
              <a:rPr lang="ro-RO" sz="1200" b="1" spc="-60" dirty="0">
                <a:solidFill>
                  <a:schemeClr val="bg1"/>
                </a:solidFill>
                <a:latin typeface="Trebuchet MS" panose="020B0603020202020204" pitchFamily="34" charset="0"/>
              </a:rPr>
              <a:t>spoturi TV</a:t>
            </a:r>
            <a:r>
              <a:rPr lang="en-US" sz="1200" b="1" spc="-60" dirty="0">
                <a:solidFill>
                  <a:schemeClr val="bg1"/>
                </a:solidFill>
                <a:latin typeface="Trebuchet MS" panose="020B0603020202020204" pitchFamily="34" charset="0"/>
              </a:rPr>
              <a:t> </a:t>
            </a:r>
            <a:endParaRPr lang="ro-RO" sz="1200" b="1" spc="-6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ro-RO" sz="1200" spc="-60" dirty="0">
                <a:solidFill>
                  <a:schemeClr val="bg1"/>
                </a:solidFill>
                <a:latin typeface="Trebuchet MS" panose="020B0603020202020204" pitchFamily="34" charset="0"/>
              </a:rPr>
              <a:t>3 </a:t>
            </a:r>
            <a:r>
              <a:rPr lang="ro-RO" sz="1200" b="1" spc="-60" dirty="0">
                <a:solidFill>
                  <a:schemeClr val="bg1"/>
                </a:solidFill>
                <a:latin typeface="Trebuchet MS" panose="020B0603020202020204" pitchFamily="34" charset="0"/>
              </a:rPr>
              <a:t>pagini web de promovare</a:t>
            </a:r>
            <a:endParaRPr lang="ro-RO" sz="1200" b="1" spc="-60" dirty="0">
              <a:solidFill>
                <a:srgbClr val="C00000"/>
              </a:solidFill>
              <a:effectLst/>
              <a:highlight>
                <a:srgbClr val="F2F2F2"/>
              </a:highlight>
              <a:latin typeface="Trebuchet MS" panose="020B0603020202020204" pitchFamily="34" charset="0"/>
            </a:endParaRPr>
          </a:p>
          <a:p>
            <a:pPr marL="88900" algn="just">
              <a:spcBef>
                <a:spcPts val="600"/>
              </a:spcBef>
            </a:pPr>
            <a:endParaRPr lang="ro-RO" sz="1200" spc="-60" dirty="0">
              <a:solidFill>
                <a:srgbClr val="C00000"/>
              </a:solidFill>
              <a:highlight>
                <a:srgbClr val="F2F2F2"/>
              </a:highlight>
              <a:latin typeface="Trebuchet MS" panose="020B0603020202020204" pitchFamily="34" charset="0"/>
            </a:endParaRPr>
          </a:p>
        </p:txBody>
      </p:sp>
      <p:sp>
        <p:nvSpPr>
          <p:cNvPr id="31" name="TextBox 30">
            <a:extLst>
              <a:ext uri="{FF2B5EF4-FFF2-40B4-BE49-F238E27FC236}">
                <a16:creationId xmlns:a16="http://schemas.microsoft.com/office/drawing/2014/main" id="{E6D086E4-A1F1-4184-B54D-85BB7AA8A5C8}"/>
              </a:ext>
            </a:extLst>
          </p:cNvPr>
          <p:cNvSpPr txBox="1"/>
          <p:nvPr/>
        </p:nvSpPr>
        <p:spPr>
          <a:xfrm>
            <a:off x="6004354" y="2127222"/>
            <a:ext cx="3770376" cy="2185214"/>
          </a:xfrm>
          <a:prstGeom prst="rect">
            <a:avLst/>
          </a:prstGeom>
          <a:noFill/>
        </p:spPr>
        <p:txBody>
          <a:bodyPr wrap="square" rtlCol="0">
            <a:spAutoFit/>
          </a:bodyPr>
          <a:lstStyle/>
          <a:p>
            <a:pPr>
              <a:spcBef>
                <a:spcPts val="600"/>
              </a:spcBef>
            </a:pPr>
            <a:r>
              <a:rPr lang="ro-RO" sz="1400" b="1" spc="-4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Rezultate principale activități de tip E</a:t>
            </a:r>
            <a:r>
              <a:rPr lang="ro-RO" sz="1400" spc="-40" dirty="0">
                <a:solidFill>
                  <a:schemeClr val="accent6">
                    <a:lumMod val="20000"/>
                    <a:lumOff val="80000"/>
                  </a:schemeClr>
                </a:solidFill>
                <a:latin typeface="Trebuchet MS" panose="020B0603020202020204" pitchFamily="34" charset="0"/>
              </a:rPr>
              <a:t>:</a:t>
            </a:r>
            <a:endParaRPr lang="en-US" sz="1400" spc="-40" dirty="0">
              <a:solidFill>
                <a:schemeClr val="accent6">
                  <a:lumMod val="20000"/>
                  <a:lumOff val="80000"/>
                </a:schemeClr>
              </a:solidFill>
              <a:latin typeface="Trebuchet MS" panose="020B0603020202020204" pitchFamily="34" charset="0"/>
            </a:endParaRPr>
          </a:p>
          <a:p>
            <a:pPr marL="171450" indent="-171450">
              <a:spcBef>
                <a:spcPts val="600"/>
              </a:spcBef>
              <a:buFont typeface="Arial" panose="020B0604020202020204" pitchFamily="34" charset="0"/>
              <a:buChar char="•"/>
            </a:pPr>
            <a:r>
              <a:rPr lang="en-US" sz="1200" spc="-40" dirty="0">
                <a:solidFill>
                  <a:schemeClr val="bg1"/>
                </a:solidFill>
                <a:latin typeface="Trebuchet MS" panose="020B0603020202020204" pitchFamily="34" charset="0"/>
              </a:rPr>
              <a:t>1 </a:t>
            </a:r>
            <a:r>
              <a:rPr lang="en-US" sz="1200" b="1" spc="-40" dirty="0">
                <a:solidFill>
                  <a:schemeClr val="bg1"/>
                </a:solidFill>
                <a:latin typeface="Trebuchet MS" panose="020B0603020202020204" pitchFamily="34" charset="0"/>
              </a:rPr>
              <a:t>workshop de </a:t>
            </a:r>
            <a:r>
              <a:rPr lang="en-US" sz="1200" b="1" spc="-40" dirty="0" err="1">
                <a:solidFill>
                  <a:schemeClr val="bg1"/>
                </a:solidFill>
                <a:latin typeface="Trebuchet MS" panose="020B0603020202020204" pitchFamily="34" charset="0"/>
              </a:rPr>
              <a:t>lansare</a:t>
            </a:r>
            <a:r>
              <a:rPr lang="en-US" sz="1200" b="1" spc="-40" dirty="0">
                <a:solidFill>
                  <a:schemeClr val="bg1"/>
                </a:solidFill>
                <a:latin typeface="Trebuchet MS" panose="020B0603020202020204" pitchFamily="34" charset="0"/>
              </a:rPr>
              <a:t> </a:t>
            </a:r>
            <a:r>
              <a:rPr lang="en-US" sz="1200" b="1" spc="-40" dirty="0" err="1">
                <a:solidFill>
                  <a:schemeClr val="bg1"/>
                </a:solidFill>
                <a:latin typeface="Trebuchet MS" panose="020B0603020202020204" pitchFamily="34" charset="0"/>
              </a:rPr>
              <a:t>proiect</a:t>
            </a:r>
            <a:endParaRPr lang="en-US" sz="1200" b="1" spc="-40" dirty="0">
              <a:solidFill>
                <a:schemeClr val="bg1"/>
              </a:solidFill>
              <a:latin typeface="Trebuchet MS" panose="020B0603020202020204" pitchFamily="34" charset="0"/>
            </a:endParaRPr>
          </a:p>
          <a:p>
            <a:pPr marL="171450" indent="-171450">
              <a:spcBef>
                <a:spcPts val="600"/>
              </a:spcBef>
              <a:buFont typeface="Arial" panose="020B0604020202020204" pitchFamily="34" charset="0"/>
              <a:buChar char="•"/>
            </a:pPr>
            <a:r>
              <a:rPr lang="en-US" sz="1200" spc="-40" dirty="0">
                <a:solidFill>
                  <a:schemeClr val="bg1"/>
                </a:solidFill>
                <a:latin typeface="Trebuchet MS" panose="020B0603020202020204" pitchFamily="34" charset="0"/>
              </a:rPr>
              <a:t>1 </a:t>
            </a:r>
            <a:r>
              <a:rPr lang="en-US" sz="1200" b="1" spc="-40" dirty="0" err="1">
                <a:solidFill>
                  <a:schemeClr val="bg1"/>
                </a:solidFill>
                <a:latin typeface="Trebuchet MS" panose="020B0603020202020204" pitchFamily="34" charset="0"/>
              </a:rPr>
              <a:t>pagina</a:t>
            </a:r>
            <a:r>
              <a:rPr lang="en-US" sz="1200" b="1" spc="-40" dirty="0">
                <a:solidFill>
                  <a:schemeClr val="bg1"/>
                </a:solidFill>
                <a:latin typeface="Trebuchet MS" panose="020B0603020202020204" pitchFamily="34" charset="0"/>
              </a:rPr>
              <a:t> web de </a:t>
            </a:r>
            <a:r>
              <a:rPr lang="en-US" sz="1200" b="1" spc="-40" dirty="0" err="1">
                <a:solidFill>
                  <a:schemeClr val="bg1"/>
                </a:solidFill>
                <a:latin typeface="Trebuchet MS" panose="020B0603020202020204" pitchFamily="34" charset="0"/>
              </a:rPr>
              <a:t>informare</a:t>
            </a:r>
            <a:endParaRPr lang="en-US" sz="1200" b="1" spc="-40" dirty="0">
              <a:solidFill>
                <a:schemeClr val="bg1"/>
              </a:solidFill>
              <a:latin typeface="Trebuchet MS" panose="020B0603020202020204" pitchFamily="34" charset="0"/>
            </a:endParaRPr>
          </a:p>
          <a:p>
            <a:pPr marL="171450" indent="-171450">
              <a:spcBef>
                <a:spcPts val="600"/>
              </a:spcBef>
              <a:buFont typeface="Arial" panose="020B0604020202020204" pitchFamily="34" charset="0"/>
              <a:buChar char="•"/>
            </a:pPr>
            <a:r>
              <a:rPr lang="en-US" sz="1200" spc="-40" dirty="0">
                <a:solidFill>
                  <a:schemeClr val="bg1"/>
                </a:solidFill>
                <a:latin typeface="Trebuchet MS" panose="020B0603020202020204" pitchFamily="34" charset="0"/>
              </a:rPr>
              <a:t>1 </a:t>
            </a:r>
            <a:r>
              <a:rPr lang="en-US" sz="1200" b="1" spc="-40" dirty="0">
                <a:solidFill>
                  <a:schemeClr val="bg1"/>
                </a:solidFill>
                <a:latin typeface="Trebuchet MS" panose="020B0603020202020204" pitchFamily="34" charset="0"/>
              </a:rPr>
              <a:t>spot radio </a:t>
            </a:r>
            <a:r>
              <a:rPr lang="en-US" sz="1200" spc="-40" dirty="0" err="1">
                <a:solidFill>
                  <a:schemeClr val="bg1"/>
                </a:solidFill>
                <a:latin typeface="Trebuchet MS" panose="020B0603020202020204" pitchFamily="34" charset="0"/>
              </a:rPr>
              <a:t>si</a:t>
            </a:r>
            <a:r>
              <a:rPr lang="en-US" sz="1200" spc="-40" dirty="0">
                <a:solidFill>
                  <a:schemeClr val="bg1"/>
                </a:solidFill>
                <a:latin typeface="Trebuchet MS" panose="020B0603020202020204" pitchFamily="34" charset="0"/>
              </a:rPr>
              <a:t> 1 </a:t>
            </a:r>
            <a:r>
              <a:rPr lang="en-US" sz="1200" b="1" spc="-40" dirty="0">
                <a:solidFill>
                  <a:schemeClr val="bg1"/>
                </a:solidFill>
                <a:latin typeface="Trebuchet MS" panose="020B0603020202020204" pitchFamily="34" charset="0"/>
              </a:rPr>
              <a:t>spot </a:t>
            </a:r>
            <a:r>
              <a:rPr lang="en-US" sz="1200" b="1" spc="-40" dirty="0" err="1">
                <a:solidFill>
                  <a:schemeClr val="bg1"/>
                </a:solidFill>
                <a:latin typeface="Trebuchet MS" panose="020B0603020202020204" pitchFamily="34" charset="0"/>
              </a:rPr>
              <a:t>tv</a:t>
            </a:r>
            <a:r>
              <a:rPr lang="en-US" sz="1200" spc="-40" dirty="0">
                <a:solidFill>
                  <a:schemeClr val="bg1"/>
                </a:solidFill>
                <a:latin typeface="Trebuchet MS" panose="020B0603020202020204" pitchFamily="34" charset="0"/>
              </a:rPr>
              <a:t> </a:t>
            </a:r>
          </a:p>
          <a:p>
            <a:pPr marL="171450" indent="-171450">
              <a:spcBef>
                <a:spcPts val="600"/>
              </a:spcBef>
              <a:buFont typeface="Arial" panose="020B0604020202020204" pitchFamily="34" charset="0"/>
              <a:buChar char="•"/>
            </a:pPr>
            <a:r>
              <a:rPr lang="en-US" sz="1200" spc="-40" dirty="0">
                <a:solidFill>
                  <a:schemeClr val="bg1"/>
                </a:solidFill>
                <a:latin typeface="Trebuchet MS" panose="020B0603020202020204" pitchFamily="34" charset="0"/>
              </a:rPr>
              <a:t>1 </a:t>
            </a:r>
            <a:r>
              <a:rPr lang="en-US" sz="1200" b="1" spc="-40" dirty="0" err="1">
                <a:solidFill>
                  <a:schemeClr val="bg1"/>
                </a:solidFill>
                <a:latin typeface="Trebuchet MS" panose="020B0603020202020204" pitchFamily="34" charset="0"/>
              </a:rPr>
              <a:t>anunț</a:t>
            </a:r>
            <a:r>
              <a:rPr lang="en-US" sz="1200" b="1" spc="-40" dirty="0">
                <a:solidFill>
                  <a:schemeClr val="bg1"/>
                </a:solidFill>
                <a:latin typeface="Trebuchet MS" panose="020B0603020202020204" pitchFamily="34" charset="0"/>
              </a:rPr>
              <a:t> de </a:t>
            </a:r>
            <a:r>
              <a:rPr lang="en-US" sz="1200" b="1" spc="-40" dirty="0" err="1">
                <a:solidFill>
                  <a:schemeClr val="bg1"/>
                </a:solidFill>
                <a:latin typeface="Trebuchet MS" panose="020B0603020202020204" pitchFamily="34" charset="0"/>
              </a:rPr>
              <a:t>presă</a:t>
            </a:r>
            <a:endParaRPr lang="en-US" sz="1200" b="1" spc="-40" dirty="0">
              <a:solidFill>
                <a:schemeClr val="bg1"/>
              </a:solidFill>
              <a:latin typeface="Trebuchet MS" panose="020B0603020202020204" pitchFamily="34" charset="0"/>
            </a:endParaRPr>
          </a:p>
          <a:p>
            <a:pPr marL="171450" indent="-171450">
              <a:spcBef>
                <a:spcPts val="600"/>
              </a:spcBef>
              <a:buFont typeface="Arial" panose="020B0604020202020204" pitchFamily="34" charset="0"/>
              <a:buChar char="•"/>
            </a:pPr>
            <a:r>
              <a:rPr lang="en-US" sz="1200" b="1" spc="-40" dirty="0" err="1">
                <a:solidFill>
                  <a:schemeClr val="bg1"/>
                </a:solidFill>
                <a:latin typeface="Trebuchet MS" panose="020B0603020202020204" pitchFamily="34" charset="0"/>
              </a:rPr>
              <a:t>materiale</a:t>
            </a:r>
            <a:r>
              <a:rPr lang="en-US" sz="1200" b="1" spc="-40" dirty="0">
                <a:solidFill>
                  <a:schemeClr val="bg1"/>
                </a:solidFill>
                <a:latin typeface="Trebuchet MS" panose="020B0603020202020204" pitchFamily="34" charset="0"/>
              </a:rPr>
              <a:t> informative </a:t>
            </a:r>
            <a:r>
              <a:rPr lang="en-US" sz="1200" spc="-40" dirty="0">
                <a:solidFill>
                  <a:schemeClr val="bg1"/>
                </a:solidFill>
                <a:latin typeface="Trebuchet MS" panose="020B0603020202020204" pitchFamily="34" charset="0"/>
              </a:rPr>
              <a:t>de tip </a:t>
            </a:r>
            <a:r>
              <a:rPr lang="en-US" sz="1200" spc="-40" dirty="0" err="1">
                <a:solidFill>
                  <a:schemeClr val="bg1"/>
                </a:solidFill>
                <a:latin typeface="Trebuchet MS" panose="020B0603020202020204" pitchFamily="34" charset="0"/>
              </a:rPr>
              <a:t>mape</a:t>
            </a:r>
            <a:r>
              <a:rPr lang="en-US" sz="1200" spc="-40" dirty="0">
                <a:solidFill>
                  <a:schemeClr val="bg1"/>
                </a:solidFill>
                <a:latin typeface="Trebuchet MS" panose="020B0603020202020204" pitchFamily="34" charset="0"/>
              </a:rPr>
              <a:t>, </a:t>
            </a:r>
            <a:r>
              <a:rPr lang="en-US" sz="1200" spc="-40" dirty="0" err="1">
                <a:solidFill>
                  <a:schemeClr val="bg1"/>
                </a:solidFill>
                <a:latin typeface="Trebuchet MS" panose="020B0603020202020204" pitchFamily="34" charset="0"/>
              </a:rPr>
              <a:t>broșuri</a:t>
            </a:r>
            <a:r>
              <a:rPr lang="en-US" sz="1200" spc="-40" dirty="0">
                <a:solidFill>
                  <a:schemeClr val="bg1"/>
                </a:solidFill>
                <a:latin typeface="Trebuchet MS" panose="020B0603020202020204" pitchFamily="34" charset="0"/>
              </a:rPr>
              <a:t>, bloc-notes-</a:t>
            </a:r>
            <a:r>
              <a:rPr lang="en-US" sz="1200" spc="-40" dirty="0" err="1">
                <a:solidFill>
                  <a:schemeClr val="bg1"/>
                </a:solidFill>
                <a:latin typeface="Trebuchet MS" panose="020B0603020202020204" pitchFamily="34" charset="0"/>
              </a:rPr>
              <a:t>uri</a:t>
            </a:r>
            <a:r>
              <a:rPr lang="en-US" sz="1200" spc="-40" dirty="0">
                <a:solidFill>
                  <a:schemeClr val="bg1"/>
                </a:solidFill>
                <a:latin typeface="Trebuchet MS" panose="020B0603020202020204" pitchFamily="34" charset="0"/>
              </a:rPr>
              <a:t>, </a:t>
            </a:r>
            <a:r>
              <a:rPr lang="en-US" sz="1200" spc="-40" dirty="0" err="1">
                <a:solidFill>
                  <a:schemeClr val="bg1"/>
                </a:solidFill>
                <a:latin typeface="Trebuchet MS" panose="020B0603020202020204" pitchFamily="34" charset="0"/>
              </a:rPr>
              <a:t>pliante</a:t>
            </a:r>
            <a:r>
              <a:rPr lang="en-US" sz="1200" spc="-40" dirty="0">
                <a:solidFill>
                  <a:schemeClr val="bg1"/>
                </a:solidFill>
                <a:latin typeface="Trebuchet MS" panose="020B0603020202020204" pitchFamily="34" charset="0"/>
              </a:rPr>
              <a:t>, roll-up-</a:t>
            </a:r>
            <a:r>
              <a:rPr lang="en-US" sz="1200" spc="-40" dirty="0" err="1">
                <a:solidFill>
                  <a:schemeClr val="bg1"/>
                </a:solidFill>
                <a:latin typeface="Trebuchet MS" panose="020B0603020202020204" pitchFamily="34" charset="0"/>
              </a:rPr>
              <a:t>uri</a:t>
            </a:r>
            <a:endParaRPr lang="en-US" sz="1200" spc="-40" dirty="0">
              <a:solidFill>
                <a:schemeClr val="bg1"/>
              </a:solidFill>
              <a:latin typeface="Trebuchet MS" panose="020B0603020202020204" pitchFamily="34" charset="0"/>
            </a:endParaRPr>
          </a:p>
          <a:p>
            <a:pPr marL="171450" indent="-171450">
              <a:spcBef>
                <a:spcPts val="600"/>
              </a:spcBef>
              <a:buFont typeface="Arial" panose="020B0604020202020204" pitchFamily="34" charset="0"/>
              <a:buChar char="•"/>
            </a:pPr>
            <a:r>
              <a:rPr lang="en-US" sz="1200" spc="-40" dirty="0">
                <a:solidFill>
                  <a:schemeClr val="bg1"/>
                </a:solidFill>
                <a:latin typeface="Trebuchet MS" panose="020B0603020202020204" pitchFamily="34" charset="0"/>
              </a:rPr>
              <a:t>1 </a:t>
            </a:r>
            <a:r>
              <a:rPr lang="en-US" sz="1200" b="1" spc="-40" dirty="0" err="1">
                <a:solidFill>
                  <a:schemeClr val="bg1"/>
                </a:solidFill>
                <a:latin typeface="Trebuchet MS" panose="020B0603020202020204" pitchFamily="34" charset="0"/>
              </a:rPr>
              <a:t>panou</a:t>
            </a:r>
            <a:r>
              <a:rPr lang="en-US" sz="1200" b="1" spc="-40" dirty="0">
                <a:solidFill>
                  <a:schemeClr val="bg1"/>
                </a:solidFill>
                <a:latin typeface="Trebuchet MS" panose="020B0603020202020204" pitchFamily="34" charset="0"/>
              </a:rPr>
              <a:t> de </a:t>
            </a:r>
            <a:r>
              <a:rPr lang="en-US" sz="1200" b="1" spc="-40" dirty="0" err="1">
                <a:solidFill>
                  <a:schemeClr val="bg1"/>
                </a:solidFill>
                <a:latin typeface="Trebuchet MS" panose="020B0603020202020204" pitchFamily="34" charset="0"/>
              </a:rPr>
              <a:t>afișare</a:t>
            </a:r>
            <a:r>
              <a:rPr lang="en-US" sz="1200" b="1" spc="-40" dirty="0">
                <a:solidFill>
                  <a:schemeClr val="bg1"/>
                </a:solidFill>
                <a:latin typeface="Trebuchet MS" panose="020B0603020202020204" pitchFamily="34" charset="0"/>
              </a:rPr>
              <a:t> </a:t>
            </a:r>
            <a:r>
              <a:rPr lang="en-US" sz="1200" b="1" spc="-40" dirty="0" err="1">
                <a:solidFill>
                  <a:schemeClr val="bg1"/>
                </a:solidFill>
                <a:latin typeface="Trebuchet MS" panose="020B0603020202020204" pitchFamily="34" charset="0"/>
              </a:rPr>
              <a:t>temporară</a:t>
            </a:r>
            <a:r>
              <a:rPr lang="en-US" sz="1200" b="1" spc="-40" dirty="0">
                <a:solidFill>
                  <a:schemeClr val="bg1"/>
                </a:solidFill>
                <a:latin typeface="Trebuchet MS" panose="020B0603020202020204" pitchFamily="34" charset="0"/>
              </a:rPr>
              <a:t> </a:t>
            </a:r>
            <a:endParaRPr lang="ro-RO" sz="1200" b="1" spc="-40" dirty="0">
              <a:solidFill>
                <a:schemeClr val="bg1"/>
              </a:solidFill>
              <a:latin typeface="Trebuchet MS" panose="020B0603020202020204" pitchFamily="34" charset="0"/>
            </a:endParaRPr>
          </a:p>
          <a:p>
            <a:pPr>
              <a:spcBef>
                <a:spcPts val="600"/>
              </a:spcBef>
            </a:pPr>
            <a:endParaRPr lang="ro-RO" sz="300" spc="-40" dirty="0">
              <a:solidFill>
                <a:schemeClr val="bg1"/>
              </a:solidFill>
              <a:latin typeface="Trebuchet MS" panose="020B0603020202020204" pitchFamily="34" charset="0"/>
            </a:endParaRPr>
          </a:p>
        </p:txBody>
      </p:sp>
      <p:sp>
        <p:nvSpPr>
          <p:cNvPr id="15" name="Rectangle 14">
            <a:extLst>
              <a:ext uri="{FF2B5EF4-FFF2-40B4-BE49-F238E27FC236}">
                <a16:creationId xmlns:a16="http://schemas.microsoft.com/office/drawing/2014/main" id="{7BD84BCF-049B-4E5F-B3BC-65D95F9406AB}"/>
              </a:ext>
            </a:extLst>
          </p:cNvPr>
          <p:cNvSpPr>
            <a:spLocks noChangeArrowheads="1"/>
          </p:cNvSpPr>
          <p:nvPr/>
        </p:nvSpPr>
        <p:spPr bwMode="auto">
          <a:xfrm>
            <a:off x="606187" y="5736973"/>
            <a:ext cx="4931018" cy="485775"/>
          </a:xfrm>
          <a:prstGeom prst="rect">
            <a:avLst/>
          </a:prstGeom>
          <a:noFill/>
          <a:ln w="19050" algn="ctr">
            <a:noFill/>
            <a:miter lim="800000"/>
            <a:headEnd/>
            <a:tailEnd/>
          </a:ln>
        </p:spPr>
        <p:txBody>
          <a:bodyPr wrap="square" lIns="36000" tIns="36000" rIns="36000" bIns="36000" anchor="ctr"/>
          <a:lstStyle/>
          <a:p>
            <a:pPr>
              <a:defRPr/>
            </a:pPr>
            <a:r>
              <a:rPr lang="en-GB" sz="14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ACTIVITĂȚILE DE TIP A  - FINALIZATE</a:t>
            </a:r>
            <a:r>
              <a:rPr lang="en-GB" sz="2800" b="1" dirty="0">
                <a:ln w="0"/>
                <a:solidFill>
                  <a:schemeClr val="accent6">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100%</a:t>
            </a:r>
            <a:endParaRPr lang="ro-RO" sz="1400" dirty="0">
              <a:solidFill>
                <a:schemeClr val="accent6">
                  <a:lumMod val="60000"/>
                  <a:lumOff val="40000"/>
                </a:schemeClr>
              </a:solidFill>
              <a:latin typeface="Trebuchet MS" panose="020B0603020202020204" pitchFamily="34" charset="0"/>
              <a:ea typeface="ＭＳ Ｐゴシック" pitchFamily="50" charset="-128"/>
            </a:endParaRPr>
          </a:p>
        </p:txBody>
      </p:sp>
      <p:sp>
        <p:nvSpPr>
          <p:cNvPr id="16" name="Rectangle 15">
            <a:extLst>
              <a:ext uri="{FF2B5EF4-FFF2-40B4-BE49-F238E27FC236}">
                <a16:creationId xmlns:a16="http://schemas.microsoft.com/office/drawing/2014/main" id="{DB586113-B076-41FF-B5B9-96A65AD0ED3A}"/>
              </a:ext>
            </a:extLst>
          </p:cNvPr>
          <p:cNvSpPr>
            <a:spLocks noChangeArrowheads="1"/>
          </p:cNvSpPr>
          <p:nvPr/>
        </p:nvSpPr>
        <p:spPr bwMode="auto">
          <a:xfrm>
            <a:off x="6032076" y="5676416"/>
            <a:ext cx="4001614" cy="485775"/>
          </a:xfrm>
          <a:prstGeom prst="rect">
            <a:avLst/>
          </a:prstGeom>
          <a:noFill/>
          <a:ln w="19050" algn="ctr">
            <a:noFill/>
            <a:miter lim="800000"/>
            <a:headEnd/>
            <a:tailEnd/>
          </a:ln>
        </p:spPr>
        <p:txBody>
          <a:bodyPr wrap="square" lIns="36000" tIns="36000" rIns="36000" bIns="36000" anchor="ctr"/>
          <a:lstStyle/>
          <a:p>
            <a:pPr>
              <a:defRPr/>
            </a:pPr>
            <a:r>
              <a:rPr lang="en-GB" sz="14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ACTIVITĂȚILE DE TIP E  - FINALIZATE</a:t>
            </a:r>
            <a:r>
              <a:rPr lang="en-GB" sz="28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75%</a:t>
            </a:r>
            <a:endParaRPr lang="ro-RO" sz="1400" dirty="0">
              <a:solidFill>
                <a:schemeClr val="accent2">
                  <a:lumMod val="60000"/>
                  <a:lumOff val="40000"/>
                </a:schemeClr>
              </a:solidFill>
              <a:latin typeface="Trebuchet MS" panose="020B0603020202020204" pitchFamily="34" charset="0"/>
              <a:ea typeface="ＭＳ Ｐゴシック" pitchFamily="50" charset="-128"/>
            </a:endParaRPr>
          </a:p>
        </p:txBody>
      </p:sp>
      <p:sp>
        <p:nvSpPr>
          <p:cNvPr id="20" name="Slide Number Placeholder 9">
            <a:extLst>
              <a:ext uri="{FF2B5EF4-FFF2-40B4-BE49-F238E27FC236}">
                <a16:creationId xmlns:a16="http://schemas.microsoft.com/office/drawing/2014/main" id="{730F1221-91F4-4FB8-A35F-FD9B3026F3C1}"/>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5</a:t>
            </a:fld>
            <a:endParaRPr lang="ro-RO" dirty="0"/>
          </a:p>
        </p:txBody>
      </p:sp>
      <p:sp>
        <p:nvSpPr>
          <p:cNvPr id="21" name="TextBox 1">
            <a:extLst>
              <a:ext uri="{FF2B5EF4-FFF2-40B4-BE49-F238E27FC236}">
                <a16:creationId xmlns:a16="http://schemas.microsoft.com/office/drawing/2014/main" id="{FC822935-7CE8-455B-A122-4DA0BB748D74}"/>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4065038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6</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C </a:t>
            </a:r>
            <a:r>
              <a:rPr lang="ro-RO" b="1" dirty="0">
                <a:solidFill>
                  <a:schemeClr val="accent2">
                    <a:lumMod val="75000"/>
                  </a:schemeClr>
                </a:solidFill>
                <a:latin typeface="Trebuchet MS" panose="020B0603020202020204" pitchFamily="34" charset="0"/>
                <a:ea typeface="ＭＳ Ｐゴシック" pitchFamily="50" charset="-128"/>
              </a:rPr>
              <a:t>și</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D </a:t>
            </a:r>
            <a:r>
              <a:rPr lang="en-GB" b="1" dirty="0">
                <a:solidFill>
                  <a:srgbClr val="ED7D31">
                    <a:lumMod val="75000"/>
                  </a:srgbClr>
                </a:solidFill>
                <a:latin typeface="Trebuchet MS" panose="020B0603020202020204" pitchFamily="34" charset="0"/>
                <a:ea typeface="ＭＳ Ｐゴシック" pitchFamily="50" charset="-128"/>
              </a:rPr>
              <a:t>– REZULTATE OBȚINUTE</a:t>
            </a:r>
            <a:endParaRPr lang="ro-RO" sz="1700" dirty="0">
              <a:solidFill>
                <a:schemeClr val="accent2">
                  <a:lumMod val="75000"/>
                </a:schemeClr>
              </a:solidFill>
              <a:latin typeface="Trebuchet MS" panose="020B0603020202020204" pitchFamily="34" charset="0"/>
              <a:ea typeface="ＭＳ Ｐゴシック" pitchFamily="50" charset="-128"/>
            </a:endParaRPr>
          </a:p>
        </p:txBody>
      </p:sp>
      <p:sp>
        <p:nvSpPr>
          <p:cNvPr id="3" name="TextBox 2"/>
          <p:cNvSpPr txBox="1"/>
          <p:nvPr/>
        </p:nvSpPr>
        <p:spPr>
          <a:xfrm>
            <a:off x="1075455" y="2446151"/>
            <a:ext cx="10278345" cy="184665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200" b="1" dirty="0">
                <a:solidFill>
                  <a:schemeClr val="bg1"/>
                </a:solidFill>
                <a:latin typeface="Trebuchet MS" panose="020B0603020202020204" pitchFamily="34" charset="0"/>
              </a:rPr>
              <a:t>37</a:t>
            </a:r>
            <a:r>
              <a:rPr lang="ro-RO" sz="1200" b="1" dirty="0">
                <a:solidFill>
                  <a:schemeClr val="bg1"/>
                </a:solidFill>
                <a:latin typeface="Trebuchet MS" panose="020B0603020202020204" pitchFamily="34" charset="0"/>
              </a:rPr>
              <a:t> contracte subsidiare tip B</a:t>
            </a:r>
            <a:r>
              <a:rPr lang="en-US" sz="1200" b="1" dirty="0">
                <a:solidFill>
                  <a:schemeClr val="bg1"/>
                </a:solidFill>
                <a:latin typeface="Trebuchet MS" panose="020B0603020202020204" pitchFamily="34" charset="0"/>
              </a:rPr>
              <a:t> </a:t>
            </a:r>
            <a:r>
              <a:rPr lang="en-US" sz="1200" dirty="0">
                <a:solidFill>
                  <a:schemeClr val="bg1"/>
                </a:solidFill>
                <a:latin typeface="Trebuchet MS" panose="020B0603020202020204" pitchFamily="34" charset="0"/>
              </a:rPr>
              <a:t>(3</a:t>
            </a:r>
            <a:r>
              <a:rPr lang="ro-RO" sz="1200" dirty="0">
                <a:solidFill>
                  <a:schemeClr val="bg1"/>
                </a:solidFill>
                <a:latin typeface="Trebuchet MS" panose="020B0603020202020204" pitchFamily="34" charset="0"/>
              </a:rPr>
              <a:t>4</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finalizate</a:t>
            </a:r>
            <a:r>
              <a:rPr lang="en-US" sz="1200" dirty="0">
                <a:solidFill>
                  <a:schemeClr val="bg1"/>
                </a:solidFill>
                <a:latin typeface="Trebuchet MS" panose="020B0603020202020204" pitchFamily="34" charset="0"/>
              </a:rPr>
              <a:t>, </a:t>
            </a:r>
            <a:r>
              <a:rPr lang="ro-RO" sz="1200" dirty="0">
                <a:solidFill>
                  <a:schemeClr val="bg1"/>
                </a:solidFill>
                <a:latin typeface="Trebuchet MS" panose="020B0603020202020204" pitchFamily="34" charset="0"/>
              </a:rPr>
              <a:t>3</a:t>
            </a:r>
            <a:r>
              <a:rPr lang="en-US" sz="1200" dirty="0">
                <a:solidFill>
                  <a:schemeClr val="bg1"/>
                </a:solidFill>
                <a:latin typeface="Trebuchet MS" panose="020B0603020202020204" pitchFamily="34" charset="0"/>
              </a:rPr>
              <a:t> </a:t>
            </a:r>
            <a:r>
              <a:rPr lang="en-US" sz="1200" dirty="0" err="1">
                <a:solidFill>
                  <a:schemeClr val="bg1"/>
                </a:solidFill>
                <a:latin typeface="Trebuchet MS" panose="020B0603020202020204" pitchFamily="34" charset="0"/>
              </a:rPr>
              <a:t>în</a:t>
            </a:r>
            <a:r>
              <a:rPr lang="en-US" sz="1200" dirty="0">
                <a:solidFill>
                  <a:schemeClr val="bg1"/>
                </a:solidFill>
                <a:latin typeface="Trebuchet MS" panose="020B0603020202020204" pitchFamily="34" charset="0"/>
              </a:rPr>
              <a:t> curs de </a:t>
            </a:r>
            <a:r>
              <a:rPr lang="en-US" sz="1200" dirty="0" err="1">
                <a:solidFill>
                  <a:schemeClr val="bg1"/>
                </a:solidFill>
                <a:latin typeface="Trebuchet MS" panose="020B0603020202020204" pitchFamily="34" charset="0"/>
              </a:rPr>
              <a:t>implementare</a:t>
            </a:r>
            <a:r>
              <a:rPr lang="en-US" sz="1200" dirty="0">
                <a:solidFill>
                  <a:schemeClr val="bg1"/>
                </a:solidFill>
                <a:latin typeface="Trebuchet MS" panose="020B0603020202020204" pitchFamily="34" charset="0"/>
              </a:rPr>
              <a:t>)</a:t>
            </a:r>
            <a:endParaRPr lang="ro-RO" sz="120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ro-RO" sz="1200" b="1" dirty="0">
                <a:solidFill>
                  <a:schemeClr val="bg1"/>
                </a:solidFill>
                <a:latin typeface="Trebuchet MS" panose="020B0603020202020204" pitchFamily="34" charset="0"/>
              </a:rPr>
              <a:t>1</a:t>
            </a:r>
            <a:r>
              <a:rPr lang="en-US" sz="1200" b="1" dirty="0">
                <a:solidFill>
                  <a:schemeClr val="bg1"/>
                </a:solidFill>
                <a:latin typeface="Trebuchet MS" panose="020B0603020202020204" pitchFamily="34" charset="0"/>
              </a:rPr>
              <a:t>2</a:t>
            </a:r>
            <a:r>
              <a:rPr lang="ro-RO" sz="1200" b="1" dirty="0">
                <a:solidFill>
                  <a:schemeClr val="bg1"/>
                </a:solidFill>
                <a:latin typeface="Trebuchet MS" panose="020B0603020202020204" pitchFamily="34" charset="0"/>
              </a:rPr>
              <a:t> contracte subsidiare tip C</a:t>
            </a:r>
            <a:r>
              <a:rPr lang="en-US" sz="1200" b="1" dirty="0">
                <a:solidFill>
                  <a:schemeClr val="bg1"/>
                </a:solidFill>
                <a:latin typeface="Trebuchet MS" panose="020B0603020202020204" pitchFamily="34" charset="0"/>
              </a:rPr>
              <a:t> (</a:t>
            </a:r>
            <a:r>
              <a:rPr lang="en-US" sz="1200" dirty="0">
                <a:solidFill>
                  <a:schemeClr val="bg1"/>
                </a:solidFill>
                <a:latin typeface="Trebuchet MS" panose="020B0603020202020204" pitchFamily="34" charset="0"/>
              </a:rPr>
              <a:t>9 </a:t>
            </a:r>
            <a:r>
              <a:rPr lang="en-US" sz="1200" dirty="0" err="1">
                <a:solidFill>
                  <a:schemeClr val="bg1"/>
                </a:solidFill>
                <a:latin typeface="Trebuchet MS" panose="020B0603020202020204" pitchFamily="34" charset="0"/>
              </a:rPr>
              <a:t>finalizate</a:t>
            </a:r>
            <a:r>
              <a:rPr lang="en-US" sz="1200" dirty="0">
                <a:solidFill>
                  <a:schemeClr val="bg1"/>
                </a:solidFill>
                <a:latin typeface="Trebuchet MS" panose="020B0603020202020204" pitchFamily="34" charset="0"/>
              </a:rPr>
              <a:t>, 3 </a:t>
            </a:r>
            <a:r>
              <a:rPr lang="en-US" sz="1200" dirty="0" err="1">
                <a:solidFill>
                  <a:schemeClr val="bg1"/>
                </a:solidFill>
                <a:latin typeface="Trebuchet MS" panose="020B0603020202020204" pitchFamily="34" charset="0"/>
              </a:rPr>
              <a:t>în</a:t>
            </a:r>
            <a:r>
              <a:rPr lang="en-US" sz="1200" dirty="0">
                <a:solidFill>
                  <a:schemeClr val="bg1"/>
                </a:solidFill>
                <a:latin typeface="Trebuchet MS" panose="020B0603020202020204" pitchFamily="34" charset="0"/>
              </a:rPr>
              <a:t> curs de </a:t>
            </a:r>
            <a:r>
              <a:rPr lang="en-US" sz="1200" dirty="0" err="1">
                <a:solidFill>
                  <a:schemeClr val="bg1"/>
                </a:solidFill>
                <a:latin typeface="Trebuchet MS" panose="020B0603020202020204" pitchFamily="34" charset="0"/>
              </a:rPr>
              <a:t>implementare</a:t>
            </a:r>
            <a:r>
              <a:rPr lang="en-US" sz="1200" dirty="0">
                <a:solidFill>
                  <a:schemeClr val="bg1"/>
                </a:solidFill>
                <a:latin typeface="Trebuchet MS" panose="020B0603020202020204" pitchFamily="34" charset="0"/>
              </a:rPr>
              <a:t>)</a:t>
            </a:r>
            <a:endParaRPr lang="ro-RO" sz="120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en-US" sz="1200" b="1" dirty="0">
                <a:solidFill>
                  <a:schemeClr val="bg1"/>
                </a:solidFill>
                <a:latin typeface="Trebuchet MS" panose="020B0603020202020204" pitchFamily="34" charset="0"/>
              </a:rPr>
              <a:t>8</a:t>
            </a:r>
            <a:r>
              <a:rPr lang="ro-RO" sz="1200" b="1" dirty="0">
                <a:solidFill>
                  <a:schemeClr val="bg1"/>
                </a:solidFill>
                <a:latin typeface="Trebuchet MS" panose="020B0603020202020204" pitchFamily="34" charset="0"/>
              </a:rPr>
              <a:t> contracte subsidiare tip D</a:t>
            </a:r>
            <a:r>
              <a:rPr lang="en-US" sz="1200" b="1" dirty="0">
                <a:solidFill>
                  <a:schemeClr val="bg1"/>
                </a:solidFill>
                <a:latin typeface="Trebuchet MS" panose="020B0603020202020204" pitchFamily="34" charset="0"/>
              </a:rPr>
              <a:t> (</a:t>
            </a:r>
            <a:r>
              <a:rPr lang="en-US" sz="1200" dirty="0">
                <a:solidFill>
                  <a:schemeClr val="bg1"/>
                </a:solidFill>
                <a:latin typeface="Trebuchet MS" panose="020B0603020202020204" pitchFamily="34" charset="0"/>
              </a:rPr>
              <a:t>3 </a:t>
            </a:r>
            <a:r>
              <a:rPr lang="en-US" sz="1200" dirty="0" err="1">
                <a:solidFill>
                  <a:schemeClr val="bg1"/>
                </a:solidFill>
                <a:latin typeface="Trebuchet MS" panose="020B0603020202020204" pitchFamily="34" charset="0"/>
              </a:rPr>
              <a:t>finalizate</a:t>
            </a:r>
            <a:r>
              <a:rPr lang="en-US" sz="1200" dirty="0">
                <a:solidFill>
                  <a:schemeClr val="bg1"/>
                </a:solidFill>
                <a:latin typeface="Trebuchet MS" panose="020B0603020202020204" pitchFamily="34" charset="0"/>
              </a:rPr>
              <a:t>, 5 </a:t>
            </a:r>
            <a:r>
              <a:rPr lang="en-US" sz="1200" dirty="0" err="1">
                <a:solidFill>
                  <a:schemeClr val="bg1"/>
                </a:solidFill>
                <a:latin typeface="Trebuchet MS" panose="020B0603020202020204" pitchFamily="34" charset="0"/>
              </a:rPr>
              <a:t>în</a:t>
            </a:r>
            <a:r>
              <a:rPr lang="en-US" sz="1200" dirty="0">
                <a:solidFill>
                  <a:schemeClr val="bg1"/>
                </a:solidFill>
                <a:latin typeface="Trebuchet MS" panose="020B0603020202020204" pitchFamily="34" charset="0"/>
              </a:rPr>
              <a:t> curs de </a:t>
            </a:r>
            <a:r>
              <a:rPr lang="en-US" sz="1200" dirty="0" err="1">
                <a:solidFill>
                  <a:schemeClr val="bg1"/>
                </a:solidFill>
                <a:latin typeface="Trebuchet MS" panose="020B0603020202020204" pitchFamily="34" charset="0"/>
              </a:rPr>
              <a:t>implementare</a:t>
            </a:r>
            <a:r>
              <a:rPr lang="en-US" sz="1200" dirty="0">
                <a:solidFill>
                  <a:schemeClr val="bg1"/>
                </a:solidFill>
                <a:latin typeface="Trebuchet MS" panose="020B0603020202020204" pitchFamily="34" charset="0"/>
              </a:rPr>
              <a:t>)</a:t>
            </a:r>
            <a:endParaRPr lang="ro-RO" sz="1200" dirty="0">
              <a:solidFill>
                <a:schemeClr val="bg1"/>
              </a:solidFill>
              <a:latin typeface="Trebuchet MS" panose="020B0603020202020204" pitchFamily="34" charset="0"/>
            </a:endParaRPr>
          </a:p>
          <a:p>
            <a:pPr marL="285750" indent="-285750">
              <a:spcBef>
                <a:spcPts val="600"/>
              </a:spcBef>
              <a:buFont typeface="Arial" panose="020B0604020202020204" pitchFamily="34" charset="0"/>
              <a:buChar char="•"/>
            </a:pPr>
            <a:r>
              <a:rPr lang="ro-RO" sz="1200" b="1" dirty="0">
                <a:solidFill>
                  <a:schemeClr val="bg1"/>
                </a:solidFill>
                <a:latin typeface="Trebuchet MS" panose="020B0603020202020204" pitchFamily="34" charset="0"/>
              </a:rPr>
              <a:t>3</a:t>
            </a:r>
            <a:r>
              <a:rPr lang="en-US" sz="1200" b="1" dirty="0">
                <a:solidFill>
                  <a:schemeClr val="bg1"/>
                </a:solidFill>
                <a:latin typeface="Trebuchet MS" panose="020B0603020202020204" pitchFamily="34" charset="0"/>
              </a:rPr>
              <a:t>5</a:t>
            </a:r>
            <a:r>
              <a:rPr lang="ro-RO" sz="1200" b="1" dirty="0">
                <a:solidFill>
                  <a:schemeClr val="bg1"/>
                </a:solidFill>
                <a:latin typeface="Trebuchet MS" panose="020B0603020202020204" pitchFamily="34" charset="0"/>
              </a:rPr>
              <a:t> unit</a:t>
            </a:r>
            <a:r>
              <a:rPr lang="en-GB" sz="1200" b="1" dirty="0" err="1">
                <a:solidFill>
                  <a:schemeClr val="bg1"/>
                </a:solidFill>
                <a:latin typeface="Trebuchet MS" panose="020B0603020202020204" pitchFamily="34" charset="0"/>
              </a:rPr>
              <a:t>ăț</a:t>
            </a:r>
            <a:r>
              <a:rPr lang="ro-RO" sz="1200" b="1" dirty="0">
                <a:solidFill>
                  <a:schemeClr val="bg1"/>
                </a:solidFill>
                <a:latin typeface="Trebuchet MS" panose="020B0603020202020204" pitchFamily="34" charset="0"/>
              </a:rPr>
              <a:t>i economice distincte </a:t>
            </a:r>
            <a:r>
              <a:rPr lang="ro-RO" sz="1200" dirty="0">
                <a:solidFill>
                  <a:schemeClr val="bg1"/>
                </a:solidFill>
                <a:latin typeface="Trebuchet MS" panose="020B0603020202020204" pitchFamily="34" charset="0"/>
              </a:rPr>
              <a:t>(</a:t>
            </a:r>
            <a:r>
              <a:rPr lang="en-US" sz="1200" dirty="0">
                <a:solidFill>
                  <a:schemeClr val="bg1"/>
                </a:solidFill>
                <a:latin typeface="Trebuchet MS" panose="020B0603020202020204" pitchFamily="34" charset="0"/>
              </a:rPr>
              <a:t>34 </a:t>
            </a:r>
            <a:r>
              <a:rPr lang="ro-RO" sz="1200" dirty="0">
                <a:solidFill>
                  <a:schemeClr val="bg1"/>
                </a:solidFill>
                <a:latin typeface="Trebuchet MS" panose="020B0603020202020204" pitchFamily="34" charset="0"/>
              </a:rPr>
              <a:t>IMM-uri)</a:t>
            </a:r>
          </a:p>
          <a:p>
            <a:pPr marL="285750" indent="-285750">
              <a:spcBef>
                <a:spcPts val="600"/>
              </a:spcBef>
              <a:buFont typeface="Arial" panose="020B0604020202020204" pitchFamily="34" charset="0"/>
              <a:buChar char="•"/>
            </a:pPr>
            <a:r>
              <a:rPr lang="en-US" sz="1200" b="1" dirty="0">
                <a:solidFill>
                  <a:schemeClr val="bg1"/>
                </a:solidFill>
                <a:latin typeface="Trebuchet MS" panose="020B0603020202020204" pitchFamily="34" charset="0"/>
              </a:rPr>
              <a:t>22</a:t>
            </a:r>
            <a:r>
              <a:rPr lang="ro-RO" sz="1200" b="1" dirty="0">
                <a:solidFill>
                  <a:schemeClr val="bg1"/>
                </a:solidFill>
                <a:latin typeface="Trebuchet MS" panose="020B0603020202020204" pitchFamily="34" charset="0"/>
              </a:rPr>
              <a:t> publicații științifice </a:t>
            </a:r>
            <a:r>
              <a:rPr lang="ro-RO" sz="1200" dirty="0">
                <a:solidFill>
                  <a:schemeClr val="bg1"/>
                </a:solidFill>
                <a:latin typeface="Trebuchet MS" panose="020B0603020202020204" pitchFamily="34" charset="0"/>
              </a:rPr>
              <a:t>în colaborare cu întreprinderile</a:t>
            </a:r>
          </a:p>
          <a:p>
            <a:pPr marL="285750" indent="-285750">
              <a:spcBef>
                <a:spcPts val="600"/>
              </a:spcBef>
              <a:buFont typeface="Arial" panose="020B0604020202020204" pitchFamily="34" charset="0"/>
              <a:buChar char="•"/>
            </a:pPr>
            <a:r>
              <a:rPr lang="en-US" sz="1200" b="1" dirty="0">
                <a:solidFill>
                  <a:schemeClr val="bg1"/>
                </a:solidFill>
                <a:latin typeface="Trebuchet MS" panose="020B0603020202020204" pitchFamily="34" charset="0"/>
              </a:rPr>
              <a:t>2</a:t>
            </a:r>
            <a:r>
              <a:rPr lang="ro-RO" sz="1200" b="1" dirty="0">
                <a:solidFill>
                  <a:schemeClr val="bg1"/>
                </a:solidFill>
                <a:latin typeface="Trebuchet MS" panose="020B0603020202020204" pitchFamily="34" charset="0"/>
              </a:rPr>
              <a:t> cerer</a:t>
            </a:r>
            <a:r>
              <a:rPr lang="en-US" sz="1200" b="1" dirty="0" err="1">
                <a:solidFill>
                  <a:schemeClr val="bg1"/>
                </a:solidFill>
                <a:latin typeface="Trebuchet MS" panose="020B0603020202020204" pitchFamily="34" charset="0"/>
              </a:rPr>
              <a:t>i</a:t>
            </a:r>
            <a:r>
              <a:rPr lang="ro-RO" sz="1200" b="1" dirty="0">
                <a:solidFill>
                  <a:schemeClr val="bg1"/>
                </a:solidFill>
                <a:latin typeface="Trebuchet MS" panose="020B0603020202020204" pitchFamily="34" charset="0"/>
              </a:rPr>
              <a:t> de brevet</a:t>
            </a:r>
          </a:p>
          <a:p>
            <a:pPr marL="285750" indent="-285750">
              <a:spcBef>
                <a:spcPts val="600"/>
              </a:spcBef>
              <a:buFont typeface="Arial" panose="020B0604020202020204" pitchFamily="34" charset="0"/>
              <a:buChar char="•"/>
            </a:pPr>
            <a:r>
              <a:rPr lang="en-US" sz="1200" b="1" dirty="0">
                <a:solidFill>
                  <a:schemeClr val="bg1"/>
                </a:solidFill>
                <a:latin typeface="Trebuchet MS" panose="020B0603020202020204" pitchFamily="34" charset="0"/>
              </a:rPr>
              <a:t>1.023.310,85</a:t>
            </a:r>
            <a:r>
              <a:rPr lang="ro-RO" sz="1200" b="1" dirty="0">
                <a:solidFill>
                  <a:schemeClr val="bg1"/>
                </a:solidFill>
                <a:latin typeface="Trebuchet MS" panose="020B0603020202020204" pitchFamily="34" charset="0"/>
              </a:rPr>
              <a:t> lei cheltuieli private</a:t>
            </a:r>
            <a:r>
              <a:rPr lang="en-GB" sz="1200" b="1" dirty="0">
                <a:solidFill>
                  <a:schemeClr val="bg1"/>
                </a:solidFill>
                <a:latin typeface="Trebuchet MS" panose="020B0603020202020204" pitchFamily="34" charset="0"/>
              </a:rPr>
              <a:t> </a:t>
            </a:r>
            <a:r>
              <a:rPr lang="en-GB" sz="1200" b="1" dirty="0" err="1">
                <a:solidFill>
                  <a:schemeClr val="bg1"/>
                </a:solidFill>
                <a:latin typeface="Trebuchet MS" panose="020B0603020202020204" pitchFamily="34" charset="0"/>
              </a:rPr>
              <a:t>realizate</a:t>
            </a:r>
            <a:r>
              <a:rPr lang="en-GB" sz="1200" b="1" dirty="0">
                <a:solidFill>
                  <a:schemeClr val="bg1"/>
                </a:solidFill>
                <a:latin typeface="Trebuchet MS" panose="020B0603020202020204" pitchFamily="34" charset="0"/>
              </a:rPr>
              <a:t> de </a:t>
            </a:r>
            <a:r>
              <a:rPr lang="en-GB" sz="1200" b="1" dirty="0" err="1">
                <a:solidFill>
                  <a:schemeClr val="bg1"/>
                </a:solidFill>
                <a:latin typeface="Trebuchet MS" panose="020B0603020202020204" pitchFamily="34" charset="0"/>
              </a:rPr>
              <a:t>întreprinderi</a:t>
            </a:r>
            <a:endParaRPr lang="ro-RO" b="1" dirty="0">
              <a:solidFill>
                <a:schemeClr val="bg1"/>
              </a:solidFill>
              <a:latin typeface="Trebuchet MS" panose="020B0603020202020204" pitchFamily="34" charset="0"/>
            </a:endParaRPr>
          </a:p>
        </p:txBody>
      </p:sp>
      <p:pic>
        <p:nvPicPr>
          <p:cNvPr id="6" name="Picture 5">
            <a:extLst>
              <a:ext uri="{FF2B5EF4-FFF2-40B4-BE49-F238E27FC236}">
                <a16:creationId xmlns:a16="http://schemas.microsoft.com/office/drawing/2014/main" id="{DB07060A-9B49-41CC-932C-5EEB5B834E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649"/>
          <a:stretch/>
        </p:blipFill>
        <p:spPr>
          <a:xfrm>
            <a:off x="9959304" y="3512164"/>
            <a:ext cx="2143379" cy="1203374"/>
          </a:xfrm>
          <a:prstGeom prst="rect">
            <a:avLst/>
          </a:prstGeom>
        </p:spPr>
      </p:pic>
      <p:pic>
        <p:nvPicPr>
          <p:cNvPr id="7" name="Picture 6">
            <a:extLst>
              <a:ext uri="{FF2B5EF4-FFF2-40B4-BE49-F238E27FC236}">
                <a16:creationId xmlns:a16="http://schemas.microsoft.com/office/drawing/2014/main" id="{66D960D1-0C9D-44E2-875D-0ADE3709B7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97"/>
          <a:stretch/>
        </p:blipFill>
        <p:spPr>
          <a:xfrm>
            <a:off x="9966326" y="4839959"/>
            <a:ext cx="2139949" cy="1387367"/>
          </a:xfrm>
          <a:prstGeom prst="rect">
            <a:avLst/>
          </a:prstGeom>
        </p:spPr>
      </p:pic>
      <p:pic>
        <p:nvPicPr>
          <p:cNvPr id="9" name="Picture 8"/>
          <p:cNvPicPr/>
          <p:nvPr/>
        </p:nvPicPr>
        <p:blipFill rotWithShape="1">
          <a:blip r:embed="rId5" cstate="print">
            <a:extLst>
              <a:ext uri="{28A0092B-C50C-407E-A947-70E740481C1C}">
                <a14:useLocalDpi xmlns:a14="http://schemas.microsoft.com/office/drawing/2010/main" val="0"/>
              </a:ext>
            </a:extLst>
          </a:blip>
          <a:srcRect t="4788"/>
          <a:stretch/>
        </p:blipFill>
        <p:spPr bwMode="auto">
          <a:xfrm>
            <a:off x="9959304" y="1981795"/>
            <a:ext cx="2139949" cy="1447205"/>
          </a:xfrm>
          <a:prstGeom prst="rect">
            <a:avLst/>
          </a:prstGeom>
          <a:noFill/>
        </p:spPr>
      </p:pic>
      <p:sp>
        <p:nvSpPr>
          <p:cNvPr id="13" name="TextBox 12">
            <a:extLst>
              <a:ext uri="{FF2B5EF4-FFF2-40B4-BE49-F238E27FC236}">
                <a16:creationId xmlns:a16="http://schemas.microsoft.com/office/drawing/2014/main" id="{EA192864-497B-4D83-8E5D-B9EAFC94B4CD}"/>
              </a:ext>
            </a:extLst>
          </p:cNvPr>
          <p:cNvSpPr txBox="1"/>
          <p:nvPr/>
        </p:nvSpPr>
        <p:spPr>
          <a:xfrm>
            <a:off x="751534" y="1994766"/>
            <a:ext cx="8086165" cy="307777"/>
          </a:xfrm>
          <a:prstGeom prst="rect">
            <a:avLst/>
          </a:prstGeom>
          <a:noFill/>
        </p:spPr>
        <p:txBody>
          <a:bodyPr wrap="square" rtlCol="0">
            <a:spAutoFit/>
          </a:bodyPr>
          <a:lstStyle/>
          <a:p>
            <a:pPr>
              <a:spcBef>
                <a:spcPts val="600"/>
              </a:spcBef>
            </a:pP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Rezultate principale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obținute</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până</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u="sng"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u="sng"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prezent</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en-GB" sz="1400" b="1"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în</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activități</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le</a:t>
            </a:r>
            <a:r>
              <a:rPr lang="ro-RO"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de tip </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B, C, </a:t>
            </a:r>
            <a:r>
              <a:rPr lang="en-GB" sz="1400" b="1" spc="-60" dirty="0" err="1">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respectiv</a:t>
            </a:r>
            <a:r>
              <a:rPr lang="en-GB" sz="1400" b="1" spc="-60" dirty="0">
                <a:ln w="0"/>
                <a:solidFill>
                  <a:schemeClr val="accent6">
                    <a:lumMod val="20000"/>
                    <a:lumOff val="80000"/>
                  </a:schemeClr>
                </a:solidFill>
                <a:effectLst>
                  <a:innerShdw blurRad="63500" dist="50800" dir="13500000">
                    <a:srgbClr val="000000">
                      <a:alpha val="50000"/>
                    </a:srgbClr>
                  </a:innerShdw>
                </a:effectLst>
                <a:latin typeface="Trebuchet MS" panose="020B0603020202020204" pitchFamily="34" charset="0"/>
              </a:rPr>
              <a:t> D</a:t>
            </a:r>
            <a:r>
              <a:rPr lang="ro-RO" sz="1400" spc="-60" dirty="0">
                <a:solidFill>
                  <a:schemeClr val="accent6">
                    <a:lumMod val="20000"/>
                    <a:lumOff val="80000"/>
                  </a:schemeClr>
                </a:solidFill>
                <a:latin typeface="Trebuchet MS" panose="020B0603020202020204" pitchFamily="34" charset="0"/>
              </a:rPr>
              <a:t>: </a:t>
            </a:r>
            <a:endParaRPr lang="en-US" sz="1400" spc="-60" dirty="0">
              <a:solidFill>
                <a:schemeClr val="accent6">
                  <a:lumMod val="20000"/>
                  <a:lumOff val="80000"/>
                </a:schemeClr>
              </a:solidFill>
              <a:latin typeface="Trebuchet MS" panose="020B0603020202020204" pitchFamily="34" charset="0"/>
            </a:endParaRPr>
          </a:p>
        </p:txBody>
      </p:sp>
      <p:sp>
        <p:nvSpPr>
          <p:cNvPr id="17" name="Rectangle 16">
            <a:extLst>
              <a:ext uri="{FF2B5EF4-FFF2-40B4-BE49-F238E27FC236}">
                <a16:creationId xmlns:a16="http://schemas.microsoft.com/office/drawing/2014/main" id="{1765C426-6601-47E5-B79D-E4E717B1DB3F}"/>
              </a:ext>
            </a:extLst>
          </p:cNvPr>
          <p:cNvSpPr>
            <a:spLocks noChangeArrowheads="1"/>
          </p:cNvSpPr>
          <p:nvPr/>
        </p:nvSpPr>
        <p:spPr bwMode="auto">
          <a:xfrm>
            <a:off x="5600394" y="4375644"/>
            <a:ext cx="4106226" cy="485775"/>
          </a:xfrm>
          <a:prstGeom prst="rect">
            <a:avLst/>
          </a:prstGeom>
          <a:noFill/>
          <a:ln w="19050" algn="ctr">
            <a:noFill/>
            <a:miter lim="800000"/>
            <a:headEnd/>
            <a:tailEnd/>
          </a:ln>
        </p:spPr>
        <p:txBody>
          <a:bodyPr wrap="square" lIns="36000" tIns="36000" rIns="36000" bIns="36000" anchor="ctr"/>
          <a:lstStyle/>
          <a:p>
            <a:pPr>
              <a:defRPr/>
            </a:pPr>
            <a:r>
              <a:rPr lang="en-GB" sz="14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ACTIVITĂȚILE DE TIP B  - FINALIZATE   </a:t>
            </a:r>
            <a:r>
              <a:rPr lang="en-GB" sz="28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80%</a:t>
            </a:r>
            <a:endParaRPr lang="ro-RO" sz="1400" dirty="0">
              <a:solidFill>
                <a:schemeClr val="accent2">
                  <a:lumMod val="60000"/>
                  <a:lumOff val="40000"/>
                </a:schemeClr>
              </a:solidFill>
              <a:latin typeface="Trebuchet MS" panose="020B0603020202020204" pitchFamily="34" charset="0"/>
              <a:ea typeface="ＭＳ Ｐゴシック" pitchFamily="50" charset="-128"/>
            </a:endParaRPr>
          </a:p>
        </p:txBody>
      </p:sp>
      <p:sp>
        <p:nvSpPr>
          <p:cNvPr id="18" name="Rectangle 17">
            <a:extLst>
              <a:ext uri="{FF2B5EF4-FFF2-40B4-BE49-F238E27FC236}">
                <a16:creationId xmlns:a16="http://schemas.microsoft.com/office/drawing/2014/main" id="{183E5A59-E8F9-4B28-9CF8-C4CB9BCBE974}"/>
              </a:ext>
            </a:extLst>
          </p:cNvPr>
          <p:cNvSpPr>
            <a:spLocks noChangeArrowheads="1"/>
          </p:cNvSpPr>
          <p:nvPr/>
        </p:nvSpPr>
        <p:spPr bwMode="auto">
          <a:xfrm>
            <a:off x="5600394" y="4903292"/>
            <a:ext cx="4106226" cy="485775"/>
          </a:xfrm>
          <a:prstGeom prst="rect">
            <a:avLst/>
          </a:prstGeom>
          <a:noFill/>
          <a:ln w="19050" algn="ctr">
            <a:noFill/>
            <a:miter lim="800000"/>
            <a:headEnd/>
            <a:tailEnd/>
          </a:ln>
        </p:spPr>
        <p:txBody>
          <a:bodyPr wrap="square" lIns="36000" tIns="36000" rIns="36000" bIns="36000" anchor="ctr"/>
          <a:lstStyle/>
          <a:p>
            <a:pPr>
              <a:defRPr/>
            </a:pPr>
            <a:r>
              <a:rPr lang="en-GB" sz="14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ACTIVITĂȚILE DE TIP C  - FINALIZATE   </a:t>
            </a:r>
            <a:r>
              <a:rPr lang="en-GB" sz="28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75%</a:t>
            </a:r>
            <a:endParaRPr lang="ro-RO" sz="1400" dirty="0">
              <a:solidFill>
                <a:schemeClr val="accent2">
                  <a:lumMod val="60000"/>
                  <a:lumOff val="40000"/>
                </a:schemeClr>
              </a:solidFill>
              <a:latin typeface="Trebuchet MS" panose="020B0603020202020204" pitchFamily="34" charset="0"/>
              <a:ea typeface="ＭＳ Ｐゴシック" pitchFamily="50" charset="-128"/>
            </a:endParaRPr>
          </a:p>
        </p:txBody>
      </p:sp>
      <p:sp>
        <p:nvSpPr>
          <p:cNvPr id="19" name="Rectangle 18">
            <a:extLst>
              <a:ext uri="{FF2B5EF4-FFF2-40B4-BE49-F238E27FC236}">
                <a16:creationId xmlns:a16="http://schemas.microsoft.com/office/drawing/2014/main" id="{51390866-3233-4566-8E8A-31B02683D5DB}"/>
              </a:ext>
            </a:extLst>
          </p:cNvPr>
          <p:cNvSpPr>
            <a:spLocks noChangeArrowheads="1"/>
          </p:cNvSpPr>
          <p:nvPr/>
        </p:nvSpPr>
        <p:spPr bwMode="auto">
          <a:xfrm>
            <a:off x="5600394" y="5430484"/>
            <a:ext cx="4106226" cy="485775"/>
          </a:xfrm>
          <a:prstGeom prst="rect">
            <a:avLst/>
          </a:prstGeom>
          <a:noFill/>
          <a:ln w="19050" algn="ctr">
            <a:noFill/>
            <a:miter lim="800000"/>
            <a:headEnd/>
            <a:tailEnd/>
          </a:ln>
        </p:spPr>
        <p:txBody>
          <a:bodyPr wrap="square" lIns="36000" tIns="36000" rIns="36000" bIns="36000" anchor="ctr"/>
          <a:lstStyle/>
          <a:p>
            <a:pPr>
              <a:defRPr/>
            </a:pPr>
            <a:r>
              <a:rPr lang="en-GB" sz="14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ACTIVITĂȚILE DE TIP D  - FINALIZATE   </a:t>
            </a:r>
            <a:r>
              <a:rPr lang="en-GB" sz="2800" b="1" dirty="0">
                <a:ln w="0"/>
                <a:solidFill>
                  <a:schemeClr val="accent2">
                    <a:lumMod val="60000"/>
                    <a:lumOff val="40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65%</a:t>
            </a:r>
            <a:endParaRPr lang="ro-RO" sz="1400" dirty="0">
              <a:solidFill>
                <a:schemeClr val="accent2">
                  <a:lumMod val="60000"/>
                  <a:lumOff val="40000"/>
                </a:schemeClr>
              </a:solidFill>
              <a:latin typeface="Trebuchet MS" panose="020B0603020202020204" pitchFamily="34" charset="0"/>
              <a:ea typeface="ＭＳ Ｐゴシック" pitchFamily="50" charset="-128"/>
            </a:endParaRPr>
          </a:p>
        </p:txBody>
      </p:sp>
      <p:sp>
        <p:nvSpPr>
          <p:cNvPr id="21" name="Slide Number Placeholder 9">
            <a:extLst>
              <a:ext uri="{FF2B5EF4-FFF2-40B4-BE49-F238E27FC236}">
                <a16:creationId xmlns:a16="http://schemas.microsoft.com/office/drawing/2014/main" id="{34ADAE96-5F3F-4F71-80D1-0DE9652BFF93}"/>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6</a:t>
            </a:fld>
            <a:endParaRPr lang="ro-RO" dirty="0"/>
          </a:p>
        </p:txBody>
      </p:sp>
      <p:sp>
        <p:nvSpPr>
          <p:cNvPr id="22" name="TextBox 1">
            <a:extLst>
              <a:ext uri="{FF2B5EF4-FFF2-40B4-BE49-F238E27FC236}">
                <a16:creationId xmlns:a16="http://schemas.microsoft.com/office/drawing/2014/main" id="{F8CC777C-1450-40EA-A322-6EBBE2995E1D}"/>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1715128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7</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a:t>
            </a:r>
            <a:r>
              <a:rPr lang="en-GB" b="1" dirty="0">
                <a:solidFill>
                  <a:srgbClr val="ED7D31">
                    <a:lumMod val="75000"/>
                  </a:srgbClr>
                </a:solidFill>
                <a:latin typeface="Trebuchet MS" panose="020B0603020202020204" pitchFamily="34" charset="0"/>
                <a:ea typeface="ＭＳ Ｐゴシック" pitchFamily="50" charset="-128"/>
              </a:rPr>
              <a:t>– CONTRACTE SUBSIDIARE ÎNCHEIATE</a:t>
            </a:r>
            <a:r>
              <a:rPr lang="ro-RO"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 </a:t>
            </a:r>
            <a:endParaRPr lang="ro-RO" sz="1700"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38200" y="1856104"/>
            <a:ext cx="10515600" cy="4364713"/>
          </a:xfrm>
        </p:spPr>
        <p:txBody>
          <a:bodyPr>
            <a:normAutofit fontScale="92500" lnSpcReduction="10000"/>
          </a:bodyPr>
          <a:lstStyle/>
          <a:p>
            <a:pPr marL="0" indent="0" algn="just">
              <a:lnSpc>
                <a:spcPct val="110000"/>
              </a:lnSpc>
              <a:spcBef>
                <a:spcPts val="0"/>
              </a:spcBef>
              <a:buNone/>
            </a:pPr>
            <a:r>
              <a:rPr lang="ro-RO" sz="1400" dirty="0">
                <a:solidFill>
                  <a:schemeClr val="bg1"/>
                </a:solidFill>
                <a:latin typeface="Trebuchet MS" panose="020B0603020202020204" pitchFamily="34" charset="0"/>
              </a:rPr>
              <a:t>S</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C</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 EDILUL CGA S</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A</a:t>
            </a:r>
            <a:r>
              <a:rPr lang="en-GB" sz="1400" dirty="0">
                <a:solidFill>
                  <a:schemeClr val="bg1"/>
                </a:solidFill>
                <a:latin typeface="Trebuchet MS" panose="020B0603020202020204" pitchFamily="34" charset="0"/>
              </a:rPr>
              <a:t>.</a:t>
            </a:r>
          </a:p>
          <a:p>
            <a:pPr lvl="1" algn="just">
              <a:lnSpc>
                <a:spcPct val="110000"/>
              </a:lnSpc>
              <a:spcBef>
                <a:spcPts val="0"/>
              </a:spcBef>
              <a:buFont typeface="+mj-lt"/>
              <a:buAutoNum type="arabicPeriod"/>
            </a:pPr>
            <a:r>
              <a:rPr lang="ro-RO" sz="1100" dirty="0">
                <a:solidFill>
                  <a:srgbClr val="F2F2F2"/>
                </a:solidFill>
                <a:latin typeface="Trebuchet MS" panose="020B0603020202020204" pitchFamily="34" charset="0"/>
              </a:rPr>
              <a:t>Instruirea personalului din laboratorul de microbiologie a SC EDILUL CGA SA privind metodele bacteriologice utilizate </a:t>
            </a:r>
            <a:r>
              <a:rPr lang="en-GB" sz="1100" dirty="0">
                <a:solidFill>
                  <a:srgbClr val="F2F2F2"/>
                </a:solidFill>
                <a:latin typeface="Trebuchet MS" panose="020B0603020202020204" pitchFamily="34" charset="0"/>
              </a:rPr>
              <a:t>î</a:t>
            </a:r>
            <a:r>
              <a:rPr lang="ro-RO" sz="1100" dirty="0">
                <a:solidFill>
                  <a:srgbClr val="F2F2F2"/>
                </a:solidFill>
                <a:latin typeface="Trebuchet MS" panose="020B0603020202020204" pitchFamily="34" charset="0"/>
              </a:rPr>
              <a:t>n controlul </a:t>
            </a:r>
            <a:r>
              <a:rPr lang="ro-RO" sz="1100" dirty="0" err="1">
                <a:solidFill>
                  <a:srgbClr val="F2F2F2"/>
                </a:solidFill>
                <a:latin typeface="Trebuchet MS" panose="020B0603020202020204" pitchFamily="34" charset="0"/>
              </a:rPr>
              <a:t>calit</a:t>
            </a:r>
            <a:r>
              <a:rPr lang="en-GB" sz="1100" dirty="0" err="1">
                <a:solidFill>
                  <a:srgbClr val="F2F2F2"/>
                </a:solidFill>
                <a:latin typeface="Trebuchet MS" panose="020B0603020202020204" pitchFamily="34" charset="0"/>
              </a:rPr>
              <a:t>ății</a:t>
            </a:r>
            <a:r>
              <a:rPr lang="ro-RO" sz="1100" dirty="0">
                <a:solidFill>
                  <a:srgbClr val="F2F2F2"/>
                </a:solidFill>
                <a:latin typeface="Trebuchet MS" panose="020B0603020202020204" pitchFamily="34" charset="0"/>
              </a:rPr>
              <a:t> apei potabile </a:t>
            </a:r>
            <a:r>
              <a:rPr lang="en-GB" sz="1100" dirty="0">
                <a:solidFill>
                  <a:srgbClr val="F2F2F2"/>
                </a:solidFill>
                <a:latin typeface="Trebuchet MS" panose="020B0603020202020204" pitchFamily="34" charset="0"/>
              </a:rPr>
              <a:t>ș</a:t>
            </a:r>
            <a:r>
              <a:rPr lang="ro-RO" sz="1100" dirty="0">
                <a:solidFill>
                  <a:srgbClr val="F2F2F2"/>
                </a:solidFill>
                <a:latin typeface="Trebuchet MS" panose="020B0603020202020204" pitchFamily="34" charset="0"/>
              </a:rPr>
              <a:t>i m</a:t>
            </a:r>
            <a:r>
              <a:rPr lang="en-GB" sz="1100" dirty="0">
                <a:solidFill>
                  <a:srgbClr val="F2F2F2"/>
                </a:solidFill>
                <a:latin typeface="Trebuchet MS" panose="020B0603020202020204" pitchFamily="34" charset="0"/>
              </a:rPr>
              <a:t>ă</a:t>
            </a:r>
            <a:r>
              <a:rPr lang="ro-RO" sz="1100" dirty="0" err="1">
                <a:solidFill>
                  <a:srgbClr val="F2F2F2"/>
                </a:solidFill>
                <a:latin typeface="Trebuchet MS" panose="020B0603020202020204" pitchFamily="34" charset="0"/>
              </a:rPr>
              <a:t>surile</a:t>
            </a:r>
            <a:r>
              <a:rPr lang="ro-RO" sz="1100" dirty="0">
                <a:solidFill>
                  <a:srgbClr val="F2F2F2"/>
                </a:solidFill>
                <a:latin typeface="Trebuchet MS" panose="020B0603020202020204" pitchFamily="34" charset="0"/>
              </a:rPr>
              <a:t> de asigurare </a:t>
            </a:r>
            <a:r>
              <a:rPr lang="en-GB" sz="1100" dirty="0">
                <a:solidFill>
                  <a:srgbClr val="F2F2F2"/>
                </a:solidFill>
                <a:latin typeface="Trebuchet MS" panose="020B0603020202020204" pitchFamily="34" charset="0"/>
              </a:rPr>
              <a:t>ș</a:t>
            </a:r>
            <a:r>
              <a:rPr lang="ro-RO" sz="1100" dirty="0">
                <a:solidFill>
                  <a:srgbClr val="F2F2F2"/>
                </a:solidFill>
                <a:latin typeface="Trebuchet MS" panose="020B0603020202020204" pitchFamily="34" charset="0"/>
              </a:rPr>
              <a:t>i control al </a:t>
            </a:r>
            <a:r>
              <a:rPr lang="ro-RO" sz="1100" dirty="0" err="1">
                <a:solidFill>
                  <a:srgbClr val="F2F2F2"/>
                </a:solidFill>
                <a:latin typeface="Trebuchet MS" panose="020B0603020202020204" pitchFamily="34" charset="0"/>
              </a:rPr>
              <a:t>calit</a:t>
            </a:r>
            <a:r>
              <a:rPr lang="en-GB" sz="1100" dirty="0" err="1">
                <a:solidFill>
                  <a:srgbClr val="F2F2F2"/>
                </a:solidFill>
                <a:latin typeface="Trebuchet MS" panose="020B0603020202020204" pitchFamily="34" charset="0"/>
              </a:rPr>
              <a:t>ăț</a:t>
            </a:r>
            <a:r>
              <a:rPr lang="ro-RO" sz="1100" dirty="0">
                <a:solidFill>
                  <a:srgbClr val="F2F2F2"/>
                </a:solidFill>
                <a:latin typeface="Trebuchet MS" panose="020B0603020202020204" pitchFamily="34" charset="0"/>
              </a:rPr>
              <a:t>ii rezultatelor</a:t>
            </a:r>
            <a:r>
              <a:rPr lang="en-GB" sz="1100" dirty="0">
                <a:solidFill>
                  <a:srgbClr val="F2F2F2"/>
                </a:solidFill>
                <a:latin typeface="Trebuchet MS" panose="020B0603020202020204" pitchFamily="34" charset="0"/>
              </a:rPr>
              <a:t>                                                                                                                                                          *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endParaRPr>
          </a:p>
          <a:p>
            <a:pPr lvl="1" algn="just">
              <a:lnSpc>
                <a:spcPct val="110000"/>
              </a:lnSpc>
              <a:spcBef>
                <a:spcPts val="0"/>
              </a:spcBef>
              <a:buFont typeface="+mj-lt"/>
              <a:buAutoNum type="arabicPeriod"/>
            </a:pPr>
            <a:r>
              <a:rPr lang="ro-RO" sz="1100" dirty="0">
                <a:solidFill>
                  <a:schemeClr val="bg1"/>
                </a:solidFill>
                <a:latin typeface="Trebuchet MS" panose="020B0603020202020204" pitchFamily="34" charset="0"/>
              </a:rPr>
              <a:t>Instruirea personalului din laboratoarele SC EDILUL CGA SA privind metodele de determinare a parametrilor fizico-chimici din probe de ap</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potabil</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ap</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uzat</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m</a:t>
            </a:r>
            <a:r>
              <a:rPr lang="en-GB" sz="1100" dirty="0">
                <a:solidFill>
                  <a:schemeClr val="bg1"/>
                </a:solidFill>
                <a:latin typeface="Trebuchet MS" panose="020B0603020202020204" pitchFamily="34" charset="0"/>
              </a:rPr>
              <a:t>ă</a:t>
            </a:r>
            <a:r>
              <a:rPr lang="ro-RO" sz="1100" dirty="0" err="1">
                <a:solidFill>
                  <a:schemeClr val="bg1"/>
                </a:solidFill>
                <a:latin typeface="Trebuchet MS" panose="020B0603020202020204" pitchFamily="34" charset="0"/>
              </a:rPr>
              <a:t>surile</a:t>
            </a:r>
            <a:r>
              <a:rPr lang="ro-RO" sz="1100" dirty="0">
                <a:solidFill>
                  <a:schemeClr val="bg1"/>
                </a:solidFill>
                <a:latin typeface="Trebuchet MS" panose="020B0603020202020204" pitchFamily="34" charset="0"/>
              </a:rPr>
              <a:t> de asigurare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control al </a:t>
            </a:r>
            <a:r>
              <a:rPr lang="ro-RO" sz="1100" dirty="0" err="1">
                <a:solidFill>
                  <a:schemeClr val="bg1"/>
                </a:solidFill>
                <a:latin typeface="Trebuchet MS" panose="020B0603020202020204" pitchFamily="34" charset="0"/>
              </a:rPr>
              <a:t>calit</a:t>
            </a:r>
            <a:r>
              <a:rPr lang="en-GB" sz="1100" dirty="0" err="1">
                <a:solidFill>
                  <a:schemeClr val="bg1"/>
                </a:solidFill>
                <a:latin typeface="Trebuchet MS" panose="020B0603020202020204" pitchFamily="34" charset="0"/>
              </a:rPr>
              <a:t>ăț</a:t>
            </a:r>
            <a:r>
              <a:rPr lang="ro-RO" sz="1100" dirty="0">
                <a:solidFill>
                  <a:schemeClr val="bg1"/>
                </a:solidFill>
                <a:latin typeface="Trebuchet MS" panose="020B0603020202020204" pitchFamily="34" charset="0"/>
              </a:rPr>
              <a:t>ii rezultatelor</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endParaRPr>
          </a:p>
          <a:p>
            <a:pPr marL="457200" lvl="1" indent="0" algn="just">
              <a:lnSpc>
                <a:spcPct val="110000"/>
              </a:lnSpc>
              <a:spcBef>
                <a:spcPts val="0"/>
              </a:spcBef>
              <a:buNone/>
            </a:pPr>
            <a:endParaRPr lang="ro-RO" sz="1100" dirty="0">
              <a:solidFill>
                <a:schemeClr val="bg1"/>
              </a:solidFill>
              <a:latin typeface="Trebuchet MS" panose="020B0603020202020204" pitchFamily="34" charset="0"/>
            </a:endParaRPr>
          </a:p>
          <a:p>
            <a:pPr marL="0" indent="0" algn="just">
              <a:lnSpc>
                <a:spcPct val="110000"/>
              </a:lnSpc>
              <a:spcBef>
                <a:spcPts val="0"/>
              </a:spcBef>
              <a:buNone/>
            </a:pPr>
            <a:r>
              <a:rPr lang="ro-RO" sz="1400" dirty="0">
                <a:solidFill>
                  <a:schemeClr val="bg1"/>
                </a:solidFill>
                <a:latin typeface="Trebuchet MS" panose="020B0603020202020204" pitchFamily="34" charset="0"/>
              </a:rPr>
              <a:t>S</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C</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 SANIMED INTERNATIONAL IMPEX S</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R</a:t>
            </a:r>
            <a:r>
              <a:rPr lang="en-GB" sz="1400" dirty="0">
                <a:solidFill>
                  <a:schemeClr val="bg1"/>
                </a:solidFill>
                <a:latin typeface="Trebuchet MS" panose="020B0603020202020204" pitchFamily="34" charset="0"/>
              </a:rPr>
              <a:t>.</a:t>
            </a:r>
            <a:r>
              <a:rPr lang="ro-RO" sz="1400" dirty="0">
                <a:solidFill>
                  <a:schemeClr val="bg1"/>
                </a:solidFill>
                <a:latin typeface="Trebuchet MS" panose="020B0603020202020204" pitchFamily="34" charset="0"/>
              </a:rPr>
              <a:t>L</a:t>
            </a:r>
            <a:r>
              <a:rPr lang="en-GB" sz="1400" dirty="0">
                <a:solidFill>
                  <a:schemeClr val="bg1"/>
                </a:solidFill>
                <a:latin typeface="Trebuchet MS" panose="020B0603020202020204" pitchFamily="34" charset="0"/>
              </a:rPr>
              <a:t>.</a:t>
            </a:r>
          </a:p>
          <a:p>
            <a:pPr lvl="1" algn="just">
              <a:lnSpc>
                <a:spcPct val="110000"/>
              </a:lnSpc>
              <a:spcBef>
                <a:spcPts val="0"/>
              </a:spcBef>
              <a:buFont typeface="+mj-lt"/>
              <a:buAutoNum type="arabicPeriod" startAt="3"/>
            </a:pPr>
            <a:r>
              <a:rPr lang="ro-RO" sz="1100" dirty="0">
                <a:solidFill>
                  <a:schemeClr val="bg1"/>
                </a:solidFill>
                <a:latin typeface="Trebuchet MS" panose="020B0603020202020204" pitchFamily="34" charset="0"/>
              </a:rPr>
              <a:t>Accesul personalului din laboratorul Centrului de Cercetare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Servicii </a:t>
            </a:r>
            <a:r>
              <a:rPr lang="en-GB" sz="1100" dirty="0">
                <a:solidFill>
                  <a:schemeClr val="bg1"/>
                </a:solidFill>
                <a:latin typeface="Trebuchet MS" panose="020B0603020202020204" pitchFamily="34" charset="0"/>
              </a:rPr>
              <a:t>î</a:t>
            </a:r>
            <a:r>
              <a:rPr lang="ro-RO" sz="1100" dirty="0">
                <a:solidFill>
                  <a:schemeClr val="bg1"/>
                </a:solidFill>
                <a:latin typeface="Trebuchet MS" panose="020B0603020202020204" pitchFamily="34" charset="0"/>
              </a:rPr>
              <a:t>n Biotehnologii Avansate din cadrul SANIMED INTERNATIONAL IMPEX SRL la infrastructura INCD ECOIND privind dezvoltarea de metode HPLC pentru determinarea </a:t>
            </a:r>
            <a:r>
              <a:rPr lang="ro-RO" sz="1100" dirty="0" err="1">
                <a:solidFill>
                  <a:schemeClr val="bg1"/>
                </a:solidFill>
                <a:latin typeface="Trebuchet MS" panose="020B0603020202020204" pitchFamily="34" charset="0"/>
              </a:rPr>
              <a:t>poluan</a:t>
            </a:r>
            <a:r>
              <a:rPr lang="en-GB" sz="1100" dirty="0">
                <a:solidFill>
                  <a:schemeClr val="bg1"/>
                </a:solidFill>
                <a:latin typeface="Trebuchet MS" panose="020B0603020202020204" pitchFamily="34" charset="0"/>
              </a:rPr>
              <a:t>ț</a:t>
            </a:r>
            <a:r>
              <a:rPr lang="ro-RO" sz="1100" dirty="0" err="1">
                <a:solidFill>
                  <a:schemeClr val="bg1"/>
                </a:solidFill>
                <a:latin typeface="Trebuchet MS" panose="020B0603020202020204" pitchFamily="34" charset="0"/>
              </a:rPr>
              <a:t>ilor</a:t>
            </a:r>
            <a:r>
              <a:rPr lang="ro-RO" sz="1100" dirty="0">
                <a:solidFill>
                  <a:schemeClr val="bg1"/>
                </a:solidFill>
                <a:latin typeface="Trebuchet MS" panose="020B0603020202020204" pitchFamily="34" charset="0"/>
              </a:rPr>
              <a:t> organici din probe de ap</a:t>
            </a:r>
            <a:r>
              <a:rPr lang="en-GB" sz="1100" dirty="0">
                <a:solidFill>
                  <a:schemeClr val="bg1"/>
                </a:solidFill>
                <a:latin typeface="Trebuchet MS" panose="020B0603020202020204" pitchFamily="34" charset="0"/>
              </a:rPr>
              <a:t>ă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bg1"/>
              </a:solidFill>
              <a:latin typeface="Trebuchet MS" panose="020B0603020202020204" pitchFamily="34" charset="0"/>
            </a:endParaRPr>
          </a:p>
          <a:p>
            <a:pPr lvl="1" algn="just">
              <a:lnSpc>
                <a:spcPct val="110000"/>
              </a:lnSpc>
              <a:spcBef>
                <a:spcPts val="0"/>
              </a:spcBef>
              <a:buFont typeface="+mj-lt"/>
              <a:buAutoNum type="arabicPeriod" startAt="3"/>
            </a:pPr>
            <a:r>
              <a:rPr lang="ro-RO" sz="1100" dirty="0">
                <a:solidFill>
                  <a:schemeClr val="bg1"/>
                </a:solidFill>
                <a:latin typeface="Trebuchet MS" panose="020B0603020202020204" pitchFamily="34" charset="0"/>
              </a:rPr>
              <a:t>Accesul personalului din laboratorul Centrului de Cercetare si Servicii in Biotehnologii Avansate din cadrul SANIMED INTERNATIONAL IMPEX SRL la infrastructura INCD ECOIND pentru dezvoltarea de metode fizico-chimice a poluantilor din ape cu </a:t>
            </a:r>
            <a:r>
              <a:rPr lang="ro-RO" sz="1100" dirty="0" err="1">
                <a:solidFill>
                  <a:schemeClr val="bg1"/>
                </a:solidFill>
                <a:latin typeface="Trebuchet MS" panose="020B0603020202020204" pitchFamily="34" charset="0"/>
              </a:rPr>
              <a:t>matrici</a:t>
            </a:r>
            <a:r>
              <a:rPr lang="ro-RO" sz="1100" dirty="0">
                <a:solidFill>
                  <a:schemeClr val="bg1"/>
                </a:solidFill>
                <a:latin typeface="Trebuchet MS" panose="020B0603020202020204" pitchFamily="34" charset="0"/>
              </a:rPr>
              <a:t> complexe</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bg1"/>
              </a:solidFill>
              <a:latin typeface="Trebuchet MS" panose="020B0603020202020204" pitchFamily="34" charset="0"/>
            </a:endParaRPr>
          </a:p>
          <a:p>
            <a:pPr lvl="1" algn="just">
              <a:lnSpc>
                <a:spcPct val="110000"/>
              </a:lnSpc>
              <a:spcBef>
                <a:spcPts val="0"/>
              </a:spcBef>
              <a:buFont typeface="+mj-lt"/>
              <a:buAutoNum type="arabicPeriod" startAt="3"/>
            </a:pPr>
            <a:r>
              <a:rPr lang="ro-RO" sz="1100" dirty="0">
                <a:solidFill>
                  <a:schemeClr val="bg1"/>
                </a:solidFill>
                <a:latin typeface="Trebuchet MS" panose="020B0603020202020204" pitchFamily="34" charset="0"/>
              </a:rPr>
              <a:t>Accesul personalului din cadrul SC SANIMED INTERNATIONAL IMPEX SRL la infrastructura Laboratorului de Control Bacteriologic din cadrul INCD ECOIND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transfer de </a:t>
            </a:r>
            <a:r>
              <a:rPr lang="ro-RO" sz="1100" dirty="0" err="1">
                <a:solidFill>
                  <a:schemeClr val="bg1"/>
                </a:solidFill>
                <a:latin typeface="Trebuchet MS" panose="020B0603020202020204" pitchFamily="34" charset="0"/>
              </a:rPr>
              <a:t>cuno</a:t>
            </a:r>
            <a:r>
              <a:rPr lang="en-GB" sz="1100" dirty="0">
                <a:solidFill>
                  <a:schemeClr val="bg1"/>
                </a:solidFill>
                <a:latin typeface="Trebuchet MS" panose="020B0603020202020204" pitchFamily="34" charset="0"/>
              </a:rPr>
              <a:t>ș</a:t>
            </a:r>
            <a:r>
              <a:rPr lang="ro-RO" sz="1100" dirty="0" err="1">
                <a:solidFill>
                  <a:schemeClr val="bg1"/>
                </a:solidFill>
                <a:latin typeface="Trebuchet MS" panose="020B0603020202020204" pitchFamily="34" charset="0"/>
              </a:rPr>
              <a:t>tinte</a:t>
            </a:r>
            <a:r>
              <a:rPr lang="ro-RO" sz="1100" dirty="0">
                <a:solidFill>
                  <a:schemeClr val="bg1"/>
                </a:solidFill>
                <a:latin typeface="Trebuchet MS" panose="020B0603020202020204" pitchFamily="34" charset="0"/>
              </a:rPr>
              <a:t> privind dezvoltarea / implementarea de metode specifice controlului microbiologic al </a:t>
            </a:r>
            <a:r>
              <a:rPr lang="ro-RO" sz="1100" dirty="0" err="1">
                <a:solidFill>
                  <a:schemeClr val="bg1"/>
                </a:solidFill>
                <a:latin typeface="Trebuchet MS" panose="020B0603020202020204" pitchFamily="34" charset="0"/>
              </a:rPr>
              <a:t>calit</a:t>
            </a:r>
            <a:r>
              <a:rPr lang="en-GB" sz="1100" dirty="0" err="1">
                <a:solidFill>
                  <a:schemeClr val="bg1"/>
                </a:solidFill>
                <a:latin typeface="Trebuchet MS" panose="020B0603020202020204" pitchFamily="34" charset="0"/>
              </a:rPr>
              <a:t>ăț</a:t>
            </a:r>
            <a:r>
              <a:rPr lang="ro-RO" sz="1100" dirty="0">
                <a:solidFill>
                  <a:schemeClr val="bg1"/>
                </a:solidFill>
                <a:latin typeface="Trebuchet MS" panose="020B0603020202020204" pitchFamily="34" charset="0"/>
              </a:rPr>
              <a:t>ii apei (potabil</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uzat</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precum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privind m</a:t>
            </a:r>
            <a:r>
              <a:rPr lang="en-GB" sz="1100" dirty="0">
                <a:solidFill>
                  <a:schemeClr val="bg1"/>
                </a:solidFill>
                <a:latin typeface="Trebuchet MS" panose="020B0603020202020204" pitchFamily="34" charset="0"/>
              </a:rPr>
              <a:t>ă</a:t>
            </a:r>
            <a:r>
              <a:rPr lang="ro-RO" sz="1100" dirty="0" err="1">
                <a:solidFill>
                  <a:schemeClr val="bg1"/>
                </a:solidFill>
                <a:latin typeface="Trebuchet MS" panose="020B0603020202020204" pitchFamily="34" charset="0"/>
              </a:rPr>
              <a:t>surile</a:t>
            </a:r>
            <a:r>
              <a:rPr lang="ro-RO" sz="1100" dirty="0">
                <a:solidFill>
                  <a:schemeClr val="bg1"/>
                </a:solidFill>
                <a:latin typeface="Trebuchet MS" panose="020B0603020202020204" pitchFamily="34" charset="0"/>
              </a:rPr>
              <a:t> de asigurare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control al </a:t>
            </a:r>
            <a:r>
              <a:rPr lang="ro-RO" sz="1100" dirty="0" err="1">
                <a:solidFill>
                  <a:schemeClr val="bg1"/>
                </a:solidFill>
                <a:latin typeface="Trebuchet MS" panose="020B0603020202020204" pitchFamily="34" charset="0"/>
              </a:rPr>
              <a:t>calit</a:t>
            </a:r>
            <a:r>
              <a:rPr lang="en-GB" sz="1100" dirty="0" err="1">
                <a:solidFill>
                  <a:schemeClr val="bg1"/>
                </a:solidFill>
                <a:latin typeface="Trebuchet MS" panose="020B0603020202020204" pitchFamily="34" charset="0"/>
              </a:rPr>
              <a:t>ăț</a:t>
            </a:r>
            <a:r>
              <a:rPr lang="ro-RO" sz="1100" dirty="0">
                <a:solidFill>
                  <a:schemeClr val="bg1"/>
                </a:solidFill>
                <a:latin typeface="Trebuchet MS" panose="020B0603020202020204" pitchFamily="34" charset="0"/>
              </a:rPr>
              <a:t>ii rezultatelor </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p>
          <a:p>
            <a:pPr marL="457200" lvl="1" indent="0" algn="just">
              <a:lnSpc>
                <a:spcPct val="110000"/>
              </a:lnSpc>
              <a:spcBef>
                <a:spcPts val="0"/>
              </a:spcBef>
              <a:buNone/>
            </a:pPr>
            <a:endParaRPr lang="ro-RO" sz="1100" dirty="0">
              <a:solidFill>
                <a:schemeClr val="bg1"/>
              </a:solidFill>
              <a:latin typeface="Trebuchet MS" panose="020B0603020202020204" pitchFamily="34" charset="0"/>
            </a:endParaRPr>
          </a:p>
          <a:p>
            <a:pPr marL="0" indent="0" algn="just">
              <a:lnSpc>
                <a:spcPct val="110000"/>
              </a:lnSpc>
              <a:spcBef>
                <a:spcPts val="0"/>
              </a:spcBef>
              <a:buNone/>
            </a:pPr>
            <a:r>
              <a:rPr lang="ro-RO" sz="1500" dirty="0">
                <a:solidFill>
                  <a:schemeClr val="bg1"/>
                </a:solidFill>
                <a:latin typeface="Trebuchet MS" panose="020B0603020202020204" pitchFamily="34" charset="0"/>
              </a:rPr>
              <a:t>S</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C</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 PLAN ALESE S</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R</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L</a:t>
            </a:r>
            <a:r>
              <a:rPr lang="en-GB" sz="1500" dirty="0">
                <a:solidFill>
                  <a:schemeClr val="bg1"/>
                </a:solidFill>
                <a:latin typeface="Trebuchet MS" panose="020B0603020202020204" pitchFamily="34" charset="0"/>
              </a:rPr>
              <a:t>.</a:t>
            </a:r>
          </a:p>
          <a:p>
            <a:pPr lvl="1" algn="just">
              <a:lnSpc>
                <a:spcPct val="110000"/>
              </a:lnSpc>
              <a:spcBef>
                <a:spcPts val="0"/>
              </a:spcBef>
              <a:buFont typeface="+mj-lt"/>
              <a:buAutoNum type="arabicPeriod" startAt="6"/>
            </a:pPr>
            <a:r>
              <a:rPr lang="ro-RO" sz="1100" dirty="0">
                <a:solidFill>
                  <a:schemeClr val="bg1"/>
                </a:solidFill>
                <a:latin typeface="Trebuchet MS" panose="020B0603020202020204" pitchFamily="34" charset="0"/>
              </a:rPr>
              <a:t>Testarea </a:t>
            </a:r>
            <a:r>
              <a:rPr lang="ro-RO" sz="1100" dirty="0" err="1">
                <a:solidFill>
                  <a:schemeClr val="bg1"/>
                </a:solidFill>
                <a:latin typeface="Trebuchet MS" panose="020B0603020202020204" pitchFamily="34" charset="0"/>
              </a:rPr>
              <a:t>calit</a:t>
            </a:r>
            <a:r>
              <a:rPr lang="en-GB" sz="1100" dirty="0" err="1">
                <a:solidFill>
                  <a:schemeClr val="bg1"/>
                </a:solidFill>
                <a:latin typeface="Trebuchet MS" panose="020B0603020202020204" pitchFamily="34" charset="0"/>
              </a:rPr>
              <a:t>ăț</a:t>
            </a:r>
            <a:r>
              <a:rPr lang="ro-RO" sz="1100" dirty="0">
                <a:solidFill>
                  <a:schemeClr val="bg1"/>
                </a:solidFill>
                <a:latin typeface="Trebuchet MS" panose="020B0603020202020204" pitchFamily="34" charset="0"/>
              </a:rPr>
              <a:t>ii apei din procesul de obtinere a unui nou produs alimentar (bere) prin asigurarea accesului </a:t>
            </a:r>
            <a:r>
              <a:rPr lang="en-GB" sz="1100" dirty="0">
                <a:solidFill>
                  <a:schemeClr val="bg1"/>
                </a:solidFill>
                <a:latin typeface="Trebuchet MS" panose="020B0603020202020204" pitchFamily="34" charset="0"/>
              </a:rPr>
              <a:t>î</a:t>
            </a:r>
            <a:r>
              <a:rPr lang="ro-RO" sz="1100" dirty="0" err="1">
                <a:solidFill>
                  <a:schemeClr val="bg1"/>
                </a:solidFill>
                <a:latin typeface="Trebuchet MS" panose="020B0603020202020204" pitchFamily="34" charset="0"/>
              </a:rPr>
              <a:t>ntreprinderii</a:t>
            </a:r>
            <a:r>
              <a:rPr lang="ro-RO" sz="1100" dirty="0">
                <a:solidFill>
                  <a:schemeClr val="bg1"/>
                </a:solidFill>
                <a:latin typeface="Trebuchet MS" panose="020B0603020202020204" pitchFamily="34" charset="0"/>
              </a:rPr>
              <a:t> SC Plan Alese SRL la infrastructura INCD ECOIND</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p>
          <a:p>
            <a:pPr marL="457200" lvl="1" indent="0" algn="just">
              <a:lnSpc>
                <a:spcPct val="110000"/>
              </a:lnSpc>
              <a:spcBef>
                <a:spcPts val="0"/>
              </a:spcBef>
              <a:buNone/>
            </a:pPr>
            <a:endParaRPr lang="ro-RO" sz="1100" dirty="0">
              <a:solidFill>
                <a:schemeClr val="bg1"/>
              </a:solidFill>
              <a:latin typeface="Trebuchet MS" panose="020B0603020202020204" pitchFamily="34" charset="0"/>
            </a:endParaRPr>
          </a:p>
          <a:p>
            <a:pPr marL="0" indent="0" algn="just">
              <a:lnSpc>
                <a:spcPct val="110000"/>
              </a:lnSpc>
              <a:spcBef>
                <a:spcPts val="0"/>
              </a:spcBef>
              <a:buNone/>
            </a:pPr>
            <a:r>
              <a:rPr lang="ro-RO" sz="1500" dirty="0">
                <a:solidFill>
                  <a:schemeClr val="bg1"/>
                </a:solidFill>
                <a:latin typeface="Trebuchet MS" panose="020B0603020202020204" pitchFamily="34" charset="0"/>
              </a:rPr>
              <a:t>S</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C</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 TIC MARCON S</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R</a:t>
            </a:r>
            <a:r>
              <a:rPr lang="en-GB" sz="1500" dirty="0">
                <a:solidFill>
                  <a:schemeClr val="bg1"/>
                </a:solidFill>
                <a:latin typeface="Trebuchet MS" panose="020B0603020202020204" pitchFamily="34" charset="0"/>
              </a:rPr>
              <a:t>.</a:t>
            </a:r>
            <a:r>
              <a:rPr lang="ro-RO" sz="1500" dirty="0">
                <a:solidFill>
                  <a:schemeClr val="bg1"/>
                </a:solidFill>
                <a:latin typeface="Trebuchet MS" panose="020B0603020202020204" pitchFamily="34" charset="0"/>
              </a:rPr>
              <a:t>L</a:t>
            </a:r>
            <a:r>
              <a:rPr lang="en-GB" sz="1500" dirty="0">
                <a:solidFill>
                  <a:schemeClr val="bg1"/>
                </a:solidFill>
                <a:latin typeface="Trebuchet MS" panose="020B0603020202020204" pitchFamily="34" charset="0"/>
              </a:rPr>
              <a:t>.</a:t>
            </a:r>
            <a:endParaRPr lang="ro-RO" sz="1500" dirty="0">
              <a:solidFill>
                <a:schemeClr val="bg1"/>
              </a:solidFill>
              <a:latin typeface="Trebuchet MS" panose="020B0603020202020204" pitchFamily="34" charset="0"/>
            </a:endParaRPr>
          </a:p>
          <a:p>
            <a:pPr lvl="1" algn="just">
              <a:lnSpc>
                <a:spcPct val="110000"/>
              </a:lnSpc>
              <a:spcBef>
                <a:spcPts val="0"/>
              </a:spcBef>
              <a:buFont typeface="+mj-lt"/>
              <a:buAutoNum type="arabicPeriod" startAt="7"/>
            </a:pPr>
            <a:r>
              <a:rPr lang="ro-RO" sz="1100" dirty="0">
                <a:solidFill>
                  <a:schemeClr val="bg1"/>
                </a:solidFill>
                <a:latin typeface="Trebuchet MS" panose="020B0603020202020204" pitchFamily="34" charset="0"/>
              </a:rPr>
              <a:t>Accesul personalului din laboratorul SC TIC MARCON SRL la infrastructura INCD ECOIND pentru dezvoltarea unor metode fizico-chimice de determinare a </a:t>
            </a:r>
            <a:r>
              <a:rPr lang="ro-RO" sz="1100" dirty="0" err="1">
                <a:solidFill>
                  <a:schemeClr val="bg1"/>
                </a:solidFill>
                <a:latin typeface="Trebuchet MS" panose="020B0603020202020204" pitchFamily="34" charset="0"/>
              </a:rPr>
              <a:t>poluan</a:t>
            </a:r>
            <a:r>
              <a:rPr lang="en-GB" sz="1100" dirty="0">
                <a:solidFill>
                  <a:schemeClr val="bg1"/>
                </a:solidFill>
                <a:latin typeface="Trebuchet MS" panose="020B0603020202020204" pitchFamily="34" charset="0"/>
              </a:rPr>
              <a:t>ț</a:t>
            </a:r>
            <a:r>
              <a:rPr lang="ro-RO" sz="1100" dirty="0" err="1">
                <a:solidFill>
                  <a:schemeClr val="bg1"/>
                </a:solidFill>
                <a:latin typeface="Trebuchet MS" panose="020B0603020202020204" pitchFamily="34" charset="0"/>
              </a:rPr>
              <a:t>ilor</a:t>
            </a:r>
            <a:r>
              <a:rPr lang="ro-RO" sz="1100" dirty="0">
                <a:solidFill>
                  <a:schemeClr val="bg1"/>
                </a:solidFill>
                <a:latin typeface="Trebuchet MS" panose="020B0603020202020204" pitchFamily="34" charset="0"/>
              </a:rPr>
              <a:t> din apa uzat</a:t>
            </a:r>
            <a:r>
              <a:rPr lang="en-GB" sz="1100" dirty="0">
                <a:solidFill>
                  <a:schemeClr val="bg1"/>
                </a:solidFill>
                <a:latin typeface="Trebuchet MS" panose="020B0603020202020204" pitchFamily="34" charset="0"/>
              </a:rPr>
              <a:t>ă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bg1"/>
              </a:solidFill>
              <a:latin typeface="Trebuchet MS" panose="020B0603020202020204" pitchFamily="34" charset="0"/>
            </a:endParaRPr>
          </a:p>
          <a:p>
            <a:pPr lvl="1" algn="just">
              <a:lnSpc>
                <a:spcPct val="110000"/>
              </a:lnSpc>
              <a:spcBef>
                <a:spcPts val="0"/>
              </a:spcBef>
              <a:buFont typeface="+mj-lt"/>
              <a:buAutoNum type="arabicPeriod" startAt="7"/>
            </a:pPr>
            <a:r>
              <a:rPr lang="ro-RO" sz="1100" dirty="0">
                <a:solidFill>
                  <a:schemeClr val="bg1"/>
                </a:solidFill>
                <a:latin typeface="Trebuchet MS" panose="020B0603020202020204" pitchFamily="34" charset="0"/>
              </a:rPr>
              <a:t>Accesul personalului din laboratorul SC TIC MARCON SRL la infrastructura INCD ECOIND pentru testarea tehnicilor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metodelor de prelevare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conservare a probelor de ap</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potabil</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ap</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uzat</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ap</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subteran</a:t>
            </a:r>
            <a:r>
              <a:rPr lang="en-GB" sz="1100" dirty="0">
                <a:solidFill>
                  <a:schemeClr val="bg1"/>
                </a:solidFill>
                <a:latin typeface="Trebuchet MS" panose="020B0603020202020204" pitchFamily="34" charset="0"/>
              </a:rPr>
              <a:t>ă</a:t>
            </a:r>
            <a:r>
              <a:rPr lang="ro-RO" sz="1100" dirty="0">
                <a:solidFill>
                  <a:schemeClr val="bg1"/>
                </a:solidFill>
                <a:latin typeface="Trebuchet MS" panose="020B0603020202020204" pitchFamily="34" charset="0"/>
              </a:rPr>
              <a:t> </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100" dirty="0">
              <a:solidFill>
                <a:schemeClr val="bg1"/>
              </a:solidFill>
              <a:latin typeface="Trebuchet MS" panose="020B0603020202020204" pitchFamily="34" charset="0"/>
            </a:endParaRPr>
          </a:p>
          <a:p>
            <a:pPr lvl="1" algn="just">
              <a:lnSpc>
                <a:spcPct val="110000"/>
              </a:lnSpc>
              <a:spcBef>
                <a:spcPts val="0"/>
              </a:spcBef>
              <a:buFont typeface="+mj-lt"/>
              <a:buAutoNum type="arabicPeriod" startAt="7"/>
            </a:pPr>
            <a:r>
              <a:rPr lang="ro-RO" sz="1100" dirty="0">
                <a:solidFill>
                  <a:schemeClr val="bg1"/>
                </a:solidFill>
                <a:latin typeface="Trebuchet MS" panose="020B0603020202020204" pitchFamily="34" charset="0"/>
              </a:rPr>
              <a:t>Accesul personalului din laboratorul SC TIC MARCON SRL la infrastructura INCD ECOIND pentru dezvoltare </a:t>
            </a:r>
            <a:r>
              <a:rPr lang="en-GB" sz="1100" dirty="0">
                <a:solidFill>
                  <a:schemeClr val="bg1"/>
                </a:solidFill>
                <a:latin typeface="Trebuchet MS" panose="020B0603020202020204" pitchFamily="34" charset="0"/>
              </a:rPr>
              <a:t>ș</a:t>
            </a:r>
            <a:r>
              <a:rPr lang="ro-RO" sz="1100" dirty="0">
                <a:solidFill>
                  <a:schemeClr val="bg1"/>
                </a:solidFill>
                <a:latin typeface="Trebuchet MS" panose="020B0603020202020204" pitchFamily="34" charset="0"/>
              </a:rPr>
              <a:t>i validarea / verificarea metodelor globale de testare a </a:t>
            </a:r>
            <a:r>
              <a:rPr lang="ro-RO" sz="1100" dirty="0" err="1">
                <a:solidFill>
                  <a:schemeClr val="bg1"/>
                </a:solidFill>
                <a:latin typeface="Trebuchet MS" panose="020B0603020202020204" pitchFamily="34" charset="0"/>
              </a:rPr>
              <a:t>calit</a:t>
            </a:r>
            <a:r>
              <a:rPr lang="en-GB" sz="1100" dirty="0" err="1">
                <a:solidFill>
                  <a:schemeClr val="bg1"/>
                </a:solidFill>
                <a:latin typeface="Trebuchet MS" panose="020B0603020202020204" pitchFamily="34" charset="0"/>
              </a:rPr>
              <a:t>ăț</a:t>
            </a:r>
            <a:r>
              <a:rPr lang="ro-RO" sz="1100" dirty="0">
                <a:solidFill>
                  <a:schemeClr val="bg1"/>
                </a:solidFill>
                <a:latin typeface="Trebuchet MS" panose="020B0603020202020204" pitchFamily="34" charset="0"/>
              </a:rPr>
              <a:t>ii apei bazate pe tehnici de combustie (TOC, DOC, Nt, AOX) </a:t>
            </a:r>
            <a:r>
              <a:rPr lang="en-GB" sz="1100" dirty="0">
                <a:solidFill>
                  <a:schemeClr val="bg1"/>
                </a:solidFill>
                <a:latin typeface="Trebuchet MS" panose="020B0603020202020204" pitchFamily="34" charset="0"/>
              </a:rPr>
              <a:t>                                                                                                                      </a:t>
            </a:r>
            <a:r>
              <a:rPr lang="en-GB" sz="1100" dirty="0">
                <a:solidFill>
                  <a:srgbClr val="F2F2F2"/>
                </a:solidFill>
                <a:latin typeface="Trebuchet MS" panose="020B0603020202020204" pitchFamily="34" charset="0"/>
              </a:rPr>
              <a:t>* </a:t>
            </a:r>
            <a:r>
              <a:rPr lang="en-GB" sz="11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p>
        </p:txBody>
      </p:sp>
      <p:sp>
        <p:nvSpPr>
          <p:cNvPr id="11" name="Slide Number Placeholder 9">
            <a:extLst>
              <a:ext uri="{FF2B5EF4-FFF2-40B4-BE49-F238E27FC236}">
                <a16:creationId xmlns:a16="http://schemas.microsoft.com/office/drawing/2014/main" id="{57BC1F69-628A-4D37-9365-A049665E4955}"/>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7</a:t>
            </a:fld>
            <a:endParaRPr lang="ro-RO" dirty="0"/>
          </a:p>
        </p:txBody>
      </p:sp>
      <p:sp>
        <p:nvSpPr>
          <p:cNvPr id="13" name="TextBox 1">
            <a:extLst>
              <a:ext uri="{FF2B5EF4-FFF2-40B4-BE49-F238E27FC236}">
                <a16:creationId xmlns:a16="http://schemas.microsoft.com/office/drawing/2014/main" id="{8FEB3B2A-7DBB-463D-9D67-634245EEA083}"/>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214023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8</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a:t>
            </a:r>
            <a:r>
              <a:rPr lang="en-GB" b="1" dirty="0">
                <a:solidFill>
                  <a:srgbClr val="ED7D31">
                    <a:lumMod val="75000"/>
                  </a:srgbClr>
                </a:solidFill>
                <a:latin typeface="Trebuchet MS" panose="020B0603020202020204" pitchFamily="34" charset="0"/>
                <a:ea typeface="ＭＳ Ｐゴシック" pitchFamily="50" charset="-128"/>
              </a:rPr>
              <a:t>– CONTRACTE SUBSIDIARE ÎNCHEIATE</a:t>
            </a:r>
            <a:endParaRPr lang="ro-RO"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38200" y="1825624"/>
            <a:ext cx="10515600" cy="4388043"/>
          </a:xfrm>
        </p:spPr>
        <p:txBody>
          <a:bodyPr>
            <a:normAutofit/>
          </a:bodyPr>
          <a:lstStyle/>
          <a:p>
            <a:pPr marL="0" indent="0">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PRO AIR CLEAN ECOLOGIC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A</a:t>
            </a:r>
            <a:r>
              <a:rPr lang="en-GB" sz="1300" dirty="0">
                <a:solidFill>
                  <a:schemeClr val="bg1"/>
                </a:solidFill>
                <a:latin typeface="Trebuchet MS" panose="020B0603020202020204" pitchFamily="34" charset="0"/>
              </a:rPr>
              <a:t>.</a:t>
            </a:r>
            <a:endParaRPr lang="ro-RO" sz="100" dirty="0">
              <a:solidFill>
                <a:schemeClr val="bg1"/>
              </a:solidFill>
              <a:latin typeface="Trebuchet MS" panose="020B0603020202020204" pitchFamily="34" charset="0"/>
            </a:endParaRPr>
          </a:p>
          <a:p>
            <a:pPr lvl="1" algn="just">
              <a:buFont typeface="+mj-lt"/>
              <a:buAutoNum type="arabicPeriod" startAt="10"/>
            </a:pPr>
            <a:r>
              <a:rPr lang="ro-RO" sz="1000" dirty="0">
                <a:solidFill>
                  <a:schemeClr val="bg1"/>
                </a:solidFill>
                <a:latin typeface="Trebuchet MS" panose="020B0603020202020204" pitchFamily="34" charset="0"/>
              </a:rPr>
              <a:t>Accesul personalului din cadrul SC PRO AIR CLEAN ECOLOGIC SA la infrastructura de cercetare a INCD ECOIND pentru dezvoltarea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validarea metodelor de determinare a unor metale toxice din probe de sol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n</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mol</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lgn="just">
              <a:buFont typeface="+mj-lt"/>
              <a:buAutoNum type="arabicPeriod" startAt="10"/>
            </a:pPr>
            <a:r>
              <a:rPr lang="ro-RO" sz="1000" dirty="0">
                <a:solidFill>
                  <a:schemeClr val="bg1"/>
                </a:solidFill>
                <a:latin typeface="Trebuchet MS" panose="020B0603020202020204" pitchFamily="34" charset="0"/>
              </a:rPr>
              <a:t>Accesul personalului din cadrul SC PRO AIR CLEAN ECOLOGIC SA la infrastructura de cercetare a INCD ECOIND pentru verificarea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validarea metodelor spectrofotometrice UV VIS de </a:t>
            </a:r>
            <a:r>
              <a:rPr lang="en-GB" sz="1000" dirty="0">
                <a:solidFill>
                  <a:schemeClr val="bg1"/>
                </a:solidFill>
                <a:latin typeface="Trebuchet MS" panose="020B0603020202020204" pitchFamily="34" charset="0"/>
              </a:rPr>
              <a:t>î</a:t>
            </a:r>
            <a:r>
              <a:rPr lang="ro-RO" sz="1000" dirty="0" err="1">
                <a:solidFill>
                  <a:schemeClr val="bg1"/>
                </a:solidFill>
                <a:latin typeface="Trebuchet MS" panose="020B0603020202020204" pitchFamily="34" charset="0"/>
              </a:rPr>
              <a:t>ncercare</a:t>
            </a:r>
            <a:r>
              <a:rPr lang="ro-RO" sz="1000" dirty="0">
                <a:solidFill>
                  <a:schemeClr val="bg1"/>
                </a:solidFill>
                <a:latin typeface="Trebuchet MS" panose="020B0603020202020204" pitchFamily="34" charset="0"/>
              </a:rPr>
              <a:t> pentru forme de azot din probe de ap</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uzat</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ap</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potabil</a:t>
            </a:r>
            <a:r>
              <a:rPr lang="en-GB" sz="1000" dirty="0">
                <a:solidFill>
                  <a:schemeClr val="bg1"/>
                </a:solidFill>
                <a:latin typeface="Trebuchet MS" panose="020B0603020202020204" pitchFamily="34" charset="0"/>
              </a:rPr>
              <a:t>ă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lgn="just">
              <a:buFont typeface="+mj-lt"/>
              <a:buAutoNum type="arabicPeriod" startAt="10"/>
            </a:pPr>
            <a:r>
              <a:rPr lang="ro-RO" sz="1000" dirty="0">
                <a:solidFill>
                  <a:schemeClr val="bg1"/>
                </a:solidFill>
                <a:latin typeface="Trebuchet MS" panose="020B0603020202020204" pitchFamily="34" charset="0"/>
              </a:rPr>
              <a:t>Accesul personalului din cadrul SC PRO AIR CLEAN ECOLOGIC SA la infrastructura de cercetare a INCD ECOIND pentru testarea tehnicilor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metodelor de prelevare a probelor de sol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n</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mol</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en-GB" sz="1300" dirty="0">
              <a:solidFill>
                <a:schemeClr val="bg1"/>
              </a:solidFill>
              <a:latin typeface="Trebuchet MS" panose="020B0603020202020204" pitchFamily="34" charset="0"/>
            </a:endParaRPr>
          </a:p>
          <a:p>
            <a:pPr marL="0" indent="0" algn="just">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GEOSTUD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00" dirty="0">
              <a:solidFill>
                <a:schemeClr val="bg1"/>
              </a:solidFill>
              <a:latin typeface="Trebuchet MS" panose="020B0603020202020204" pitchFamily="34" charset="0"/>
            </a:endParaRPr>
          </a:p>
          <a:p>
            <a:pPr lvl="1" algn="just">
              <a:buFont typeface="+mj-lt"/>
              <a:buAutoNum type="arabicPeriod" startAt="13"/>
            </a:pPr>
            <a:r>
              <a:rPr lang="ro-RO" sz="1000" dirty="0">
                <a:solidFill>
                  <a:schemeClr val="bg1"/>
                </a:solidFill>
                <a:latin typeface="Trebuchet MS" panose="020B0603020202020204" pitchFamily="34" charset="0"/>
              </a:rPr>
              <a:t>Accesul personalului din cadrul SC GEOSTUD SRL la infrastructura de cercetare INCD ECOIND pentru dezvoltarea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validarea metodei de determinare a produselor petroliere din probe de ap</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sol prin tehnica IR</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lgn="just">
              <a:buFont typeface="+mj-lt"/>
              <a:buAutoNum type="arabicPeriod" startAt="13"/>
            </a:pPr>
            <a:r>
              <a:rPr lang="ro-RO" sz="1000" dirty="0">
                <a:solidFill>
                  <a:schemeClr val="bg1"/>
                </a:solidFill>
                <a:latin typeface="Trebuchet MS" panose="020B0603020202020204" pitchFamily="34" charset="0"/>
              </a:rPr>
              <a:t>Accesul personalului din laboratorul SC GEOSTUD SRL la infrastructura INCD-ECOIND pentru testarea rezultatelor </a:t>
            </a:r>
            <a:r>
              <a:rPr lang="en-GB" sz="1000" dirty="0">
                <a:solidFill>
                  <a:schemeClr val="bg1"/>
                </a:solidFill>
                <a:latin typeface="Trebuchet MS" panose="020B0603020202020204" pitchFamily="34" charset="0"/>
              </a:rPr>
              <a:t>î</a:t>
            </a:r>
            <a:r>
              <a:rPr lang="ro-RO" sz="1000" dirty="0" err="1">
                <a:solidFill>
                  <a:schemeClr val="bg1"/>
                </a:solidFill>
                <a:latin typeface="Trebuchet MS" panose="020B0603020202020204" pitchFamily="34" charset="0"/>
              </a:rPr>
              <a:t>ncerc</a:t>
            </a:r>
            <a:r>
              <a:rPr lang="en-GB" sz="1000" dirty="0">
                <a:solidFill>
                  <a:schemeClr val="bg1"/>
                </a:solidFill>
                <a:latin typeface="Trebuchet MS" panose="020B0603020202020204" pitchFamily="34" charset="0"/>
              </a:rPr>
              <a:t>ă</a:t>
            </a:r>
            <a:r>
              <a:rPr lang="ro-RO" sz="1000" dirty="0" err="1">
                <a:solidFill>
                  <a:schemeClr val="bg1"/>
                </a:solidFill>
                <a:latin typeface="Trebuchet MS" panose="020B0603020202020204" pitchFamily="34" charset="0"/>
              </a:rPr>
              <a:t>rilor</a:t>
            </a:r>
            <a:r>
              <a:rPr lang="ro-RO" sz="1000" dirty="0">
                <a:solidFill>
                  <a:schemeClr val="bg1"/>
                </a:solidFill>
                <a:latin typeface="Trebuchet MS" panose="020B0603020202020204" pitchFamily="34" charset="0"/>
              </a:rPr>
              <a:t> proprii prin scheme de </a:t>
            </a:r>
            <a:r>
              <a:rPr lang="ro-RO" sz="1000" dirty="0" err="1">
                <a:solidFill>
                  <a:schemeClr val="bg1"/>
                </a:solidFill>
                <a:latin typeface="Trebuchet MS" panose="020B0603020202020204" pitchFamily="34" charset="0"/>
              </a:rPr>
              <a:t>intercomparare</a:t>
            </a:r>
            <a:r>
              <a:rPr lang="en-GB" sz="1000" dirty="0">
                <a:solidFill>
                  <a:schemeClr val="bg1"/>
                </a:solidFill>
                <a:latin typeface="Trebuchet MS" panose="020B0603020202020204" pitchFamily="34" charset="0"/>
              </a:rPr>
              <a:t>  </a:t>
            </a:r>
          </a:p>
          <a:p>
            <a:pPr marL="457200" lvl="1" indent="0" algn="just">
              <a:buNone/>
            </a:pP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en-GB" sz="1300" dirty="0">
              <a:solidFill>
                <a:schemeClr val="bg1"/>
              </a:solidFill>
              <a:latin typeface="Trebuchet MS" panose="020B0603020202020204" pitchFamily="34" charset="0"/>
            </a:endParaRPr>
          </a:p>
          <a:p>
            <a:pPr marL="0" indent="0" algn="just">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TERRA DINAMIC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buFont typeface="+mj-lt"/>
              <a:buAutoNum type="arabicPeriod" startAt="15"/>
            </a:pPr>
            <a:r>
              <a:rPr lang="ro-RO" sz="1000" dirty="0">
                <a:solidFill>
                  <a:schemeClr val="bg1"/>
                </a:solidFill>
                <a:latin typeface="Trebuchet MS" panose="020B0603020202020204" pitchFamily="34" charset="0"/>
              </a:rPr>
              <a:t>Accesul SC TERRA DINAMIC SRL la infrastructura INCD ECOIND pentru realizarea unor dispersii ale concentra</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iei de miros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n aer, inclusiv instruirea personalului</a:t>
            </a:r>
            <a:r>
              <a:rPr lang="en-GB" sz="1000" dirty="0">
                <a:solidFill>
                  <a:schemeClr val="bg1"/>
                </a:solidFill>
                <a:latin typeface="Trebuchet MS" panose="020B0603020202020204" pitchFamily="34" charset="0"/>
              </a:rPr>
              <a:t> </a:t>
            </a:r>
          </a:p>
          <a:p>
            <a:pPr marL="457200" lvl="1" indent="0" algn="just">
              <a:buNone/>
            </a:pP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lgn="just">
              <a:buFont typeface="+mj-lt"/>
              <a:buAutoNum type="arabicPeriod" startAt="16"/>
            </a:pPr>
            <a:r>
              <a:rPr lang="ro-RO" sz="1000" dirty="0">
                <a:solidFill>
                  <a:schemeClr val="bg1"/>
                </a:solidFill>
                <a:latin typeface="Trebuchet MS" panose="020B0603020202020204" pitchFamily="34" charset="0"/>
              </a:rPr>
              <a:t>Accesul SC TERRA DINAMIC SRL la infrastructura INCD ECOIND pentru determinarea concentra</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iei de miros rezultat din procese tehnologice, inclusiv instruirea personalului</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en-GB" sz="1300" dirty="0">
              <a:solidFill>
                <a:schemeClr val="bg1"/>
              </a:solidFill>
              <a:latin typeface="Trebuchet MS" panose="020B0603020202020204" pitchFamily="34" charset="0"/>
            </a:endParaRPr>
          </a:p>
          <a:p>
            <a:pPr marL="0" indent="0" algn="just">
              <a:buNone/>
            </a:pPr>
            <a:r>
              <a:rPr lang="ro-RO" sz="1300" dirty="0">
                <a:solidFill>
                  <a:schemeClr val="bg1"/>
                </a:solidFill>
                <a:latin typeface="Trebuchet MS" panose="020B0603020202020204" pitchFamily="34" charset="0"/>
              </a:rPr>
              <a:t>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C</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 OEHLER MECANICA S</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R</a:t>
            </a:r>
            <a:r>
              <a:rPr lang="en-GB" sz="1300" dirty="0">
                <a:solidFill>
                  <a:schemeClr val="bg1"/>
                </a:solidFill>
                <a:latin typeface="Trebuchet MS" panose="020B0603020202020204" pitchFamily="34" charset="0"/>
              </a:rPr>
              <a:t>.</a:t>
            </a:r>
            <a:r>
              <a:rPr lang="ro-RO" sz="1300" dirty="0">
                <a:solidFill>
                  <a:schemeClr val="bg1"/>
                </a:solidFill>
                <a:latin typeface="Trebuchet MS" panose="020B0603020202020204" pitchFamily="34" charset="0"/>
              </a:rPr>
              <a:t>L</a:t>
            </a:r>
            <a:r>
              <a:rPr lang="en-GB" sz="1300" dirty="0">
                <a:solidFill>
                  <a:schemeClr val="bg1"/>
                </a:solidFill>
                <a:latin typeface="Trebuchet MS" panose="020B0603020202020204" pitchFamily="34" charset="0"/>
              </a:rPr>
              <a:t>.</a:t>
            </a:r>
            <a:endParaRPr lang="ro-RO" sz="1300" dirty="0">
              <a:solidFill>
                <a:schemeClr val="bg1"/>
              </a:solidFill>
              <a:latin typeface="Trebuchet MS" panose="020B0603020202020204" pitchFamily="34" charset="0"/>
            </a:endParaRPr>
          </a:p>
          <a:p>
            <a:pPr lvl="1" algn="just">
              <a:buFont typeface="+mj-lt"/>
              <a:buAutoNum type="arabicPeriod" startAt="17"/>
            </a:pPr>
            <a:r>
              <a:rPr lang="ro-RO" sz="1000" dirty="0">
                <a:solidFill>
                  <a:schemeClr val="bg1"/>
                </a:solidFill>
                <a:latin typeface="Trebuchet MS" panose="020B0603020202020204" pitchFamily="34" charset="0"/>
              </a:rPr>
              <a:t>Accesul SC OEHLER MECANICA SRL la infrastructura INCD ECOIND pentru evaluarea emisiilor de </a:t>
            </a:r>
            <a:r>
              <a:rPr lang="ro-RO" sz="1000" dirty="0" err="1">
                <a:solidFill>
                  <a:schemeClr val="bg1"/>
                </a:solidFill>
                <a:latin typeface="Trebuchet MS" panose="020B0603020202020204" pitchFamily="34" charset="0"/>
              </a:rPr>
              <a:t>poluan</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 </a:t>
            </a:r>
            <a:r>
              <a:rPr lang="en-GB" sz="1000" dirty="0">
                <a:solidFill>
                  <a:schemeClr val="bg1"/>
                </a:solidFill>
                <a:latin typeface="Trebuchet MS" panose="020B0603020202020204" pitchFamily="34" charset="0"/>
              </a:rPr>
              <a:t>î</a:t>
            </a:r>
            <a:r>
              <a:rPr lang="ro-RO" sz="1000" dirty="0">
                <a:solidFill>
                  <a:schemeClr val="bg1"/>
                </a:solidFill>
                <a:latin typeface="Trebuchet MS" panose="020B0603020202020204" pitchFamily="34" charset="0"/>
              </a:rPr>
              <a:t>n aer datorate proceselor tehnologice, inclusiv instruirea personalului</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lgn="just">
              <a:buFont typeface="+mj-lt"/>
              <a:buAutoNum type="arabicPeriod" startAt="17"/>
            </a:pPr>
            <a:r>
              <a:rPr lang="ro-RO" sz="1000" dirty="0">
                <a:solidFill>
                  <a:schemeClr val="bg1"/>
                </a:solidFill>
                <a:latin typeface="Trebuchet MS" panose="020B0603020202020204" pitchFamily="34" charset="0"/>
              </a:rPr>
              <a:t>Accesul personalului din cadrul SC OEHLER MECANICA SRL la infrastructura de cercetare a INCD ECOIND pentru efectuarea de teste privind calitatea apei uzate, apei pluviale, apei subterane </a:t>
            </a:r>
            <a:r>
              <a:rPr lang="en-GB" sz="1000" dirty="0">
                <a:solidFill>
                  <a:schemeClr val="bg1"/>
                </a:solidFill>
                <a:latin typeface="Trebuchet MS" panose="020B0603020202020204" pitchFamily="34" charset="0"/>
              </a:rPr>
              <a:t>ș</a:t>
            </a:r>
            <a:r>
              <a:rPr lang="ro-RO" sz="1000" dirty="0">
                <a:solidFill>
                  <a:schemeClr val="bg1"/>
                </a:solidFill>
                <a:latin typeface="Trebuchet MS" panose="020B0603020202020204" pitchFamily="34" charset="0"/>
              </a:rPr>
              <a:t>i a n</a:t>
            </a:r>
            <a:r>
              <a:rPr lang="en-GB" sz="1000" dirty="0">
                <a:solidFill>
                  <a:schemeClr val="bg1"/>
                </a:solidFill>
                <a:latin typeface="Trebuchet MS" panose="020B0603020202020204" pitchFamily="34" charset="0"/>
              </a:rPr>
              <a:t>ă</a:t>
            </a:r>
            <a:r>
              <a:rPr lang="ro-RO" sz="1000" dirty="0">
                <a:solidFill>
                  <a:schemeClr val="bg1"/>
                </a:solidFill>
                <a:latin typeface="Trebuchet MS" panose="020B0603020202020204" pitchFamily="34" charset="0"/>
              </a:rPr>
              <a:t>molului din procesele de fabrica</a:t>
            </a:r>
            <a:r>
              <a:rPr lang="en-GB" sz="1000" dirty="0">
                <a:solidFill>
                  <a:schemeClr val="bg1"/>
                </a:solidFill>
                <a:latin typeface="Trebuchet MS" panose="020B0603020202020204" pitchFamily="34" charset="0"/>
              </a:rPr>
              <a:t>ț</a:t>
            </a:r>
            <a:r>
              <a:rPr lang="ro-RO" sz="1000" dirty="0">
                <a:solidFill>
                  <a:schemeClr val="bg1"/>
                </a:solidFill>
                <a:latin typeface="Trebuchet MS" panose="020B0603020202020204" pitchFamily="34" charset="0"/>
              </a:rPr>
              <a:t>ie</a:t>
            </a:r>
            <a:r>
              <a:rPr lang="en-GB" sz="1000" dirty="0">
                <a:solidFill>
                  <a:schemeClr val="bg1"/>
                </a:solidFill>
                <a:latin typeface="Trebuchet MS" panose="020B0603020202020204" pitchFamily="34" charset="0"/>
              </a:rPr>
              <a:t>                                                                                                                       </a:t>
            </a:r>
            <a:r>
              <a:rPr lang="en-GB" sz="1000" dirty="0">
                <a:solidFill>
                  <a:srgbClr val="F2F2F2"/>
                </a:solidFill>
                <a:latin typeface="Trebuchet MS" panose="020B0603020202020204" pitchFamily="34" charset="0"/>
              </a:rPr>
              <a:t>* </a:t>
            </a:r>
            <a:r>
              <a:rPr lang="en-GB" sz="100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dirty="0">
              <a:solidFill>
                <a:schemeClr val="bg1"/>
              </a:solidFill>
              <a:latin typeface="Trebuchet MS" panose="020B0603020202020204" pitchFamily="34" charset="0"/>
            </a:endParaRPr>
          </a:p>
          <a:p>
            <a:pPr lvl="1"/>
            <a:endParaRPr lang="ro-RO" sz="700" dirty="0">
              <a:solidFill>
                <a:schemeClr val="bg1"/>
              </a:solidFill>
              <a:latin typeface="Trebuchet MS" panose="020B0603020202020204" pitchFamily="34" charset="0"/>
            </a:endParaRPr>
          </a:p>
        </p:txBody>
      </p:sp>
      <p:sp>
        <p:nvSpPr>
          <p:cNvPr id="9" name="Slide Number Placeholder 9">
            <a:extLst>
              <a:ext uri="{FF2B5EF4-FFF2-40B4-BE49-F238E27FC236}">
                <a16:creationId xmlns:a16="http://schemas.microsoft.com/office/drawing/2014/main" id="{AE4461E4-E99B-4CB2-B84E-51451838737A}"/>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8</a:t>
            </a:fld>
            <a:endParaRPr lang="ro-RO" dirty="0"/>
          </a:p>
        </p:txBody>
      </p:sp>
      <p:sp>
        <p:nvSpPr>
          <p:cNvPr id="11" name="TextBox 1">
            <a:extLst>
              <a:ext uri="{FF2B5EF4-FFF2-40B4-BE49-F238E27FC236}">
                <a16:creationId xmlns:a16="http://schemas.microsoft.com/office/drawing/2014/main" id="{3BAD563E-8103-4191-80B8-9475FCAFA86E}"/>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1287330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txBox="1">
            <a:spLocks/>
          </p:cNvSpPr>
          <p:nvPr/>
        </p:nvSpPr>
        <p:spPr>
          <a:xfrm>
            <a:off x="8707240" y="8437142"/>
            <a:ext cx="260919" cy="260466"/>
          </a:xfrm>
          <a:prstGeom prst="rect">
            <a:avLst/>
          </a:prstGeom>
        </p:spPr>
        <p:txBody>
          <a:bodyPr vert="horz" lIns="91440" tIns="45720" rIns="91440" bIns="45720" rtlCol="0" anchor="ctr"/>
          <a:lstStyle>
            <a:defPPr>
              <a:defRPr lang="en-US"/>
            </a:defPPr>
            <a:lvl1pPr marL="0" algn="r" defTabSz="914400" rtl="0" eaLnBrk="1" latinLnBrk="0" hangingPunct="1">
              <a:defRPr sz="1100" b="1" kern="1200">
                <a:solidFill>
                  <a:schemeClr val="bg1"/>
                </a:solidFill>
                <a:latin typeface="Trebuchet MS" panose="020B0603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latin typeface="Optima LT" panose="02000503060000020003" pitchFamily="2" charset="0"/>
              </a:rPr>
              <a:pPr/>
              <a:t>9</a:t>
            </a:fld>
            <a:endParaRPr lang="en-US" dirty="0">
              <a:latin typeface="Optima LT" panose="02000503060000020003" pitchFamily="2" charset="0"/>
            </a:endParaRPr>
          </a:p>
        </p:txBody>
      </p:sp>
      <p:sp>
        <p:nvSpPr>
          <p:cNvPr id="8" name="Rectangle 7"/>
          <p:cNvSpPr>
            <a:spLocks noChangeArrowheads="1"/>
          </p:cNvSpPr>
          <p:nvPr/>
        </p:nvSpPr>
        <p:spPr bwMode="auto">
          <a:xfrm>
            <a:off x="812559" y="1222501"/>
            <a:ext cx="11202657" cy="485775"/>
          </a:xfrm>
          <a:prstGeom prst="rect">
            <a:avLst/>
          </a:prstGeom>
          <a:noFill/>
          <a:ln w="19050" algn="ctr">
            <a:noFill/>
            <a:miter lim="800000"/>
            <a:headEnd/>
            <a:tailEnd/>
          </a:ln>
        </p:spPr>
        <p:txBody>
          <a:bodyPr wrap="square" lIns="36000" tIns="36000" rIns="36000" bIns="36000" anchor="ctr"/>
          <a:lstStyle/>
          <a:p>
            <a:pPr>
              <a:defRPr/>
            </a:pPr>
            <a:r>
              <a:rPr lang="ro-RO" b="1" dirty="0">
                <a:solidFill>
                  <a:schemeClr val="accent2">
                    <a:lumMod val="75000"/>
                  </a:schemeClr>
                </a:solidFill>
                <a:latin typeface="Trebuchet MS" panose="020B0603020202020204" pitchFamily="34" charset="0"/>
                <a:ea typeface="ＭＳ Ｐゴシック" pitchFamily="50" charset="-128"/>
              </a:rPr>
              <a:t>Activități de tip</a:t>
            </a:r>
            <a:r>
              <a:rPr lang="ro-RO" b="1" dirty="0">
                <a:solidFill>
                  <a:schemeClr val="accent4">
                    <a:lumMod val="75000"/>
                  </a:schemeClr>
                </a:solidFill>
                <a:latin typeface="Trebuchet MS" panose="020B0603020202020204" pitchFamily="34" charset="0"/>
                <a:ea typeface="ＭＳ Ｐゴシック" pitchFamily="50" charset="-128"/>
              </a:rPr>
              <a:t> </a:t>
            </a:r>
            <a:r>
              <a:rPr lang="en-US" sz="3600" b="1" spc="50" dirty="0">
                <a:ln w="0"/>
                <a:solidFill>
                  <a:schemeClr val="accent2">
                    <a:lumMod val="75000"/>
                  </a:schemeClr>
                </a:solidFill>
                <a:effectLst>
                  <a:innerShdw blurRad="63500" dist="50800" dir="13500000">
                    <a:srgbClr val="000000">
                      <a:alpha val="50000"/>
                    </a:srgbClr>
                  </a:innerShdw>
                </a:effectLst>
                <a:latin typeface="Trebuchet MS" panose="020B0603020202020204" pitchFamily="34" charset="0"/>
                <a:ea typeface="ＭＳ Ｐゴシック" pitchFamily="50" charset="-128"/>
              </a:rPr>
              <a:t>B </a:t>
            </a:r>
            <a:r>
              <a:rPr lang="en-GB" b="1" dirty="0">
                <a:solidFill>
                  <a:srgbClr val="ED7D31">
                    <a:lumMod val="75000"/>
                  </a:srgbClr>
                </a:solidFill>
                <a:latin typeface="Trebuchet MS" panose="020B0603020202020204" pitchFamily="34" charset="0"/>
                <a:ea typeface="ＭＳ Ｐゴシック" pitchFamily="50" charset="-128"/>
              </a:rPr>
              <a:t>– CONTRACTE SUBSIDIARE ÎNCHEIATE</a:t>
            </a:r>
            <a:endParaRPr lang="ro-RO" sz="1700" dirty="0">
              <a:solidFill>
                <a:schemeClr val="accent2">
                  <a:lumMod val="75000"/>
                </a:schemeClr>
              </a:solidFill>
              <a:latin typeface="Trebuchet MS" panose="020B0603020202020204" pitchFamily="34" charset="0"/>
              <a:ea typeface="ＭＳ Ｐゴシック" pitchFamily="50" charset="-128"/>
            </a:endParaRPr>
          </a:p>
        </p:txBody>
      </p:sp>
      <p:sp>
        <p:nvSpPr>
          <p:cNvPr id="6" name="Content Placeholder 5"/>
          <p:cNvSpPr>
            <a:spLocks noGrp="1"/>
          </p:cNvSpPr>
          <p:nvPr>
            <p:ph idx="1"/>
          </p:nvPr>
        </p:nvSpPr>
        <p:spPr>
          <a:xfrm>
            <a:off x="838200" y="1825624"/>
            <a:ext cx="10683240" cy="4785241"/>
          </a:xfrm>
        </p:spPr>
        <p:txBody>
          <a:bodyPr>
            <a:normAutofit/>
          </a:bodyPr>
          <a:lstStyle/>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LEBON TRADING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19"/>
            </a:pPr>
            <a:r>
              <a:rPr lang="ro-RO" sz="1000" spc="-20" dirty="0">
                <a:solidFill>
                  <a:schemeClr val="bg1"/>
                </a:solidFill>
                <a:latin typeface="Trebuchet MS" panose="020B0603020202020204" pitchFamily="34" charset="0"/>
              </a:rPr>
              <a:t>Acces la infrastructura INCD ECOIND pentru testarea </a:t>
            </a:r>
            <a:r>
              <a:rPr lang="ro-RO" sz="1000" spc="-20" dirty="0" err="1">
                <a:solidFill>
                  <a:schemeClr val="bg1"/>
                </a:solidFill>
                <a:latin typeface="Trebuchet MS" panose="020B0603020202020204" pitchFamily="34" charset="0"/>
              </a:rPr>
              <a:t>ecotoxicologica</a:t>
            </a:r>
            <a:r>
              <a:rPr lang="ro-RO" sz="1000" spc="-20" dirty="0">
                <a:solidFill>
                  <a:schemeClr val="bg1"/>
                </a:solidFill>
                <a:latin typeface="Trebuchet MS" panose="020B0603020202020204" pitchFamily="34" charset="0"/>
              </a:rPr>
              <a:t> a unor produse de tip detergenți, </a:t>
            </a:r>
            <a:r>
              <a:rPr lang="en-GB" sz="1000" spc="-20" dirty="0">
                <a:solidFill>
                  <a:schemeClr val="bg1"/>
                </a:solidFill>
                <a:latin typeface="Trebuchet MS" panose="020B0603020202020204" pitchFamily="34" charset="0"/>
              </a:rPr>
              <a:t>î</a:t>
            </a:r>
            <a:r>
              <a:rPr lang="ro-RO" sz="1000" spc="-20" dirty="0">
                <a:solidFill>
                  <a:schemeClr val="bg1"/>
                </a:solidFill>
                <a:latin typeface="Trebuchet MS" panose="020B0603020202020204" pitchFamily="34" charset="0"/>
              </a:rPr>
              <a:t>n vederea stabilirii caracteristicilor de </a:t>
            </a:r>
            <a:r>
              <a:rPr lang="ro-RO" sz="1000" spc="-20" dirty="0" err="1">
                <a:solidFill>
                  <a:schemeClr val="bg1"/>
                </a:solidFill>
                <a:latin typeface="Trebuchet MS" panose="020B0603020202020204" pitchFamily="34" charset="0"/>
              </a:rPr>
              <a:t>biodegradabilitate</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toxicitate acvatic</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conform</a:t>
            </a:r>
            <a:r>
              <a:rPr lang="en-GB" sz="1000" spc="-20" dirty="0">
                <a:solidFill>
                  <a:schemeClr val="bg1"/>
                </a:solidFill>
                <a:latin typeface="Trebuchet MS" panose="020B0603020202020204" pitchFamily="34" charset="0"/>
              </a:rPr>
              <a:t>ă</a:t>
            </a:r>
            <a:r>
              <a:rPr lang="ro-RO" sz="1000" spc="-20" dirty="0" err="1">
                <a:solidFill>
                  <a:schemeClr val="bg1"/>
                </a:solidFill>
                <a:latin typeface="Trebuchet MS" panose="020B0603020202020204" pitchFamily="34" charset="0"/>
              </a:rPr>
              <a:t>rii</a:t>
            </a:r>
            <a:r>
              <a:rPr lang="ro-RO" sz="1000" spc="-20" dirty="0">
                <a:solidFill>
                  <a:schemeClr val="bg1"/>
                </a:solidFill>
                <a:latin typeface="Trebuchet MS" panose="020B0603020202020204" pitchFamily="34" charset="0"/>
              </a:rPr>
              <a:t> la </a:t>
            </a:r>
            <a:r>
              <a:rPr lang="ro-RO" sz="1000" spc="-20" dirty="0" err="1">
                <a:solidFill>
                  <a:schemeClr val="bg1"/>
                </a:solidFill>
                <a:latin typeface="Trebuchet MS" panose="020B0603020202020204" pitchFamily="34" charset="0"/>
              </a:rPr>
              <a:t>cerin</a:t>
            </a:r>
            <a:r>
              <a:rPr lang="en-GB" sz="1000" spc="-20" dirty="0">
                <a:solidFill>
                  <a:schemeClr val="bg1"/>
                </a:solidFill>
                <a:latin typeface="Trebuchet MS" panose="020B0603020202020204" pitchFamily="34" charset="0"/>
              </a:rPr>
              <a:t>ț</a:t>
            </a:r>
            <a:r>
              <a:rPr lang="ro-RO" sz="1000" spc="-20" dirty="0">
                <a:solidFill>
                  <a:schemeClr val="bg1"/>
                </a:solidFill>
                <a:latin typeface="Trebuchet MS" panose="020B0603020202020204" pitchFamily="34" charset="0"/>
              </a:rPr>
              <a:t>ele Regulamentului European privind Detergenții</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CESIU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0"/>
            </a:pPr>
            <a:r>
              <a:rPr lang="ro-RO" sz="1000" spc="-20" dirty="0">
                <a:solidFill>
                  <a:schemeClr val="bg1"/>
                </a:solidFill>
                <a:latin typeface="Trebuchet MS" panose="020B0603020202020204" pitchFamily="34" charset="0"/>
              </a:rPr>
              <a:t>Accesul personalului din laboratorul SC CESIU SRL  la infrastructura de cercetare a INCD ECOIND pentru dezvoltarea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validarea metodelor de determinare a pesticidelor clorurate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 fenolilor din probe de ap</a:t>
            </a:r>
            <a:r>
              <a:rPr lang="en-GB" sz="1000" spc="-20" dirty="0">
                <a:solidFill>
                  <a:schemeClr val="bg1"/>
                </a:solidFill>
                <a:latin typeface="Trebuchet MS" panose="020B0603020202020204" pitchFamily="34" charset="0"/>
              </a:rPr>
              <a:t>ă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1"/>
            </a:pPr>
            <a:r>
              <a:rPr lang="ro-RO" sz="1000" spc="-20" dirty="0">
                <a:solidFill>
                  <a:schemeClr val="bg1"/>
                </a:solidFill>
                <a:latin typeface="Trebuchet MS" panose="020B0603020202020204" pitchFamily="34" charset="0"/>
              </a:rPr>
              <a:t>Accesul personalului din cadrul SC CESIU SRL  la infrastructura de cercetare INCD ECOIND pentru testarea metodei prin spectrometrie IR de determinare a produselor petroliere / hidrocarburilor din petrol din probe de mediu</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1"/>
            </a:pPr>
            <a:r>
              <a:rPr lang="ro-RO" sz="1000" spc="-20" dirty="0">
                <a:solidFill>
                  <a:schemeClr val="bg1"/>
                </a:solidFill>
                <a:latin typeface="Trebuchet MS" panose="020B0603020202020204" pitchFamily="34" charset="0"/>
              </a:rPr>
              <a:t>Accesul personalului din cadrul SC CESIU SRL  la infrastructura de cercetare a INCD ECOIND pentru efectuarea testelor de prelevare a probelor de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potabil</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apa subteran</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uzat</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de estimare a incertitudinii de m</a:t>
            </a:r>
            <a:r>
              <a:rPr lang="en-GB" sz="1000" spc="-20" dirty="0">
                <a:solidFill>
                  <a:schemeClr val="bg1"/>
                </a:solidFill>
                <a:latin typeface="Trebuchet MS" panose="020B0603020202020204" pitchFamily="34" charset="0"/>
              </a:rPr>
              <a:t>ă</a:t>
            </a:r>
            <a:r>
              <a:rPr lang="ro-RO" sz="1000" spc="-20" dirty="0" err="1">
                <a:solidFill>
                  <a:schemeClr val="bg1"/>
                </a:solidFill>
                <a:latin typeface="Trebuchet MS" panose="020B0603020202020204" pitchFamily="34" charset="0"/>
              </a:rPr>
              <a:t>surare</a:t>
            </a:r>
            <a:r>
              <a:rPr lang="ro-RO" sz="1000" spc="-20" dirty="0">
                <a:solidFill>
                  <a:schemeClr val="bg1"/>
                </a:solidFill>
                <a:latin typeface="Trebuchet MS" panose="020B0603020202020204" pitchFamily="34" charset="0"/>
              </a:rPr>
              <a:t> specifice </a:t>
            </a:r>
            <a:r>
              <a:rPr lang="ro-RO" sz="1000" spc="-20" dirty="0" err="1">
                <a:solidFill>
                  <a:schemeClr val="bg1"/>
                </a:solidFill>
                <a:latin typeface="Trebuchet MS" panose="020B0603020202020204" pitchFamily="34" charset="0"/>
              </a:rPr>
              <a:t>activit</a:t>
            </a:r>
            <a:r>
              <a:rPr lang="en-GB" sz="1000" spc="-20" dirty="0" err="1">
                <a:solidFill>
                  <a:schemeClr val="bg1"/>
                </a:solidFill>
                <a:latin typeface="Trebuchet MS" panose="020B0603020202020204" pitchFamily="34" charset="0"/>
              </a:rPr>
              <a:t>ăț</a:t>
            </a:r>
            <a:r>
              <a:rPr lang="ro-RO" sz="1000" spc="-20" dirty="0">
                <a:solidFill>
                  <a:schemeClr val="bg1"/>
                </a:solidFill>
                <a:latin typeface="Trebuchet MS" panose="020B0603020202020204" pitchFamily="34" charset="0"/>
              </a:rPr>
              <a:t>ii de prelevare</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1"/>
            </a:pPr>
            <a:r>
              <a:rPr lang="ro-RO" sz="1000" spc="-20" dirty="0">
                <a:solidFill>
                  <a:schemeClr val="bg1"/>
                </a:solidFill>
                <a:latin typeface="Trebuchet MS" panose="020B0603020202020204" pitchFamily="34" charset="0"/>
              </a:rPr>
              <a:t>Accesul personalului din cadrul SC CESIU SRL la </a:t>
            </a:r>
            <a:r>
              <a:rPr lang="ro-RO" sz="1000" spc="-20" dirty="0" err="1">
                <a:solidFill>
                  <a:schemeClr val="bg1"/>
                </a:solidFill>
                <a:latin typeface="Trebuchet MS" panose="020B0603020202020204" pitchFamily="34" charset="0"/>
              </a:rPr>
              <a:t>facilit</a:t>
            </a:r>
            <a:r>
              <a:rPr lang="en-GB" sz="1000" spc="-20" dirty="0" err="1">
                <a:solidFill>
                  <a:schemeClr val="bg1"/>
                </a:solidFill>
                <a:latin typeface="Trebuchet MS" panose="020B0603020202020204" pitchFamily="34" charset="0"/>
              </a:rPr>
              <a:t>ăț</a:t>
            </a:r>
            <a:r>
              <a:rPr lang="ro-RO" sz="1000" spc="-20" dirty="0" err="1">
                <a:solidFill>
                  <a:schemeClr val="bg1"/>
                </a:solidFill>
                <a:latin typeface="Trebuchet MS" panose="020B0603020202020204" pitchFamily="34" charset="0"/>
              </a:rPr>
              <a:t>ile</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echipamentele INCD ECOIND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transfer de </a:t>
            </a:r>
            <a:r>
              <a:rPr lang="ro-RO" sz="1000" spc="-20" dirty="0" err="1">
                <a:solidFill>
                  <a:schemeClr val="bg1"/>
                </a:solidFill>
                <a:latin typeface="Trebuchet MS" panose="020B0603020202020204" pitchFamily="34" charset="0"/>
              </a:rPr>
              <a:t>cuno</a:t>
            </a:r>
            <a:r>
              <a:rPr lang="en-GB" sz="1000" spc="-20" dirty="0">
                <a:solidFill>
                  <a:schemeClr val="bg1"/>
                </a:solidFill>
                <a:latin typeface="Trebuchet MS" panose="020B0603020202020204" pitchFamily="34" charset="0"/>
              </a:rPr>
              <a:t>ș</a:t>
            </a:r>
            <a:r>
              <a:rPr lang="ro-RO" sz="1000" spc="-20" dirty="0" err="1">
                <a:solidFill>
                  <a:schemeClr val="bg1"/>
                </a:solidFill>
                <a:latin typeface="Trebuchet MS" panose="020B0603020202020204" pitchFamily="34" charset="0"/>
              </a:rPr>
              <a:t>tin</a:t>
            </a:r>
            <a:r>
              <a:rPr lang="en-GB" sz="1000" spc="-20" dirty="0">
                <a:solidFill>
                  <a:schemeClr val="bg1"/>
                </a:solidFill>
                <a:latin typeface="Trebuchet MS" panose="020B0603020202020204" pitchFamily="34" charset="0"/>
              </a:rPr>
              <a:t>ț</a:t>
            </a:r>
            <a:r>
              <a:rPr lang="ro-RO" sz="1000" spc="-20" dirty="0">
                <a:solidFill>
                  <a:schemeClr val="bg1"/>
                </a:solidFill>
                <a:latin typeface="Trebuchet MS" panose="020B0603020202020204" pitchFamily="34" charset="0"/>
              </a:rPr>
              <a:t>e privind tehnici de microbiologie a apei</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PROD SUIN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4"/>
            </a:pPr>
            <a:r>
              <a:rPr lang="ro-RO" sz="1000" spc="-20" dirty="0">
                <a:solidFill>
                  <a:schemeClr val="bg1"/>
                </a:solidFill>
                <a:latin typeface="Trebuchet MS" panose="020B0603020202020204" pitchFamily="34" charset="0"/>
              </a:rPr>
              <a:t>Accesul personalului SC PROD SUIN SRL la infrastructura de cercetare a INCD ECOIN</a:t>
            </a:r>
            <a:r>
              <a:rPr lang="en-GB" sz="1000" spc="-20" dirty="0">
                <a:solidFill>
                  <a:schemeClr val="bg1"/>
                </a:solidFill>
                <a:latin typeface="Trebuchet MS" panose="020B0603020202020204" pitchFamily="34" charset="0"/>
              </a:rPr>
              <a:t>D</a:t>
            </a:r>
            <a:r>
              <a:rPr lang="ro-RO" sz="1000" spc="-20" dirty="0">
                <a:solidFill>
                  <a:schemeClr val="bg1"/>
                </a:solidFill>
                <a:latin typeface="Trebuchet MS" panose="020B0603020202020204" pitchFamily="34" charset="0"/>
              </a:rPr>
              <a:t> pentru dezvoltarea tehnicilor de prelevare a probelor de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subterane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 metodelor volumetrice de </a:t>
            </a:r>
            <a:r>
              <a:rPr lang="ro-RO" sz="1000" spc="-20" dirty="0" err="1">
                <a:solidFill>
                  <a:schemeClr val="bg1"/>
                </a:solidFill>
                <a:latin typeface="Trebuchet MS" panose="020B0603020202020204" pitchFamily="34" charset="0"/>
              </a:rPr>
              <a:t>analiz</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 apelor subterane (CCOMn si Cl–)</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PROEMAG COSMETICE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5"/>
            </a:pPr>
            <a:r>
              <a:rPr lang="ro-RO" sz="1000" spc="-20" dirty="0">
                <a:solidFill>
                  <a:schemeClr val="bg1"/>
                </a:solidFill>
                <a:latin typeface="Trebuchet MS" panose="020B0603020202020204" pitchFamily="34" charset="0"/>
              </a:rPr>
              <a:t>Acces la infrastructura INCD ECOIND pentru testarea unui produs (detergent natural pentru rufe), </a:t>
            </a:r>
            <a:r>
              <a:rPr lang="en-GB" sz="1000" spc="-20" dirty="0">
                <a:solidFill>
                  <a:schemeClr val="bg1"/>
                </a:solidFill>
                <a:latin typeface="Trebuchet MS" panose="020B0603020202020204" pitchFamily="34" charset="0"/>
              </a:rPr>
              <a:t>î</a:t>
            </a:r>
            <a:r>
              <a:rPr lang="ro-RO" sz="1000" spc="-20" dirty="0">
                <a:solidFill>
                  <a:schemeClr val="bg1"/>
                </a:solidFill>
                <a:latin typeface="Trebuchet MS" panose="020B0603020202020204" pitchFamily="34" charset="0"/>
              </a:rPr>
              <a:t>n vederea stabilirii caracteristicilor ecotoxicologice (</a:t>
            </a:r>
            <a:r>
              <a:rPr lang="ro-RO" sz="1000" spc="-20" dirty="0" err="1">
                <a:solidFill>
                  <a:schemeClr val="bg1"/>
                </a:solidFill>
                <a:latin typeface="Trebuchet MS" panose="020B0603020202020204" pitchFamily="34" charset="0"/>
              </a:rPr>
              <a:t>biodegradabilitate</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toxicitate acvatic</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evaluarii conformitatii produsului la cerintele Regulamentului European privind </a:t>
            </a:r>
            <a:r>
              <a:rPr lang="ro-RO" sz="1000" spc="-20" dirty="0" err="1">
                <a:solidFill>
                  <a:schemeClr val="bg1"/>
                </a:solidFill>
                <a:latin typeface="Trebuchet MS" panose="020B0603020202020204" pitchFamily="34" charset="0"/>
              </a:rPr>
              <a:t>Detergentii</a:t>
            </a:r>
            <a:r>
              <a:rPr lang="en-GB" sz="1000" spc="-20" dirty="0">
                <a:solidFill>
                  <a:schemeClr val="bg1"/>
                </a:solidFill>
                <a:latin typeface="Trebuchet MS" panose="020B0603020202020204" pitchFamily="34" charset="0"/>
              </a:rPr>
              <a:t>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LABORATOR CENTRAL CONSTRUCTII CCF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6"/>
            </a:pPr>
            <a:r>
              <a:rPr lang="ro-RO" sz="1000" spc="-20" dirty="0">
                <a:solidFill>
                  <a:schemeClr val="bg1"/>
                </a:solidFill>
                <a:latin typeface="Trebuchet MS" panose="020B0603020202020204" pitchFamily="34" charset="0"/>
              </a:rPr>
              <a:t>Accesul personalului din cadrul SC LABORATOR CENTRAL CONSTRUCTII CCF SRL la infrastructura de cercetare a INCD ECOIND pentru verificarea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validarea metodelor de </a:t>
            </a:r>
            <a:r>
              <a:rPr lang="en-GB" sz="1000" spc="-20" dirty="0">
                <a:solidFill>
                  <a:schemeClr val="bg1"/>
                </a:solidFill>
                <a:latin typeface="Trebuchet MS" panose="020B0603020202020204" pitchFamily="34" charset="0"/>
              </a:rPr>
              <a:t>î</a:t>
            </a:r>
            <a:r>
              <a:rPr lang="ro-RO" sz="1000" spc="-20" dirty="0" err="1">
                <a:solidFill>
                  <a:schemeClr val="bg1"/>
                </a:solidFill>
                <a:latin typeface="Trebuchet MS" panose="020B0603020202020204" pitchFamily="34" charset="0"/>
              </a:rPr>
              <a:t>ncercare</a:t>
            </a:r>
            <a:r>
              <a:rPr lang="ro-RO" sz="1000" spc="-20" dirty="0">
                <a:solidFill>
                  <a:schemeClr val="bg1"/>
                </a:solidFill>
                <a:latin typeface="Trebuchet MS" panose="020B0603020202020204" pitchFamily="34" charset="0"/>
              </a:rPr>
              <a:t> pentru determinarea sulfurilor dizolvate </a:t>
            </a:r>
            <a:r>
              <a:rPr lang="en-GB" sz="1000" spc="-20" dirty="0">
                <a:solidFill>
                  <a:schemeClr val="bg1"/>
                </a:solidFill>
                <a:latin typeface="Trebuchet MS" panose="020B0603020202020204" pitchFamily="34" charset="0"/>
              </a:rPr>
              <a:t>ș</a:t>
            </a:r>
            <a:r>
              <a:rPr lang="ro-RO" sz="1000" spc="-20" dirty="0">
                <a:solidFill>
                  <a:schemeClr val="bg1"/>
                </a:solidFill>
                <a:latin typeface="Trebuchet MS" panose="020B0603020202020204" pitchFamily="34" charset="0"/>
              </a:rPr>
              <a:t>i a sulfatilor din probe de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potabil</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a:t>
            </a:r>
            <a:r>
              <a:rPr lang="en-GB" sz="1000" spc="-20" dirty="0" err="1">
                <a:solidFill>
                  <a:schemeClr val="bg1"/>
                </a:solidFill>
                <a:latin typeface="Trebuchet MS" panose="020B0603020202020204" pitchFamily="34" charset="0"/>
              </a:rPr>
              <a:t>și</a:t>
            </a:r>
            <a:r>
              <a:rPr lang="en-GB" sz="1000" spc="-20" dirty="0">
                <a:solidFill>
                  <a:schemeClr val="bg1"/>
                </a:solidFill>
                <a:latin typeface="Trebuchet MS" panose="020B0603020202020204" pitchFamily="34" charset="0"/>
              </a:rPr>
              <a:t> </a:t>
            </a:r>
            <a:r>
              <a:rPr lang="ro-RO" sz="1000" spc="-20" dirty="0">
                <a:solidFill>
                  <a:schemeClr val="bg1"/>
                </a:solidFill>
                <a:latin typeface="Trebuchet MS" panose="020B0603020202020204" pitchFamily="34" charset="0"/>
              </a:rPr>
              <a:t>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uzat</a:t>
            </a:r>
            <a:r>
              <a:rPr lang="en-GB" sz="1000" spc="-20" dirty="0">
                <a:solidFill>
                  <a:schemeClr val="bg1"/>
                </a:solidFill>
                <a:latin typeface="Trebuchet MS" panose="020B0603020202020204" pitchFamily="34" charset="0"/>
              </a:rPr>
              <a:t>ă                                                                                </a:t>
            </a:r>
            <a:r>
              <a:rPr lang="en-GB" sz="1000" spc="-20" dirty="0">
                <a:solidFill>
                  <a:srgbClr val="F2F2F2"/>
                </a:solidFill>
                <a:latin typeface="Trebuchet MS" panose="020B0603020202020204" pitchFamily="34" charset="0"/>
              </a:rPr>
              <a:t>*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0" indent="0" algn="just">
              <a:lnSpc>
                <a:spcPct val="100000"/>
              </a:lnSpc>
              <a:spcBef>
                <a:spcPts val="300"/>
              </a:spcBef>
              <a:buNone/>
            </a:pPr>
            <a:r>
              <a:rPr lang="ro-RO" sz="1300" spc="-20" dirty="0">
                <a:solidFill>
                  <a:schemeClr val="bg1"/>
                </a:solidFill>
                <a:latin typeface="Trebuchet MS" panose="020B0603020202020204" pitchFamily="34" charset="0"/>
              </a:rPr>
              <a:t>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C</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 DUCATEX S</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R</a:t>
            </a:r>
            <a:r>
              <a:rPr lang="en-GB" sz="1300" spc="-20" dirty="0">
                <a:solidFill>
                  <a:schemeClr val="bg1"/>
                </a:solidFill>
                <a:latin typeface="Trebuchet MS" panose="020B0603020202020204" pitchFamily="34" charset="0"/>
              </a:rPr>
              <a:t>.</a:t>
            </a:r>
            <a:r>
              <a:rPr lang="ro-RO" sz="1300" spc="-20" dirty="0">
                <a:solidFill>
                  <a:schemeClr val="bg1"/>
                </a:solidFill>
                <a:latin typeface="Trebuchet MS" panose="020B0603020202020204" pitchFamily="34" charset="0"/>
              </a:rPr>
              <a:t>L</a:t>
            </a:r>
            <a:r>
              <a:rPr lang="en-GB" sz="1300" spc="-20" dirty="0">
                <a:solidFill>
                  <a:schemeClr val="bg1"/>
                </a:solidFill>
                <a:latin typeface="Trebuchet MS" panose="020B0603020202020204" pitchFamily="34" charset="0"/>
              </a:rPr>
              <a:t>.</a:t>
            </a:r>
            <a:endParaRPr lang="ro-RO" sz="1300" spc="-20" dirty="0">
              <a:solidFill>
                <a:schemeClr val="bg1"/>
              </a:solidFill>
              <a:latin typeface="Trebuchet MS" panose="020B0603020202020204" pitchFamily="34" charset="0"/>
            </a:endParaRPr>
          </a:p>
          <a:p>
            <a:pPr lvl="1" algn="just">
              <a:lnSpc>
                <a:spcPct val="100000"/>
              </a:lnSpc>
              <a:spcBef>
                <a:spcPts val="300"/>
              </a:spcBef>
              <a:buFont typeface="+mj-lt"/>
              <a:buAutoNum type="arabicPeriod" startAt="27"/>
            </a:pPr>
            <a:r>
              <a:rPr lang="ro-RO" sz="1000" spc="-20" dirty="0">
                <a:solidFill>
                  <a:schemeClr val="bg1"/>
                </a:solidFill>
                <a:latin typeface="Trebuchet MS" panose="020B0603020202020204" pitchFamily="34" charset="0"/>
              </a:rPr>
              <a:t>Accesul personalului din cadrul SC DUCATEX SRL la infrastructura de cercetare a INCD ECOIND pentru testarea tehnicilor si metodelor de prelevare a probelor de mediu (ap</a:t>
            </a:r>
            <a:r>
              <a:rPr lang="en-GB" sz="1000" spc="-20" dirty="0">
                <a:solidFill>
                  <a:schemeClr val="bg1"/>
                </a:solidFill>
                <a:latin typeface="Trebuchet MS" panose="020B0603020202020204" pitchFamily="34" charset="0"/>
              </a:rPr>
              <a:t>ă</a:t>
            </a:r>
            <a:r>
              <a:rPr lang="ro-RO" sz="1000" spc="-20" dirty="0">
                <a:solidFill>
                  <a:schemeClr val="bg1"/>
                </a:solidFill>
                <a:latin typeface="Trebuchet MS" panose="020B0603020202020204" pitchFamily="34" charset="0"/>
              </a:rPr>
              <a:t>, sol)</a:t>
            </a:r>
            <a:endParaRPr lang="en-GB" sz="1000" spc="-20" dirty="0">
              <a:solidFill>
                <a:schemeClr val="bg1"/>
              </a:solidFill>
              <a:latin typeface="Trebuchet MS" panose="020B0603020202020204" pitchFamily="34" charset="0"/>
            </a:endParaRPr>
          </a:p>
          <a:p>
            <a:pPr marL="457200" lvl="1" indent="0" algn="just">
              <a:lnSpc>
                <a:spcPct val="100000"/>
              </a:lnSpc>
              <a:spcBef>
                <a:spcPts val="300"/>
              </a:spcBef>
              <a:buNone/>
            </a:pPr>
            <a:r>
              <a:rPr lang="en-GB" sz="1000" spc="-20" dirty="0">
                <a:solidFill>
                  <a:srgbClr val="F2F2F2"/>
                </a:solidFill>
                <a:latin typeface="Trebuchet MS" panose="020B0603020202020204" pitchFamily="34" charset="0"/>
              </a:rPr>
              <a:t>                                                                                                                                                                                                                                                     * </a:t>
            </a:r>
            <a:r>
              <a:rPr lang="en-GB" sz="1000" spc="-20" dirty="0">
                <a:solidFill>
                  <a:schemeClr val="accent6">
                    <a:lumMod val="60000"/>
                    <a:lumOff val="40000"/>
                  </a:schemeClr>
                </a:solidFill>
                <a:effectLst>
                  <a:outerShdw blurRad="38100" dist="38100" dir="2700000" algn="tl">
                    <a:srgbClr val="000000">
                      <a:alpha val="43137"/>
                    </a:srgbClr>
                  </a:outerShdw>
                </a:effectLst>
                <a:latin typeface="Trebuchet MS" panose="020B0603020202020204" pitchFamily="34" charset="0"/>
              </a:rPr>
              <a:t>CONTRACT FINALIZAT</a:t>
            </a:r>
            <a:endParaRPr lang="ro-RO" sz="1000" spc="-20" dirty="0">
              <a:solidFill>
                <a:schemeClr val="bg1"/>
              </a:solidFill>
              <a:latin typeface="Trebuchet MS" panose="020B0603020202020204" pitchFamily="34" charset="0"/>
            </a:endParaRPr>
          </a:p>
          <a:p>
            <a:pPr marL="457200" lvl="1" indent="0" algn="just">
              <a:lnSpc>
                <a:spcPct val="100000"/>
              </a:lnSpc>
              <a:spcBef>
                <a:spcPts val="300"/>
              </a:spcBef>
              <a:buNone/>
            </a:pPr>
            <a:endParaRPr lang="ro-RO" sz="1000" spc="-20" dirty="0">
              <a:solidFill>
                <a:schemeClr val="bg1"/>
              </a:solidFill>
              <a:latin typeface="Trebuchet MS" panose="020B0603020202020204" pitchFamily="34" charset="0"/>
            </a:endParaRPr>
          </a:p>
        </p:txBody>
      </p:sp>
      <p:sp>
        <p:nvSpPr>
          <p:cNvPr id="9" name="Slide Number Placeholder 9">
            <a:extLst>
              <a:ext uri="{FF2B5EF4-FFF2-40B4-BE49-F238E27FC236}">
                <a16:creationId xmlns:a16="http://schemas.microsoft.com/office/drawing/2014/main" id="{2F7C6318-C62D-4A6C-BB49-93FC158B300D}"/>
              </a:ext>
            </a:extLst>
          </p:cNvPr>
          <p:cNvSpPr>
            <a:spLocks noGrp="1"/>
          </p:cNvSpPr>
          <p:nvPr>
            <p:ph type="sldNum" sz="quarter" idx="12"/>
          </p:nvPr>
        </p:nvSpPr>
        <p:spPr>
          <a:xfrm>
            <a:off x="10820400" y="6356350"/>
            <a:ext cx="533400" cy="365125"/>
          </a:xfrm>
        </p:spPr>
        <p:txBody>
          <a:bodyPr/>
          <a:lstStyle/>
          <a:p>
            <a:fld id="{6E904ACB-98FF-4DD5-8F53-0CB8B4413DD8}" type="slidenum">
              <a:rPr lang="ro-RO" smtClean="0"/>
              <a:pPr/>
              <a:t>9</a:t>
            </a:fld>
            <a:endParaRPr lang="ro-RO" dirty="0"/>
          </a:p>
        </p:txBody>
      </p:sp>
      <p:sp>
        <p:nvSpPr>
          <p:cNvPr id="11" name="TextBox 1">
            <a:extLst>
              <a:ext uri="{FF2B5EF4-FFF2-40B4-BE49-F238E27FC236}">
                <a16:creationId xmlns:a16="http://schemas.microsoft.com/office/drawing/2014/main" id="{BF3726CD-1212-4BE1-987C-E9467909987A}"/>
              </a:ext>
            </a:extLst>
          </p:cNvPr>
          <p:cNvSpPr txBox="1"/>
          <p:nvPr/>
        </p:nvSpPr>
        <p:spPr>
          <a:xfrm>
            <a:off x="1168400" y="6291302"/>
            <a:ext cx="9855200"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o-RO" sz="1000" noProof="1">
                <a:solidFill>
                  <a:schemeClr val="bg1"/>
                </a:solidFill>
              </a:rPr>
              <a:t>Stadiul realizării indicatorilor pentru proiectele de tip G din Programul Operațional Competitivitate, Axa Prioritară 1 – Cercetare, dezvoltare tehnologică și inovare (CDI) </a:t>
            </a:r>
            <a:endParaRPr lang="en-GB" sz="1000" noProof="1">
              <a:solidFill>
                <a:schemeClr val="bg1"/>
              </a:solidFill>
            </a:endParaRPr>
          </a:p>
          <a:p>
            <a:pPr algn="ctr"/>
            <a:r>
              <a:rPr lang="ro-RO" sz="1000" noProof="1">
                <a:solidFill>
                  <a:schemeClr val="bg1"/>
                </a:solidFill>
              </a:rPr>
              <a:t>în sprijinul competitivității economice și dezvoltării afacerilor, Acțiunea 1.2.3 Parteneriate pentru transfer de cunoștințe la  nivelul INCD-urilor</a:t>
            </a:r>
            <a:endParaRPr lang="en-GB" sz="1000" noProof="1">
              <a:solidFill>
                <a:schemeClr val="bg1"/>
              </a:solidFill>
            </a:endParaRPr>
          </a:p>
          <a:p>
            <a:pPr algn="ctr"/>
            <a:r>
              <a:rPr lang="en-GB" sz="1000" noProof="1">
                <a:solidFill>
                  <a:schemeClr val="bg1"/>
                </a:solidFill>
              </a:rPr>
              <a:t>Eveniment online - 28 iulie 2020 </a:t>
            </a:r>
            <a:endParaRPr lang="ro-RO" sz="1000" noProof="1">
              <a:solidFill>
                <a:schemeClr val="bg1"/>
              </a:solidFill>
            </a:endParaRPr>
          </a:p>
        </p:txBody>
      </p:sp>
    </p:spTree>
    <p:extLst>
      <p:ext uri="{BB962C8B-B14F-4D97-AF65-F5344CB8AC3E}">
        <p14:creationId xmlns:p14="http://schemas.microsoft.com/office/powerpoint/2010/main" val="476160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4741</TotalTime>
  <Words>8049</Words>
  <Application>Microsoft Office PowerPoint</Application>
  <PresentationFormat>Widescreen</PresentationFormat>
  <Paragraphs>788</Paragraphs>
  <Slides>35</Slides>
  <Notes>35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35</vt:i4>
      </vt:variant>
    </vt:vector>
  </HeadingPairs>
  <TitlesOfParts>
    <vt:vector size="47" baseType="lpstr">
      <vt:lpstr>ＭＳ Ｐゴシック</vt:lpstr>
      <vt:lpstr>Arial</vt:lpstr>
      <vt:lpstr>Calibri</vt:lpstr>
      <vt:lpstr>Calibri Light</vt:lpstr>
      <vt:lpstr>Optima LT</vt:lpstr>
      <vt:lpstr>Times New Roman</vt:lpstr>
      <vt:lpstr>Trebuchet MS</vt:lpstr>
      <vt:lpstr>Wingdings</vt:lpstr>
      <vt:lpstr>Office Theme</vt:lpstr>
      <vt:lpstr>Image</vt:lpstr>
      <vt:lpstr>Bitmap Image</vt:lpstr>
      <vt:lpstr>Origin50.Graph</vt:lpstr>
      <vt:lpstr>STADIUL REALIZĂRII INDICATORILOR  PENTRU PROIECTELE DE TIP G   din Programul Operațional Competitivitate,  Axa Prioritară 1 – Cercetare, dezvoltare tehnologică și inovare (CDI)  în sprijinul competitivității economice și dezvoltării afacerilor,  Acțiunea 1.2.3 Parteneriate pentru transfer de cunoștințe  la nivelul INCD-urilor</vt:lpstr>
      <vt:lpstr>Promovarea, identificarea și realizarea                                                                      de parteneriate în domeniul ecologiei industriale  PARTENER ECOIND  ID/SMIS 2014+ : P_40_300/105581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Promovarea, identificarea și realizarea de parteneriate în domeniul ecologiei industriale ID/SMIS 2014+: 1</dc:title>
  <dc:creator>Leonard Paun</dc:creator>
  <cp:lastModifiedBy>GABI AI-PC</cp:lastModifiedBy>
  <cp:revision>492</cp:revision>
  <cp:lastPrinted>2020-07-07T06:16:39Z</cp:lastPrinted>
  <dcterms:created xsi:type="dcterms:W3CDTF">2017-02-01T08:09:49Z</dcterms:created>
  <dcterms:modified xsi:type="dcterms:W3CDTF">2021-06-29T10:52:41Z</dcterms:modified>
</cp:coreProperties>
</file>