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21383625" cy="30275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95A1"/>
    <a:srgbClr val="B2D9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0" d="100"/>
          <a:sy n="20" d="100"/>
        </p:scale>
        <p:origin x="294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ca.harabagiu\AppData\Local\Microsoft\Windows\INetCache\Content.Outlook\NPI6EM5A\Excel%20nucleu.2(Varianta%202%20Ancutza...cand%20ne-am%20panicat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ca.harabagiu\AppData\Local\Microsoft\Windows\INetCache\Content.Outlook\NPI6EM5A\Excel%20nucleu.2(Varianta%202%20Ancutza...cand%20ne-am%20panicat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8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Bacterial inhibition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8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Sheet1!$V$24:$V$26</c:f>
              <c:strCache>
                <c:ptCount val="3"/>
                <c:pt idx="0">
                  <c:v>T1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Sheet1!$U$27:$U$29</c:f>
              <c:strCache>
                <c:ptCount val="3"/>
                <c:pt idx="0">
                  <c:v>Rosemary+C</c:v>
                </c:pt>
                <c:pt idx="1">
                  <c:v>Rosemary +P</c:v>
                </c:pt>
                <c:pt idx="2">
                  <c:v>Rosemary+(C+P)</c:v>
                </c:pt>
              </c:strCache>
            </c:strRef>
          </c:cat>
          <c:val>
            <c:numRef>
              <c:f>Sheet1!$V$27:$V$29</c:f>
              <c:numCache>
                <c:formatCode>0</c:formatCode>
                <c:ptCount val="3"/>
                <c:pt idx="0">
                  <c:v>0</c:v>
                </c:pt>
                <c:pt idx="1">
                  <c:v>24.999999999999986</c:v>
                </c:pt>
                <c:pt idx="2">
                  <c:v>26.630434782608688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D9-4A3E-B454-06E21DE4EB58}"/>
            </c:ext>
          </c:extLst>
        </c:ser>
        <c:ser>
          <c:idx val="1"/>
          <c:order val="1"/>
          <c:tx>
            <c:strRef>
              <c:f>Sheet1!$W$24:$W$26</c:f>
              <c:strCache>
                <c:ptCount val="3"/>
                <c:pt idx="0">
                  <c:v>T2</c:v>
                </c:pt>
              </c:strCache>
            </c:strRef>
          </c:tx>
          <c:spPr>
            <a:solidFill>
              <a:srgbClr val="3C95A1"/>
            </a:solidFill>
            <a:ln>
              <a:noFill/>
            </a:ln>
            <a:effectLst/>
          </c:spPr>
          <c:invertIfNegative val="0"/>
          <c:cat>
            <c:strRef>
              <c:f>Sheet1!$U$27:$U$29</c:f>
              <c:strCache>
                <c:ptCount val="3"/>
                <c:pt idx="0">
                  <c:v>Rosemary+C</c:v>
                </c:pt>
                <c:pt idx="1">
                  <c:v>Rosemary +P</c:v>
                </c:pt>
                <c:pt idx="2">
                  <c:v>Rosemary+(C+P)</c:v>
                </c:pt>
              </c:strCache>
            </c:strRef>
          </c:cat>
          <c:val>
            <c:numRef>
              <c:f>Sheet1!$W$27:$W$29</c:f>
              <c:numCache>
                <c:formatCode>0</c:formatCode>
                <c:ptCount val="3"/>
                <c:pt idx="0">
                  <c:v>40.472673559822738</c:v>
                </c:pt>
                <c:pt idx="1">
                  <c:v>56.277695716395854</c:v>
                </c:pt>
                <c:pt idx="2">
                  <c:v>15.3618906942393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CD9-4A3E-B454-06E21DE4EB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1196336"/>
        <c:axId val="131190896"/>
      </c:barChart>
      <c:catAx>
        <c:axId val="131196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190896"/>
        <c:crosses val="autoZero"/>
        <c:auto val="1"/>
        <c:lblAlgn val="ctr"/>
        <c:lblOffset val="100"/>
        <c:noMultiLvlLbl val="0"/>
      </c:catAx>
      <c:valAx>
        <c:axId val="13119089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196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400"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640" b="0" i="0" u="none" strike="noStrike" kern="1200" spc="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/>
              <a:t>Bacterial growth - rosemary extract</a:t>
            </a:r>
          </a:p>
          <a:p>
            <a:pPr>
              <a:defRPr/>
            </a:pPr>
            <a:r>
              <a:rPr lang="en-US"/>
              <a:t>+/(-)enzyme pretreatment at 1h / 2h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640" b="0" i="0" u="none" strike="noStrike" kern="1200" spc="0" baseline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Sheet1!$AM$19</c:f>
              <c:strCache>
                <c:ptCount val="1"/>
                <c:pt idx="0">
                  <c:v>T0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Sheet1!$AL$20:$AL$23</c:f>
              <c:strCache>
                <c:ptCount val="4"/>
                <c:pt idx="0">
                  <c:v>Rosemary (-E)</c:v>
                </c:pt>
                <c:pt idx="1">
                  <c:v>Rosemary+C</c:v>
                </c:pt>
                <c:pt idx="2">
                  <c:v>Rosemary +P</c:v>
                </c:pt>
                <c:pt idx="3">
                  <c:v>Rosemary+(C+P)</c:v>
                </c:pt>
              </c:strCache>
            </c:strRef>
          </c:cat>
          <c:val>
            <c:numRef>
              <c:f>Sheet1!$AM$20:$AM$23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28-41D6-9E35-6311E8A23C4A}"/>
            </c:ext>
          </c:extLst>
        </c:ser>
        <c:ser>
          <c:idx val="1"/>
          <c:order val="1"/>
          <c:tx>
            <c:strRef>
              <c:f>Sheet1!$AN$19</c:f>
              <c:strCache>
                <c:ptCount val="1"/>
                <c:pt idx="0">
                  <c:v>T1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Sheet1!$AL$20:$AL$23</c:f>
              <c:strCache>
                <c:ptCount val="4"/>
                <c:pt idx="0">
                  <c:v>Rosemary (-E)</c:v>
                </c:pt>
                <c:pt idx="1">
                  <c:v>Rosemary+C</c:v>
                </c:pt>
                <c:pt idx="2">
                  <c:v>Rosemary +P</c:v>
                </c:pt>
                <c:pt idx="3">
                  <c:v>Rosemary+(C+P)</c:v>
                </c:pt>
              </c:strCache>
            </c:strRef>
          </c:cat>
          <c:val>
            <c:numRef>
              <c:f>Sheet1!$AN$20:$AN$23</c:f>
              <c:numCache>
                <c:formatCode>General</c:formatCode>
                <c:ptCount val="4"/>
                <c:pt idx="0">
                  <c:v>0.19500000000000001</c:v>
                </c:pt>
                <c:pt idx="1">
                  <c:v>0.27999999999999997</c:v>
                </c:pt>
                <c:pt idx="2">
                  <c:v>0.13300000000000001</c:v>
                </c:pt>
                <c:pt idx="3">
                  <c:v>0.15000000000000002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A28-41D6-9E35-6311E8A23C4A}"/>
            </c:ext>
          </c:extLst>
        </c:ser>
        <c:ser>
          <c:idx val="2"/>
          <c:order val="2"/>
          <c:tx>
            <c:strRef>
              <c:f>Sheet1!$AO$19</c:f>
              <c:strCache>
                <c:ptCount val="1"/>
                <c:pt idx="0">
                  <c:v>T2</c:v>
                </c:pt>
              </c:strCache>
            </c:strRef>
          </c:tx>
          <c:spPr>
            <a:solidFill>
              <a:srgbClr val="3C95A1"/>
            </a:solidFill>
            <a:ln>
              <a:noFill/>
            </a:ln>
            <a:effectLst/>
          </c:spPr>
          <c:invertIfNegative val="0"/>
          <c:cat>
            <c:strRef>
              <c:f>Sheet1!$AL$20:$AL$23</c:f>
              <c:strCache>
                <c:ptCount val="4"/>
                <c:pt idx="0">
                  <c:v>Rosemary (-E)</c:v>
                </c:pt>
                <c:pt idx="1">
                  <c:v>Rosemary+C</c:v>
                </c:pt>
                <c:pt idx="2">
                  <c:v>Rosemary +P</c:v>
                </c:pt>
                <c:pt idx="3">
                  <c:v>Rosemary+(C+P)</c:v>
                </c:pt>
              </c:strCache>
            </c:strRef>
          </c:cat>
          <c:val>
            <c:numRef>
              <c:f>Sheet1!$AO$20:$AO$23</c:f>
              <c:numCache>
                <c:formatCode>General</c:formatCode>
                <c:ptCount val="4"/>
                <c:pt idx="0">
                  <c:v>0.68799999999999994</c:v>
                </c:pt>
                <c:pt idx="1">
                  <c:v>0.40299999999999997</c:v>
                </c:pt>
                <c:pt idx="2">
                  <c:v>0.29099999999999998</c:v>
                </c:pt>
                <c:pt idx="3">
                  <c:v>0.58800000000000008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A28-41D6-9E35-6311E8A23C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1195248"/>
        <c:axId val="131197424"/>
      </c:barChart>
      <c:catAx>
        <c:axId val="131195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31197424"/>
        <c:crosses val="autoZero"/>
        <c:auto val="1"/>
        <c:lblAlgn val="ctr"/>
        <c:lblOffset val="100"/>
        <c:noMultiLvlLbl val="0"/>
      </c:catAx>
      <c:valAx>
        <c:axId val="131197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200" b="0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OD 600nm</a:t>
                </a:r>
              </a:p>
            </c:rich>
          </c:tx>
          <c:layout>
            <c:manualLayout>
              <c:xMode val="edge"/>
              <c:yMode val="edge"/>
              <c:x val="3.5603021266777924E-3"/>
              <c:y val="0.3622535556186682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200" b="0" i="0" u="none" strike="noStrike" kern="1200" baseline="0">
                  <a:solidFill>
                    <a:schemeClr val="bg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31195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baseline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200">
          <a:solidFill>
            <a:schemeClr val="bg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2FC47-C327-4A6C-9C42-AF19819E7BE4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D3AF-D4D1-4849-BB40-20E2587DA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62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2FC47-C327-4A6C-9C42-AF19819E7BE4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D3AF-D4D1-4849-BB40-20E2587DA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625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2FC47-C327-4A6C-9C42-AF19819E7BE4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D3AF-D4D1-4849-BB40-20E2587DA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47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2FC47-C327-4A6C-9C42-AF19819E7BE4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D3AF-D4D1-4849-BB40-20E2587DA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521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2">
                <a:solidFill>
                  <a:schemeClr val="tx1"/>
                </a:solidFill>
              </a:defRPr>
            </a:lvl1pPr>
            <a:lvl2pPr marL="1069162" indent="0">
              <a:buNone/>
              <a:defRPr sz="4677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2FC47-C327-4A6C-9C42-AF19819E7BE4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D3AF-D4D1-4849-BB40-20E2587DA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3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2FC47-C327-4A6C-9C42-AF19819E7BE4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D3AF-D4D1-4849-BB40-20E2587DA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923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2FC47-C327-4A6C-9C42-AF19819E7BE4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D3AF-D4D1-4849-BB40-20E2587DA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127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2FC47-C327-4A6C-9C42-AF19819E7BE4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D3AF-D4D1-4849-BB40-20E2587DA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484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2FC47-C327-4A6C-9C42-AF19819E7BE4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D3AF-D4D1-4849-BB40-20E2587DA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128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2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2FC47-C327-4A6C-9C42-AF19819E7BE4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D3AF-D4D1-4849-BB40-20E2587DA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55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3"/>
            </a:lvl1pPr>
            <a:lvl2pPr marL="1069162" indent="0">
              <a:buNone/>
              <a:defRPr sz="6548"/>
            </a:lvl2pPr>
            <a:lvl3pPr marL="2138324" indent="0">
              <a:buNone/>
              <a:defRPr sz="5612"/>
            </a:lvl3pPr>
            <a:lvl4pPr marL="3207487" indent="0">
              <a:buNone/>
              <a:defRPr sz="4677"/>
            </a:lvl4pPr>
            <a:lvl5pPr marL="4276649" indent="0">
              <a:buNone/>
              <a:defRPr sz="4677"/>
            </a:lvl5pPr>
            <a:lvl6pPr marL="5345811" indent="0">
              <a:buNone/>
              <a:defRPr sz="4677"/>
            </a:lvl6pPr>
            <a:lvl7pPr marL="6414973" indent="0">
              <a:buNone/>
              <a:defRPr sz="4677"/>
            </a:lvl7pPr>
            <a:lvl8pPr marL="7484135" indent="0">
              <a:buNone/>
              <a:defRPr sz="4677"/>
            </a:lvl8pPr>
            <a:lvl9pPr marL="8553298" indent="0">
              <a:buNone/>
              <a:defRPr sz="467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2FC47-C327-4A6C-9C42-AF19819E7BE4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D3AF-D4D1-4849-BB40-20E2587DA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003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rgbClr val="D1DCF0"/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2FC47-C327-4A6C-9C42-AF19819E7BE4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6D3AF-D4D1-4849-BB40-20E2587DA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215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934FB14-C375-2165-8355-D832092C2FA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26"/>
          <a:stretch/>
        </p:blipFill>
        <p:spPr>
          <a:xfrm>
            <a:off x="0" y="0"/>
            <a:ext cx="21383625" cy="74625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EDBE55-7A47-AB94-411D-EB6CD8324268}"/>
              </a:ext>
            </a:extLst>
          </p:cNvPr>
          <p:cNvSpPr txBox="1"/>
          <p:nvPr/>
        </p:nvSpPr>
        <p:spPr>
          <a:xfrm>
            <a:off x="182880" y="1810965"/>
            <a:ext cx="213836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kern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ANTIMICROBIAL ACTIVITY OF ROSEMARY SEMIVOLATILE COMPOUNDS OBTAINED THROUGH A NEW ENZYME ASSISTED EXTRACTION TECHNIQUE</a:t>
            </a:r>
            <a:endParaRPr lang="en-US" sz="4800" kern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50102F-895E-6C57-D0C2-E7D1F72F9844}"/>
              </a:ext>
            </a:extLst>
          </p:cNvPr>
          <p:cNvSpPr txBox="1"/>
          <p:nvPr/>
        </p:nvSpPr>
        <p:spPr>
          <a:xfrm>
            <a:off x="17148" y="3986719"/>
            <a:ext cx="21383624" cy="3322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Anca-Maria </a:t>
            </a:r>
            <a:r>
              <a:rPr lang="en-US" sz="3200" b="1" kern="1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Patrascu</a:t>
            </a:r>
            <a:r>
              <a:rPr lang="en-US" sz="3200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1,2 #, Laura Feodorov 1, 3 #, Daniel Rudaru1, Dragos Mihai Radulescu1, Alina Roxana Banciu1, Mihai Nita-Lazar 1,*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300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en-US" sz="23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Control Pollution Department, National Research and Development Institute for Industrial Ecology—ECOIND, </a:t>
            </a:r>
            <a:r>
              <a:rPr lang="en-US" sz="2300" kern="1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Drumul</a:t>
            </a:r>
            <a:r>
              <a:rPr lang="en-US" sz="23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300" kern="1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Podu</a:t>
            </a:r>
            <a:r>
              <a:rPr lang="en-US" sz="23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300" kern="1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Dambovitei</a:t>
            </a:r>
            <a:r>
              <a:rPr lang="en-US" sz="23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57–73, Sector 6, 060652 Bucharest, Romania; anca.harabagiu@ecoind.ro (A.M.P); laura.feodorov@ecoind.ro (L.F.); mihai.nita@incdecoind.ro (M.N.L.);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300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US" sz="23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Faculty of Biotechnical Systems Engineering, National Polytechnic University of Science and Technology Bucharest, </a:t>
            </a:r>
            <a:r>
              <a:rPr lang="en-US" sz="2300" kern="1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Splaiul</a:t>
            </a:r>
            <a:r>
              <a:rPr lang="en-US" sz="23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300" kern="1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Independentei</a:t>
            </a:r>
            <a:r>
              <a:rPr lang="en-US" sz="23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313, Sector 6, 060042, Bucharest, Romania; </a:t>
            </a:r>
            <a:r>
              <a:rPr lang="en-US" sz="2300" kern="1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anca.harabagiu@ecoind.r</a:t>
            </a:r>
            <a:r>
              <a:rPr lang="ro-RO" sz="2300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endParaRPr lang="en-US" sz="2300" kern="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3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en-US" sz="23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Faculty of Biotechnology, University of Agronomic Sciences and Veterinary Medicine of Bucharest, 59 </a:t>
            </a:r>
            <a:r>
              <a:rPr lang="en-US" sz="23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Marasti</a:t>
            </a:r>
            <a:r>
              <a:rPr lang="en-US" sz="23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Blvd., district 1, Bucharest, Romania</a:t>
            </a:r>
            <a:r>
              <a:rPr lang="en-US" sz="23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laura.feodorov@ecoind.ro</a:t>
            </a:r>
            <a:endParaRPr lang="en-US" sz="2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53A88D-AD60-DCA5-BA89-32D0523D7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" y="74765"/>
            <a:ext cx="3909009" cy="1736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A02ED21-DB2A-88DC-DCA7-EFD351D827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25233" y="265218"/>
            <a:ext cx="4075512" cy="1616732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F822AB8-0A5B-A6FB-CA5E-D20931460CD0}"/>
              </a:ext>
            </a:extLst>
          </p:cNvPr>
          <p:cNvSpPr/>
          <p:nvPr/>
        </p:nvSpPr>
        <p:spPr>
          <a:xfrm>
            <a:off x="182880" y="7696199"/>
            <a:ext cx="3531870" cy="838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9C11F8-61B6-4042-3DE8-BA2AAD621BCB}"/>
              </a:ext>
            </a:extLst>
          </p:cNvPr>
          <p:cNvSpPr txBox="1"/>
          <p:nvPr/>
        </p:nvSpPr>
        <p:spPr>
          <a:xfrm>
            <a:off x="392429" y="7730579"/>
            <a:ext cx="36994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682A073-3805-62C4-3D22-0ECE6F4A8E78}"/>
              </a:ext>
            </a:extLst>
          </p:cNvPr>
          <p:cNvSpPr/>
          <p:nvPr/>
        </p:nvSpPr>
        <p:spPr>
          <a:xfrm>
            <a:off x="121919" y="8667965"/>
            <a:ext cx="20735925" cy="423209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5E3AFC-EEF7-7942-C18E-D7F03EDA46DF}"/>
              </a:ext>
            </a:extLst>
          </p:cNvPr>
          <p:cNvSpPr txBox="1"/>
          <p:nvPr/>
        </p:nvSpPr>
        <p:spPr>
          <a:xfrm>
            <a:off x="392429" y="8712858"/>
            <a:ext cx="203320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Essential oils have remedial benefits such as antibacterial, antifungal, anti-inflammatory, antitumor, and antiviral properties, and they have high potential to be used as food enrichment, fortifiers, antioxidants</a:t>
            </a:r>
            <a:r>
              <a:rPr lang="ro-RO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Due to its high essential oil concentration, rosemary has been generally acknowledged as a valued medicinal herb that has been shown to restore redox balance.</a:t>
            </a:r>
          </a:p>
          <a:p>
            <a:r>
              <a:rPr lang="en-GB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Because the method of extracting </a:t>
            </a:r>
            <a:r>
              <a:rPr lang="en-GB" sz="3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bioactives</a:t>
            </a:r>
            <a:r>
              <a:rPr lang="en-GB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from medicinal plants plays an important role in providing consumers with a high-quality herbal product, where modern "advanced" extraction methods are superior to conventional methods.</a:t>
            </a:r>
            <a:endParaRPr lang="ro-RO" sz="3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comparison to traditional techniques like steam distillation or solvent extraction, enzyme-assisted extraction is a new and effective way to extract essential oils from aromatic plants. It offers a higher yield, shorter extraction times, environmentally friendly procedures, and the potential to preserve bioactive compounds better because of milder extraction conditions</a:t>
            </a:r>
            <a:r>
              <a:rPr lang="en-GB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C20D339-D11F-D2DC-A620-7F02A42C6520}"/>
              </a:ext>
            </a:extLst>
          </p:cNvPr>
          <p:cNvSpPr/>
          <p:nvPr/>
        </p:nvSpPr>
        <p:spPr>
          <a:xfrm>
            <a:off x="182880" y="13126482"/>
            <a:ext cx="11447142" cy="592737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1C4D33-7B44-F30D-0A2A-0E5C38C8446D}"/>
              </a:ext>
            </a:extLst>
          </p:cNvPr>
          <p:cNvSpPr txBox="1"/>
          <p:nvPr/>
        </p:nvSpPr>
        <p:spPr>
          <a:xfrm>
            <a:off x="739140" y="13268519"/>
            <a:ext cx="59512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Materials and 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o-RO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ethods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371DD71-819A-F67F-8056-67FBB11DDDF2}"/>
              </a:ext>
            </a:extLst>
          </p:cNvPr>
          <p:cNvSpPr txBox="1"/>
          <p:nvPr/>
        </p:nvSpPr>
        <p:spPr>
          <a:xfrm>
            <a:off x="267652" y="14144455"/>
            <a:ext cx="1097184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Extraction of Rosemary </a:t>
            </a:r>
            <a:r>
              <a:rPr lang="ro-RO" sz="3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extract</a:t>
            </a:r>
            <a:endParaRPr lang="ro-RO" sz="3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Enzymatic</a:t>
            </a:r>
            <a:r>
              <a:rPr lang="ro-RO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(cellulose, pectinase and cellulose+pectinase mixt)</a:t>
            </a:r>
            <a:r>
              <a:rPr 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pretreatment of rosemary for 60 minutes at 40 °C and pH=4 </a:t>
            </a:r>
            <a:endParaRPr lang="ro-RO" sz="3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Hydrodistillation</a:t>
            </a:r>
          </a:p>
          <a:p>
            <a:r>
              <a:rPr lang="en-GB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Antimicrobial testing of rosemary extract</a:t>
            </a:r>
            <a:endParaRPr lang="ro-RO" sz="3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Spectrophotometric readings of bacterial optical density at a wavelength of 600 nm.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Samples: 140 µl stock bacteria</a:t>
            </a:r>
            <a:r>
              <a:rPr lang="ro-RO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30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Corynebacterium </a:t>
            </a:r>
            <a:r>
              <a:rPr lang="en-GB" sz="3000" i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kroppenstedtii</a:t>
            </a:r>
            <a:r>
              <a:rPr lang="ro-RO" sz="18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+ 1 ml extract + 1 ml </a:t>
            </a:r>
            <a:r>
              <a:rPr lang="ro-RO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peptone water</a:t>
            </a:r>
            <a:endParaRPr lang="en-US" sz="3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 incubation times: 1h and 2h (37 °C)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B37FB31-CF19-B504-F72F-0F1A683FB758}"/>
              </a:ext>
            </a:extLst>
          </p:cNvPr>
          <p:cNvSpPr txBox="1"/>
          <p:nvPr/>
        </p:nvSpPr>
        <p:spPr>
          <a:xfrm rot="10800000" flipV="1">
            <a:off x="6629400" y="25564600"/>
            <a:ext cx="4819651" cy="83099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2400" b="1" i="1" dirty="0"/>
              <a:t>E</a:t>
            </a:r>
            <a:r>
              <a:rPr lang="ro-RO" sz="2400" b="1" i="1" dirty="0"/>
              <a:t>-</a:t>
            </a:r>
            <a:r>
              <a:rPr lang="en-US" sz="2400" b="1" i="1" dirty="0"/>
              <a:t>enzymes; C-cellulose; P- pectinase; T0- initial reading; T1- 1h; T2- 2h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0572C483-602B-D0EE-4963-00D407E7E448}"/>
              </a:ext>
            </a:extLst>
          </p:cNvPr>
          <p:cNvSpPr/>
          <p:nvPr/>
        </p:nvSpPr>
        <p:spPr>
          <a:xfrm>
            <a:off x="13637893" y="13091264"/>
            <a:ext cx="6477000" cy="94669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962A849-8636-851E-98C8-5D4342AE0D7B}"/>
              </a:ext>
            </a:extLst>
          </p:cNvPr>
          <p:cNvSpPr txBox="1"/>
          <p:nvPr/>
        </p:nvSpPr>
        <p:spPr>
          <a:xfrm>
            <a:off x="13790293" y="13112298"/>
            <a:ext cx="69723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 and Conclusions</a:t>
            </a:r>
          </a:p>
          <a:p>
            <a:endParaRPr lang="en-US" dirty="0"/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A6FAF82D-E300-88EC-1B78-5E0E998126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4102177"/>
              </p:ext>
            </p:extLst>
          </p:nvPr>
        </p:nvGraphicFramePr>
        <p:xfrm>
          <a:off x="11449051" y="21736050"/>
          <a:ext cx="9666922" cy="5886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53107B51-CCAC-7EFC-8863-93AAF822BD87}"/>
              </a:ext>
            </a:extLst>
          </p:cNvPr>
          <p:cNvSpPr txBox="1"/>
          <p:nvPr/>
        </p:nvSpPr>
        <p:spPr>
          <a:xfrm>
            <a:off x="95485" y="28258053"/>
            <a:ext cx="17029748" cy="1200329"/>
          </a:xfrm>
          <a:prstGeom prst="rect">
            <a:avLst/>
          </a:prstGeom>
          <a:solidFill>
            <a:srgbClr val="3C95A1"/>
          </a:solidFill>
        </p:spPr>
        <p:txBody>
          <a:bodyPr wrap="square">
            <a:spAutoFit/>
          </a:bodyPr>
          <a:lstStyle/>
          <a:p>
            <a:pPr algn="just" defTabSz="7134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ACKNOWLEDGMENT</a:t>
            </a:r>
            <a:r>
              <a:rPr lang="en-US" sz="2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 defTabSz="7134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400" dirty="0">
                <a:solidFill>
                  <a:srgbClr val="FFFF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work was carried out through the “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Nucleu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Program within the National Research Development and Innovation Plan 2022-2027 with the support of Romanian Ministry of Research, Innovation and Digitalization, contract no. 3N/2022, Project code PN 23 22 02 01.</a:t>
            </a: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337C2A0-D91B-5006-CF81-AAF62E7BC653}"/>
              </a:ext>
            </a:extLst>
          </p:cNvPr>
          <p:cNvSpPr/>
          <p:nvPr/>
        </p:nvSpPr>
        <p:spPr>
          <a:xfrm>
            <a:off x="12277722" y="16751997"/>
            <a:ext cx="5642614" cy="204992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screening method successfully identified the antimicrobial effect of the extracts and had the advantage of providing fast results</a:t>
            </a:r>
            <a:r>
              <a:rPr lang="en-GB" sz="2800" dirty="0"/>
              <a:t>.</a:t>
            </a:r>
            <a:endParaRPr lang="en-US" sz="2800" dirty="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CC50EFB7-0178-8C7C-563F-9E26C93C2C2D}"/>
              </a:ext>
            </a:extLst>
          </p:cNvPr>
          <p:cNvSpPr/>
          <p:nvPr/>
        </p:nvSpPr>
        <p:spPr>
          <a:xfrm>
            <a:off x="15099029" y="14218751"/>
            <a:ext cx="6284596" cy="231862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optimization of the </a:t>
            </a:r>
            <a:r>
              <a:rPr lang="en-GB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hydrodistillation</a:t>
            </a:r>
            <a:r>
              <a:rPr lang="en-GB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method with enzymatic pretreatment determined the obtaining of an extract with a significant antimicrobial effect.</a:t>
            </a:r>
            <a:endParaRPr 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7E27F7A2-E7AA-D0BA-F0A4-541872DC8F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9475466"/>
              </p:ext>
            </p:extLst>
          </p:nvPr>
        </p:nvGraphicFramePr>
        <p:xfrm>
          <a:off x="267652" y="19784664"/>
          <a:ext cx="10701339" cy="5880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A5F05A44-ED16-B640-42A6-569CE4790487}"/>
              </a:ext>
            </a:extLst>
          </p:cNvPr>
          <p:cNvSpPr/>
          <p:nvPr/>
        </p:nvSpPr>
        <p:spPr>
          <a:xfrm>
            <a:off x="13999846" y="19130634"/>
            <a:ext cx="7116127" cy="194292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Among the enzymes tested, pectinase was the one that gave the most satisfactory results for the bacterial inhibition of the extract.</a:t>
            </a:r>
            <a:endParaRPr 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136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1658</TotalTime>
  <Words>567</Words>
  <Application>Microsoft Office PowerPoint</Application>
  <PresentationFormat>Custom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Harabagiu Anca Maria</dc:creator>
  <cp:lastModifiedBy>Paun Leonard</cp:lastModifiedBy>
  <cp:revision>2</cp:revision>
  <dcterms:created xsi:type="dcterms:W3CDTF">2024-10-29T08:53:43Z</dcterms:created>
  <dcterms:modified xsi:type="dcterms:W3CDTF">2025-03-04T09:07:44Z</dcterms:modified>
</cp:coreProperties>
</file>