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5603200" cy="36576000"/>
  <p:notesSz cx="6810375" cy="9942513"/>
  <p:defaultTextStyle>
    <a:defPPr>
      <a:defRPr lang="en-US"/>
    </a:defPPr>
    <a:lvl1pPr marL="0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1pPr>
    <a:lvl2pPr marL="1776542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2pPr>
    <a:lvl3pPr marL="3553084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3pPr>
    <a:lvl4pPr marL="5329626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4pPr>
    <a:lvl5pPr marL="7106168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5pPr>
    <a:lvl6pPr marL="8882710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6pPr>
    <a:lvl7pPr marL="10659252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7pPr>
    <a:lvl8pPr marL="12435794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8pPr>
    <a:lvl9pPr marL="14212336" algn="l" defTabSz="3553084" rtl="0" eaLnBrk="1" latinLnBrk="0" hangingPunct="1">
      <a:defRPr sz="7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96B1"/>
    <a:srgbClr val="0074BC"/>
    <a:srgbClr val="005082"/>
    <a:srgbClr val="97D7FF"/>
    <a:srgbClr val="669900"/>
    <a:srgbClr val="FDFE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21" autoAdjust="0"/>
    <p:restoredTop sz="93961" autoAdjust="0"/>
  </p:normalViewPr>
  <p:slideViewPr>
    <p:cSldViewPr>
      <p:cViewPr varScale="1">
        <p:scale>
          <a:sx n="23" d="100"/>
          <a:sy n="23" d="100"/>
        </p:scale>
        <p:origin x="3438" y="126"/>
      </p:cViewPr>
      <p:guideLst>
        <p:guide orient="horz" pos="11520"/>
        <p:guide pos="8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C83E0-B447-4101-9FF1-3431F96CBCC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59059-F942-4272-88C5-7633B824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CB3AE-9618-49B2-82BA-63D2F18C3E56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2101850" y="746125"/>
            <a:ext cx="26066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8B217-C546-4439-AC5D-12B3356C8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45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1pPr>
    <a:lvl2pPr marL="1776542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2pPr>
    <a:lvl3pPr marL="3553084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3pPr>
    <a:lvl4pPr marL="5329626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4pPr>
    <a:lvl5pPr marL="7106168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5pPr>
    <a:lvl6pPr marL="8882710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6pPr>
    <a:lvl7pPr marL="10659252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7pPr>
    <a:lvl8pPr marL="12435794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8pPr>
    <a:lvl9pPr marL="14212336" algn="l" defTabSz="3553084" rtl="0" eaLnBrk="1" latinLnBrk="0" hangingPunct="1">
      <a:defRPr sz="4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>
          <a:xfrm>
            <a:off x="2101850" y="746125"/>
            <a:ext cx="2606675" cy="3727450"/>
          </a:xfrm>
        </p:spPr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8B217-C546-4439-AC5D-12B3356C845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37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44597"/>
            <a:ext cx="25603200" cy="9931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0320" y="9618160"/>
            <a:ext cx="20482560" cy="9733845"/>
          </a:xfrm>
        </p:spPr>
        <p:txBody>
          <a:bodyPr anchor="b">
            <a:normAutofit/>
          </a:bodyPr>
          <a:lstStyle>
            <a:lvl1pPr algn="l">
              <a:defRPr sz="16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0320" y="19371739"/>
            <a:ext cx="20482560" cy="3657600"/>
          </a:xfrm>
        </p:spPr>
        <p:txBody>
          <a:bodyPr>
            <a:normAutofit/>
          </a:bodyPr>
          <a:lstStyle>
            <a:lvl1pPr marL="0" indent="0" algn="l">
              <a:buNone/>
              <a:defRPr sz="5600"/>
            </a:lvl1pPr>
            <a:lvl2pPr marL="1280160" indent="0" algn="ctr">
              <a:buNone/>
              <a:defRPr sz="5600"/>
            </a:lvl2pPr>
            <a:lvl3pPr marL="2560320" indent="0" algn="ctr">
              <a:buNone/>
              <a:defRPr sz="5040"/>
            </a:lvl3pPr>
            <a:lvl4pPr marL="3840480" indent="0" algn="ctr">
              <a:buNone/>
              <a:defRPr sz="4480"/>
            </a:lvl4pPr>
            <a:lvl5pPr marL="5120640" indent="0" algn="ctr">
              <a:buNone/>
              <a:defRPr sz="4480"/>
            </a:lvl5pPr>
            <a:lvl6pPr marL="6400800" indent="0" algn="ctr">
              <a:buNone/>
              <a:defRPr sz="4480"/>
            </a:lvl6pPr>
            <a:lvl7pPr marL="7680960" indent="0" algn="ctr">
              <a:buNone/>
              <a:defRPr sz="4480"/>
            </a:lvl7pPr>
            <a:lvl8pPr marL="8961120" indent="0" algn="ctr">
              <a:buNone/>
              <a:defRPr sz="4480"/>
            </a:lvl8pPr>
            <a:lvl9pPr marL="10241280" indent="0" algn="ctr">
              <a:buNone/>
              <a:defRPr sz="44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610078" y="23060510"/>
            <a:ext cx="6432801" cy="1947333"/>
          </a:xfrm>
        </p:spPr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0320" y="23060515"/>
            <a:ext cx="13665708" cy="194733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962120" y="7631294"/>
            <a:ext cx="6080760" cy="1947333"/>
          </a:xfrm>
        </p:spPr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48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194" y="25052595"/>
            <a:ext cx="22278150" cy="4369893"/>
          </a:xfrm>
        </p:spPr>
        <p:txBody>
          <a:bodyPr anchor="b"/>
          <a:lstStyle>
            <a:lvl1pPr algn="l">
              <a:defRPr sz="8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64194" y="5210854"/>
            <a:ext cx="22260728" cy="18170517"/>
          </a:xfrm>
        </p:spPr>
        <p:txBody>
          <a:bodyPr anchor="t"/>
          <a:lstStyle>
            <a:lvl1pPr marL="0" indent="0">
              <a:buNone/>
              <a:defRPr sz="8960"/>
            </a:lvl1pPr>
            <a:lvl2pPr marL="1280160" indent="0">
              <a:buNone/>
              <a:defRPr sz="7840"/>
            </a:lvl2pPr>
            <a:lvl3pPr marL="2560320" indent="0">
              <a:buNone/>
              <a:defRPr sz="6720"/>
            </a:lvl3pPr>
            <a:lvl4pPr marL="3840480" indent="0">
              <a:buNone/>
              <a:defRPr sz="5600"/>
            </a:lvl4pPr>
            <a:lvl5pPr marL="5120640" indent="0">
              <a:buNone/>
              <a:defRPr sz="5600"/>
            </a:lvl5pPr>
            <a:lvl6pPr marL="6400800" indent="0">
              <a:buNone/>
              <a:defRPr sz="5600"/>
            </a:lvl6pPr>
            <a:lvl7pPr marL="7680960" indent="0">
              <a:buNone/>
              <a:defRPr sz="5600"/>
            </a:lvl7pPr>
            <a:lvl8pPr marL="8961120" indent="0">
              <a:buNone/>
              <a:defRPr sz="5600"/>
            </a:lvl8pPr>
            <a:lvl9pPr marL="10241280" indent="0">
              <a:buNone/>
              <a:defRPr sz="5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4208" y="29422485"/>
            <a:ext cx="22274784" cy="3983595"/>
          </a:xfrm>
        </p:spPr>
        <p:txBody>
          <a:bodyPr/>
          <a:lstStyle>
            <a:lvl1pPr marL="0" indent="0" algn="l">
              <a:buNone/>
              <a:defRPr sz="448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2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44597"/>
            <a:ext cx="25603200" cy="9931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208" y="4018845"/>
            <a:ext cx="22274784" cy="14946491"/>
          </a:xfrm>
        </p:spPr>
        <p:txBody>
          <a:bodyPr anchor="ctr"/>
          <a:lstStyle>
            <a:lvl1pPr algn="l">
              <a:defRPr sz="8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0" y="19462048"/>
            <a:ext cx="21762720" cy="7097877"/>
          </a:xfrm>
        </p:spPr>
        <p:txBody>
          <a:bodyPr anchor="ctr"/>
          <a:lstStyle>
            <a:lvl1pPr marL="0" indent="0">
              <a:buNone/>
              <a:defRPr sz="448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574093" y="2032008"/>
            <a:ext cx="6112764" cy="1947333"/>
          </a:xfrm>
        </p:spPr>
        <p:txBody>
          <a:bodyPr/>
          <a:lstStyle>
            <a:lvl1pPr algn="r">
              <a:defRPr/>
            </a:lvl1pPr>
          </a:lstStyle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64208" y="2032008"/>
            <a:ext cx="13525837" cy="194733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2070905" y="2032008"/>
            <a:ext cx="1868087" cy="1947333"/>
          </a:xfrm>
        </p:spPr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937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44597"/>
            <a:ext cx="25603200" cy="9931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383" y="4018848"/>
            <a:ext cx="21318220" cy="14699915"/>
          </a:xfrm>
        </p:spPr>
        <p:txBody>
          <a:bodyPr anchor="ctr"/>
          <a:lstStyle>
            <a:lvl1pPr algn="l">
              <a:defRPr sz="8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738117" y="18718765"/>
            <a:ext cx="20144746" cy="2370363"/>
          </a:xfrm>
        </p:spPr>
        <p:txBody>
          <a:bodyPr anchor="t">
            <a:normAutofit/>
          </a:bodyPr>
          <a:lstStyle>
            <a:lvl1pPr marL="0" indent="0">
              <a:buNone/>
              <a:defRPr sz="392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0" y="22264520"/>
            <a:ext cx="21780506" cy="4380080"/>
          </a:xfrm>
        </p:spPr>
        <p:txBody>
          <a:bodyPr anchor="ctr">
            <a:normAutofit/>
          </a:bodyPr>
          <a:lstStyle>
            <a:lvl1pPr marL="0" indent="0">
              <a:buNone/>
              <a:defRPr sz="448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574093" y="2032008"/>
            <a:ext cx="6112764" cy="1947333"/>
          </a:xfrm>
        </p:spPr>
        <p:txBody>
          <a:bodyPr/>
          <a:lstStyle>
            <a:lvl1pPr algn="r">
              <a:defRPr/>
            </a:lvl1pPr>
          </a:lstStyle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64208" y="2023672"/>
            <a:ext cx="13525837" cy="194733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2070905" y="2032008"/>
            <a:ext cx="1868087" cy="1947333"/>
          </a:xfrm>
        </p:spPr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48082" y="4307840"/>
            <a:ext cx="1280160" cy="3118805"/>
          </a:xfrm>
          <a:prstGeom prst="rect">
            <a:avLst/>
          </a:prstGeom>
        </p:spPr>
        <p:txBody>
          <a:bodyPr vert="horz" lIns="256032" tIns="128016" rIns="256032" bIns="128016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224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10852" y="16113760"/>
            <a:ext cx="1280160" cy="3118805"/>
          </a:xfrm>
          <a:prstGeom prst="rect">
            <a:avLst/>
          </a:prstGeom>
        </p:spPr>
        <p:txBody>
          <a:bodyPr vert="horz" lIns="256032" tIns="128016" rIns="256032" bIns="128016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224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241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44597"/>
            <a:ext cx="25603200" cy="9931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0" y="5998414"/>
            <a:ext cx="21769390" cy="13396453"/>
          </a:xfrm>
        </p:spPr>
        <p:txBody>
          <a:bodyPr anchor="b"/>
          <a:lstStyle>
            <a:lvl1pPr algn="l">
              <a:defRPr sz="8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18" y="19457688"/>
            <a:ext cx="21766102" cy="5332720"/>
          </a:xfrm>
        </p:spPr>
        <p:txBody>
          <a:bodyPr anchor="t"/>
          <a:lstStyle>
            <a:lvl1pPr marL="0" indent="0">
              <a:buNone/>
              <a:defRPr sz="448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574093" y="2020718"/>
            <a:ext cx="6112764" cy="1947333"/>
          </a:xfrm>
        </p:spPr>
        <p:txBody>
          <a:bodyPr/>
          <a:lstStyle>
            <a:lvl1pPr algn="r">
              <a:defRPr/>
            </a:lvl1pPr>
          </a:lstStyle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64208" y="2020718"/>
            <a:ext cx="13525837" cy="194733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2070905" y="2032008"/>
            <a:ext cx="1868087" cy="1947333"/>
          </a:xfrm>
        </p:spPr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50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80764" y="4064003"/>
            <a:ext cx="17858229" cy="69539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664211" y="11744427"/>
            <a:ext cx="7168896" cy="3292373"/>
          </a:xfrm>
        </p:spPr>
        <p:txBody>
          <a:bodyPr anchor="b">
            <a:noAutofit/>
          </a:bodyPr>
          <a:lstStyle>
            <a:lvl1pPr marL="0" indent="0">
              <a:buNone/>
              <a:defRPr sz="6720" b="0">
                <a:solidFill>
                  <a:schemeClr val="tx1"/>
                </a:solidFill>
              </a:defRPr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664208" y="15491011"/>
            <a:ext cx="7168896" cy="17915088"/>
          </a:xfrm>
        </p:spPr>
        <p:txBody>
          <a:bodyPr anchor="t">
            <a:normAutofit/>
          </a:bodyPr>
          <a:lstStyle>
            <a:lvl1pPr marL="0" indent="0">
              <a:buNone/>
              <a:defRPr sz="3920"/>
            </a:lvl1pPr>
            <a:lvl2pPr marL="1280160" indent="0">
              <a:buNone/>
              <a:defRPr sz="3360"/>
            </a:lvl2pPr>
            <a:lvl3pPr marL="2560320" indent="0">
              <a:buNone/>
              <a:defRPr sz="2800"/>
            </a:lvl3pPr>
            <a:lvl4pPr marL="3840480" indent="0">
              <a:buNone/>
              <a:defRPr sz="2520"/>
            </a:lvl4pPr>
            <a:lvl5pPr marL="5120640" indent="0">
              <a:buNone/>
              <a:defRPr sz="2520"/>
            </a:lvl5pPr>
            <a:lvl6pPr marL="6400800" indent="0">
              <a:buNone/>
              <a:defRPr sz="2520"/>
            </a:lvl6pPr>
            <a:lvl7pPr marL="7680960" indent="0">
              <a:buNone/>
              <a:defRPr sz="2520"/>
            </a:lvl7pPr>
            <a:lvl8pPr marL="8961120" indent="0">
              <a:buNone/>
              <a:defRPr sz="2520"/>
            </a:lvl8pPr>
            <a:lvl9pPr marL="10241280" indent="0">
              <a:buNone/>
              <a:defRPr sz="25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46264" y="11740442"/>
            <a:ext cx="7168896" cy="3341515"/>
          </a:xfrm>
        </p:spPr>
        <p:txBody>
          <a:bodyPr anchor="b">
            <a:noAutofit/>
          </a:bodyPr>
          <a:lstStyle>
            <a:lvl1pPr marL="0" indent="0">
              <a:buNone/>
              <a:defRPr sz="6720" b="0">
                <a:solidFill>
                  <a:schemeClr val="tx1"/>
                </a:solidFill>
              </a:defRPr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9242187" y="15488363"/>
            <a:ext cx="7168896" cy="17917717"/>
          </a:xfrm>
        </p:spPr>
        <p:txBody>
          <a:bodyPr anchor="t">
            <a:normAutofit/>
          </a:bodyPr>
          <a:lstStyle>
            <a:lvl1pPr marL="0" indent="0">
              <a:buNone/>
              <a:defRPr sz="3920"/>
            </a:lvl1pPr>
            <a:lvl2pPr marL="1280160" indent="0">
              <a:buNone/>
              <a:defRPr sz="3360"/>
            </a:lvl2pPr>
            <a:lvl3pPr marL="2560320" indent="0">
              <a:buNone/>
              <a:defRPr sz="2800"/>
            </a:lvl3pPr>
            <a:lvl4pPr marL="3840480" indent="0">
              <a:buNone/>
              <a:defRPr sz="2520"/>
            </a:lvl4pPr>
            <a:lvl5pPr marL="5120640" indent="0">
              <a:buNone/>
              <a:defRPr sz="2520"/>
            </a:lvl5pPr>
            <a:lvl6pPr marL="6400800" indent="0">
              <a:buNone/>
              <a:defRPr sz="2520"/>
            </a:lvl6pPr>
            <a:lvl7pPr marL="7680960" indent="0">
              <a:buNone/>
              <a:defRPr sz="2520"/>
            </a:lvl7pPr>
            <a:lvl8pPr marL="8961120" indent="0">
              <a:buNone/>
              <a:defRPr sz="2520"/>
            </a:lvl8pPr>
            <a:lvl9pPr marL="10241280" indent="0">
              <a:buNone/>
              <a:defRPr sz="25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770093" y="11695285"/>
            <a:ext cx="7168896" cy="3341515"/>
          </a:xfrm>
        </p:spPr>
        <p:txBody>
          <a:bodyPr anchor="b">
            <a:noAutofit/>
          </a:bodyPr>
          <a:lstStyle>
            <a:lvl1pPr marL="0" indent="0">
              <a:buNone/>
              <a:defRPr sz="6720" b="0">
                <a:solidFill>
                  <a:schemeClr val="tx1"/>
                </a:solidFill>
              </a:defRPr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6770096" y="15491011"/>
            <a:ext cx="7168896" cy="17915088"/>
          </a:xfrm>
        </p:spPr>
        <p:txBody>
          <a:bodyPr anchor="t">
            <a:normAutofit/>
          </a:bodyPr>
          <a:lstStyle>
            <a:lvl1pPr marL="0" indent="0">
              <a:buNone/>
              <a:defRPr sz="3920"/>
            </a:lvl1pPr>
            <a:lvl2pPr marL="1280160" indent="0">
              <a:buNone/>
              <a:defRPr sz="3360"/>
            </a:lvl2pPr>
            <a:lvl3pPr marL="2560320" indent="0">
              <a:buNone/>
              <a:defRPr sz="2800"/>
            </a:lvl3pPr>
            <a:lvl4pPr marL="3840480" indent="0">
              <a:buNone/>
              <a:defRPr sz="2520"/>
            </a:lvl4pPr>
            <a:lvl5pPr marL="5120640" indent="0">
              <a:buNone/>
              <a:defRPr sz="2520"/>
            </a:lvl5pPr>
            <a:lvl6pPr marL="6400800" indent="0">
              <a:buNone/>
              <a:defRPr sz="2520"/>
            </a:lvl6pPr>
            <a:lvl7pPr marL="7680960" indent="0">
              <a:buNone/>
              <a:defRPr sz="2520"/>
            </a:lvl7pPr>
            <a:lvl8pPr marL="8961120" indent="0">
              <a:buNone/>
              <a:defRPr sz="2520"/>
            </a:lvl8pPr>
            <a:lvl9pPr marL="10241280" indent="0">
              <a:buNone/>
              <a:defRPr sz="25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84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080766" y="4064000"/>
            <a:ext cx="17869555" cy="6908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664208" y="21937816"/>
            <a:ext cx="7168896" cy="3641413"/>
          </a:xfrm>
        </p:spPr>
        <p:txBody>
          <a:bodyPr anchor="b">
            <a:noAutofit/>
          </a:bodyPr>
          <a:lstStyle>
            <a:lvl1pPr marL="0" indent="0">
              <a:buNone/>
              <a:defRPr sz="6720" b="0">
                <a:solidFill>
                  <a:schemeClr val="tx1"/>
                </a:solidFill>
              </a:defRPr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664208" y="12435840"/>
            <a:ext cx="7168896" cy="8038933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4480"/>
            </a:lvl1pPr>
            <a:lvl2pPr marL="1280160" indent="0">
              <a:buNone/>
              <a:defRPr sz="4480"/>
            </a:lvl2pPr>
            <a:lvl3pPr marL="2560320" indent="0">
              <a:buNone/>
              <a:defRPr sz="4480"/>
            </a:lvl3pPr>
            <a:lvl4pPr marL="3840480" indent="0">
              <a:buNone/>
              <a:defRPr sz="4480"/>
            </a:lvl4pPr>
            <a:lvl5pPr marL="5120640" indent="0">
              <a:buNone/>
              <a:defRPr sz="4480"/>
            </a:lvl5pPr>
            <a:lvl6pPr marL="6400800" indent="0">
              <a:buNone/>
              <a:defRPr sz="4480"/>
            </a:lvl6pPr>
            <a:lvl7pPr marL="7680960" indent="0">
              <a:buNone/>
              <a:defRPr sz="4480"/>
            </a:lvl7pPr>
            <a:lvl8pPr marL="8961120" indent="0">
              <a:buNone/>
              <a:defRPr sz="4480"/>
            </a:lvl8pPr>
            <a:lvl9pPr marL="10241280" indent="0">
              <a:buNone/>
              <a:defRPr sz="448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664208" y="25579219"/>
            <a:ext cx="7168896" cy="7826864"/>
          </a:xfrm>
        </p:spPr>
        <p:txBody>
          <a:bodyPr anchor="t">
            <a:normAutofit/>
          </a:bodyPr>
          <a:lstStyle>
            <a:lvl1pPr marL="0" indent="0">
              <a:buNone/>
              <a:defRPr sz="3920"/>
            </a:lvl1pPr>
            <a:lvl2pPr marL="1280160" indent="0">
              <a:buNone/>
              <a:defRPr sz="3360"/>
            </a:lvl2pPr>
            <a:lvl3pPr marL="2560320" indent="0">
              <a:buNone/>
              <a:defRPr sz="2800"/>
            </a:lvl3pPr>
            <a:lvl4pPr marL="3840480" indent="0">
              <a:buNone/>
              <a:defRPr sz="2520"/>
            </a:lvl4pPr>
            <a:lvl5pPr marL="5120640" indent="0">
              <a:buNone/>
              <a:defRPr sz="2520"/>
            </a:lvl5pPr>
            <a:lvl6pPr marL="6400800" indent="0">
              <a:buNone/>
              <a:defRPr sz="2520"/>
            </a:lvl6pPr>
            <a:lvl7pPr marL="7680960" indent="0">
              <a:buNone/>
              <a:defRPr sz="2520"/>
            </a:lvl7pPr>
            <a:lvl8pPr marL="8961120" indent="0">
              <a:buNone/>
              <a:defRPr sz="2520"/>
            </a:lvl8pPr>
            <a:lvl9pPr marL="10241280" indent="0">
              <a:buNone/>
              <a:defRPr sz="25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17244" y="21937816"/>
            <a:ext cx="7168896" cy="3641413"/>
          </a:xfrm>
        </p:spPr>
        <p:txBody>
          <a:bodyPr anchor="b">
            <a:noAutofit/>
          </a:bodyPr>
          <a:lstStyle>
            <a:lvl1pPr marL="0" indent="0">
              <a:buNone/>
              <a:defRPr sz="6720" b="0">
                <a:solidFill>
                  <a:schemeClr val="tx1"/>
                </a:solidFill>
              </a:defRPr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9217242" y="12435840"/>
            <a:ext cx="7168896" cy="8052597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4480"/>
            </a:lvl1pPr>
            <a:lvl2pPr marL="1280160" indent="0">
              <a:buNone/>
              <a:defRPr sz="4480"/>
            </a:lvl2pPr>
            <a:lvl3pPr marL="2560320" indent="0">
              <a:buNone/>
              <a:defRPr sz="4480"/>
            </a:lvl3pPr>
            <a:lvl4pPr marL="3840480" indent="0">
              <a:buNone/>
              <a:defRPr sz="4480"/>
            </a:lvl4pPr>
            <a:lvl5pPr marL="5120640" indent="0">
              <a:buNone/>
              <a:defRPr sz="4480"/>
            </a:lvl5pPr>
            <a:lvl6pPr marL="6400800" indent="0">
              <a:buNone/>
              <a:defRPr sz="4480"/>
            </a:lvl6pPr>
            <a:lvl7pPr marL="7680960" indent="0">
              <a:buNone/>
              <a:defRPr sz="4480"/>
            </a:lvl7pPr>
            <a:lvl8pPr marL="8961120" indent="0">
              <a:buNone/>
              <a:defRPr sz="4480"/>
            </a:lvl8pPr>
            <a:lvl9pPr marL="10241280" indent="0">
              <a:buNone/>
              <a:defRPr sz="448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9214402" y="25579213"/>
            <a:ext cx="7168896" cy="7826864"/>
          </a:xfrm>
        </p:spPr>
        <p:txBody>
          <a:bodyPr anchor="t">
            <a:normAutofit/>
          </a:bodyPr>
          <a:lstStyle>
            <a:lvl1pPr marL="0" indent="0">
              <a:buNone/>
              <a:defRPr sz="3920"/>
            </a:lvl1pPr>
            <a:lvl2pPr marL="1280160" indent="0">
              <a:buNone/>
              <a:defRPr sz="3360"/>
            </a:lvl2pPr>
            <a:lvl3pPr marL="2560320" indent="0">
              <a:buNone/>
              <a:defRPr sz="2800"/>
            </a:lvl3pPr>
            <a:lvl4pPr marL="3840480" indent="0">
              <a:buNone/>
              <a:defRPr sz="2520"/>
            </a:lvl4pPr>
            <a:lvl5pPr marL="5120640" indent="0">
              <a:buNone/>
              <a:defRPr sz="2520"/>
            </a:lvl5pPr>
            <a:lvl6pPr marL="6400800" indent="0">
              <a:buNone/>
              <a:defRPr sz="2520"/>
            </a:lvl6pPr>
            <a:lvl7pPr marL="7680960" indent="0">
              <a:buNone/>
              <a:defRPr sz="2520"/>
            </a:lvl7pPr>
            <a:lvl8pPr marL="8961120" indent="0">
              <a:buNone/>
              <a:defRPr sz="2520"/>
            </a:lvl8pPr>
            <a:lvl9pPr marL="10241280" indent="0">
              <a:buNone/>
              <a:defRPr sz="25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781422" y="21937816"/>
            <a:ext cx="7168896" cy="3641413"/>
          </a:xfrm>
        </p:spPr>
        <p:txBody>
          <a:bodyPr anchor="b">
            <a:noAutofit/>
          </a:bodyPr>
          <a:lstStyle>
            <a:lvl1pPr marL="0" indent="0">
              <a:buNone/>
              <a:defRPr sz="6720" b="0">
                <a:solidFill>
                  <a:schemeClr val="tx1"/>
                </a:solidFill>
              </a:defRPr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6781419" y="12435848"/>
            <a:ext cx="7168896" cy="8047568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4480"/>
            </a:lvl1pPr>
            <a:lvl2pPr marL="1280160" indent="0">
              <a:buNone/>
              <a:defRPr sz="4480"/>
            </a:lvl2pPr>
            <a:lvl3pPr marL="2560320" indent="0">
              <a:buNone/>
              <a:defRPr sz="4480"/>
            </a:lvl3pPr>
            <a:lvl4pPr marL="3840480" indent="0">
              <a:buNone/>
              <a:defRPr sz="4480"/>
            </a:lvl4pPr>
            <a:lvl5pPr marL="5120640" indent="0">
              <a:buNone/>
              <a:defRPr sz="4480"/>
            </a:lvl5pPr>
            <a:lvl6pPr marL="6400800" indent="0">
              <a:buNone/>
              <a:defRPr sz="4480"/>
            </a:lvl6pPr>
            <a:lvl7pPr marL="7680960" indent="0">
              <a:buNone/>
              <a:defRPr sz="4480"/>
            </a:lvl7pPr>
            <a:lvl8pPr marL="8961120" indent="0">
              <a:buNone/>
              <a:defRPr sz="4480"/>
            </a:lvl8pPr>
            <a:lvl9pPr marL="10241280" indent="0">
              <a:buNone/>
              <a:defRPr sz="448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6781162" y="25579203"/>
            <a:ext cx="7168896" cy="7826864"/>
          </a:xfrm>
        </p:spPr>
        <p:txBody>
          <a:bodyPr anchor="t">
            <a:normAutofit/>
          </a:bodyPr>
          <a:lstStyle>
            <a:lvl1pPr marL="0" indent="0">
              <a:buNone/>
              <a:defRPr sz="3920"/>
            </a:lvl1pPr>
            <a:lvl2pPr marL="1280160" indent="0">
              <a:buNone/>
              <a:defRPr sz="3360"/>
            </a:lvl2pPr>
            <a:lvl3pPr marL="2560320" indent="0">
              <a:buNone/>
              <a:defRPr sz="2800"/>
            </a:lvl3pPr>
            <a:lvl4pPr marL="3840480" indent="0">
              <a:buNone/>
              <a:defRPr sz="2520"/>
            </a:lvl4pPr>
            <a:lvl5pPr marL="5120640" indent="0">
              <a:buNone/>
              <a:defRPr sz="2520"/>
            </a:lvl5pPr>
            <a:lvl6pPr marL="6400800" indent="0">
              <a:buNone/>
              <a:defRPr sz="2520"/>
            </a:lvl6pPr>
            <a:lvl7pPr marL="7680960" indent="0">
              <a:buNone/>
              <a:defRPr sz="2520"/>
            </a:lvl7pPr>
            <a:lvl8pPr marL="8961120" indent="0">
              <a:buNone/>
              <a:defRPr sz="2520"/>
            </a:lvl8pPr>
            <a:lvl9pPr marL="10241280" indent="0">
              <a:buNone/>
              <a:defRPr sz="25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109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64208" y="11704320"/>
            <a:ext cx="22274784" cy="21701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59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44597"/>
            <a:ext cx="25603200" cy="9931403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18452" y="3984979"/>
            <a:ext cx="4320540" cy="22659600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64209" y="3979339"/>
            <a:ext cx="17578498" cy="22665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574093" y="2032008"/>
            <a:ext cx="6112764" cy="1947333"/>
          </a:xfrm>
        </p:spPr>
        <p:txBody>
          <a:bodyPr/>
          <a:lstStyle>
            <a:lvl1pPr algn="r">
              <a:defRPr/>
            </a:lvl1pPr>
          </a:lstStyle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64208" y="2032008"/>
            <a:ext cx="13525837" cy="194733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070905" y="2032008"/>
            <a:ext cx="1868087" cy="1947333"/>
          </a:xfrm>
        </p:spPr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34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16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44597"/>
            <a:ext cx="25603200" cy="9931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208" y="4018851"/>
            <a:ext cx="22274784" cy="14943653"/>
          </a:xfrm>
        </p:spPr>
        <p:txBody>
          <a:bodyPr anchor="b">
            <a:normAutofit/>
          </a:bodyPr>
          <a:lstStyle>
            <a:lvl1pPr algn="r">
              <a:defRPr sz="11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4209" y="19422539"/>
            <a:ext cx="22274787" cy="7222048"/>
          </a:xfrm>
        </p:spPr>
        <p:txBody>
          <a:bodyPr>
            <a:normAutofit/>
          </a:bodyPr>
          <a:lstStyle>
            <a:lvl1pPr marL="0" indent="0" algn="r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1pPr>
            <a:lvl2pPr marL="128016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2pPr>
            <a:lvl3pPr marL="25603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3pPr>
            <a:lvl4pPr marL="38404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4pPr>
            <a:lvl5pPr marL="512064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5pPr>
            <a:lvl6pPr marL="640080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6pPr>
            <a:lvl7pPr marL="768096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7pPr>
            <a:lvl8pPr marL="89611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8pPr>
            <a:lvl9pPr marL="102412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574093" y="2032008"/>
            <a:ext cx="6112764" cy="1947333"/>
          </a:xfrm>
        </p:spPr>
        <p:txBody>
          <a:bodyPr/>
          <a:lstStyle>
            <a:lvl1pPr algn="r">
              <a:defRPr/>
            </a:lvl1pPr>
          </a:lstStyle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64208" y="2032008"/>
            <a:ext cx="13525837" cy="194733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070906" y="2032008"/>
            <a:ext cx="1868084" cy="1947333"/>
          </a:xfrm>
        </p:spPr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64210" y="11704320"/>
            <a:ext cx="10949621" cy="21701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97877" y="11704320"/>
            <a:ext cx="10941112" cy="21701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7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760" y="4064000"/>
            <a:ext cx="17858232" cy="6908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9583" y="11646944"/>
            <a:ext cx="10314245" cy="4394197"/>
          </a:xfrm>
        </p:spPr>
        <p:txBody>
          <a:bodyPr anchor="b">
            <a:normAutofit/>
          </a:bodyPr>
          <a:lstStyle>
            <a:lvl1pPr marL="0" indent="0">
              <a:buNone/>
              <a:defRPr sz="7840" b="0">
                <a:solidFill>
                  <a:schemeClr val="tx1"/>
                </a:solidFill>
              </a:defRPr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4207" y="16707560"/>
            <a:ext cx="10949621" cy="166985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633252" y="11646944"/>
            <a:ext cx="10305739" cy="4394197"/>
          </a:xfrm>
        </p:spPr>
        <p:txBody>
          <a:bodyPr anchor="b">
            <a:normAutofit/>
          </a:bodyPr>
          <a:lstStyle>
            <a:lvl1pPr marL="0" indent="0">
              <a:buNone/>
              <a:defRPr sz="7840" b="0">
                <a:solidFill>
                  <a:schemeClr val="tx1"/>
                </a:solidFill>
              </a:defRPr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997876" y="16707560"/>
            <a:ext cx="10941115" cy="166985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1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2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9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208" y="8128000"/>
            <a:ext cx="8641080" cy="8534400"/>
          </a:xfrm>
        </p:spPr>
        <p:txBody>
          <a:bodyPr anchor="b"/>
          <a:lstStyle>
            <a:lvl1pPr algn="l">
              <a:defRPr sz="8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1360" y="3982720"/>
            <a:ext cx="13057632" cy="2942336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4208" y="16662400"/>
            <a:ext cx="8641080" cy="16743680"/>
          </a:xfrm>
        </p:spPr>
        <p:txBody>
          <a:bodyPr/>
          <a:lstStyle>
            <a:lvl1pPr marL="0" indent="0">
              <a:buNone/>
              <a:defRPr sz="448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79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208" y="8128000"/>
            <a:ext cx="11412044" cy="8534400"/>
          </a:xfrm>
        </p:spPr>
        <p:txBody>
          <a:bodyPr anchor="b"/>
          <a:lstStyle>
            <a:lvl1pPr algn="l">
              <a:defRPr sz="8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57067" y="4006624"/>
            <a:ext cx="10287855" cy="29399456"/>
          </a:xfrm>
        </p:spPr>
        <p:txBody>
          <a:bodyPr anchor="t"/>
          <a:lstStyle>
            <a:lvl1pPr marL="0" indent="0">
              <a:buNone/>
              <a:defRPr sz="8960"/>
            </a:lvl1pPr>
            <a:lvl2pPr marL="1280160" indent="0">
              <a:buNone/>
              <a:defRPr sz="7840"/>
            </a:lvl2pPr>
            <a:lvl3pPr marL="2560320" indent="0">
              <a:buNone/>
              <a:defRPr sz="6720"/>
            </a:lvl3pPr>
            <a:lvl4pPr marL="3840480" indent="0">
              <a:buNone/>
              <a:defRPr sz="5600"/>
            </a:lvl4pPr>
            <a:lvl5pPr marL="5120640" indent="0">
              <a:buNone/>
              <a:defRPr sz="5600"/>
            </a:lvl5pPr>
            <a:lvl6pPr marL="6400800" indent="0">
              <a:buNone/>
              <a:defRPr sz="5600"/>
            </a:lvl6pPr>
            <a:lvl7pPr marL="7680960" indent="0">
              <a:buNone/>
              <a:defRPr sz="5600"/>
            </a:lvl7pPr>
            <a:lvl8pPr marL="8961120" indent="0">
              <a:buNone/>
              <a:defRPr sz="5600"/>
            </a:lvl8pPr>
            <a:lvl9pPr marL="10241280" indent="0">
              <a:buNone/>
              <a:defRPr sz="5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4208" y="16662400"/>
            <a:ext cx="11412044" cy="16743680"/>
          </a:xfrm>
        </p:spPr>
        <p:txBody>
          <a:bodyPr/>
          <a:lstStyle>
            <a:lvl1pPr marL="0" indent="0">
              <a:buNone/>
              <a:defRPr sz="448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6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603200" cy="576580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80760" y="4076656"/>
            <a:ext cx="17858232" cy="6896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4208" y="11704320"/>
            <a:ext cx="22274784" cy="2170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54244" y="33900542"/>
            <a:ext cx="5984748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13E85-BC6A-451D-BE5C-71C7E633C3AF}" type="datetimeFigureOut">
              <a:rPr lang="en-US" smtClean="0"/>
              <a:pPr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4208" y="33897848"/>
            <a:ext cx="15905988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402300" y="2032008"/>
            <a:ext cx="5536692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843F7-2674-4CED-9EEC-EF05D505E3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838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txStyles>
    <p:titleStyle>
      <a:lvl1pPr algn="r" defTabSz="2560320" rtl="0" eaLnBrk="1" latinLnBrk="0" hangingPunct="1">
        <a:lnSpc>
          <a:spcPct val="90000"/>
        </a:lnSpc>
        <a:spcBef>
          <a:spcPct val="0"/>
        </a:spcBef>
        <a:buNone/>
        <a:defRPr sz="11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0080" indent="-640080" algn="l" defTabSz="256032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61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320040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3pPr>
      <a:lvl4pPr marL="448056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5pPr>
      <a:lvl6pPr marL="704088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6pPr>
      <a:lvl7pPr marL="832104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8pPr>
      <a:lvl9pPr marL="1088136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8016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2pPr>
      <a:lvl3pPr marL="256032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4pPr>
      <a:lvl5pPr marL="512064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5pPr>
      <a:lvl6pPr marL="640080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6pPr>
      <a:lvl7pPr marL="768096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7pPr>
      <a:lvl8pPr marL="896112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8pPr>
      <a:lvl9pPr marL="1024128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339" y="61340"/>
            <a:ext cx="22474084" cy="24887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" name="Rectangle 4"/>
          <p:cNvSpPr/>
          <p:nvPr/>
        </p:nvSpPr>
        <p:spPr>
          <a:xfrm>
            <a:off x="522339" y="6020312"/>
            <a:ext cx="24307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00" b="1" dirty="0">
                <a:solidFill>
                  <a:schemeClr val="bg1"/>
                </a:solidFill>
              </a:rPr>
              <a:t>	</a:t>
            </a:r>
          </a:p>
          <a:p>
            <a:pPr algn="just"/>
            <a:r>
              <a:rPr lang="en-GB" sz="4000" b="1" dirty="0">
                <a:solidFill>
                  <a:schemeClr val="bg1"/>
                </a:solidFill>
              </a:rPr>
              <a:t>	</a:t>
            </a:r>
          </a:p>
          <a:p>
            <a:pPr algn="just"/>
            <a:r>
              <a:rPr lang="en-GB" sz="4000" b="1" dirty="0">
                <a:solidFill>
                  <a:schemeClr val="bg1"/>
                </a:solidFill>
              </a:rPr>
              <a:t>	</a:t>
            </a:r>
            <a:endParaRPr lang="en-GB" sz="4400" dirty="0">
              <a:solidFill>
                <a:schemeClr val="bg1"/>
              </a:solidFill>
              <a:latin typeface="Chiller" panose="04020404031007020602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93939" y="4801923"/>
            <a:ext cx="22936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Andreea COZEA*, Gheorghe-Cosmin MANEA**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* 1 National Research and Development Institute for Industrial Ecology INCD ECOIND, 57-73 </a:t>
            </a:r>
            <a:r>
              <a:rPr lang="en-GB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Drumul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Podu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Dambovitei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Street, postal code 060652, Bucharest, Romania, 2 GLEARN &amp; RESEARCH, </a:t>
            </a:r>
            <a:r>
              <a:rPr lang="en-GB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Adress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201 Fullwell Avenue, Ilford, Essex, United Kingdom, postal code IG5 0RA, andreea.cozea@yahoo.com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** 1</a:t>
            </a:r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Bucharest University of Economic Studies-E.A.I., </a:t>
            </a:r>
            <a:r>
              <a:rPr lang="en-GB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Tache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Ionescu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Street, postal code 52632, Bucharest, Romania, 2 GLEARN &amp; RESEARCH, </a:t>
            </a:r>
            <a:r>
              <a:rPr lang="en-GB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Adress</a:t>
            </a:r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201 Fullwell Avenue, Ilford, Essex, United Kingdom, postal code IG5 0RA, maneacosmin37@gmail.com</a:t>
            </a:r>
          </a:p>
        </p:txBody>
      </p:sp>
      <p:sp>
        <p:nvSpPr>
          <p:cNvPr id="27" name="Rectangle 56"/>
          <p:cNvSpPr>
            <a:spLocks noChangeArrowheads="1"/>
          </p:cNvSpPr>
          <p:nvPr/>
        </p:nvSpPr>
        <p:spPr bwMode="auto">
          <a:xfrm>
            <a:off x="4104231" y="31172440"/>
            <a:ext cx="52228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748562" y="34166389"/>
            <a:ext cx="2390561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  <a:spcAft>
                <a:spcPts val="0"/>
              </a:spcAft>
            </a:pP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Acknowledgements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GB" sz="2800" dirty="0">
                <a:solidFill>
                  <a:schemeClr val="bg1"/>
                </a:solidFill>
                <a:latin typeface="Bahnschrift SemiBold" panose="020B0502040204020203" pitchFamily="34" charset="0"/>
                <a:ea typeface="Calibri" panose="020F0502020204030204" pitchFamily="34" charset="0"/>
              </a:rPr>
              <a:t>This study was accomplishing through </a:t>
            </a:r>
            <a:r>
              <a:rPr lang="en-GB" sz="2800" dirty="0" smtClean="0">
                <a:solidFill>
                  <a:schemeClr val="bg1"/>
                </a:solidFill>
                <a:latin typeface="Bahnschrift SemiBold" panose="020B0502040204020203" pitchFamily="34" charset="0"/>
                <a:ea typeface="Calibri" panose="020F0502020204030204" pitchFamily="34" charset="0"/>
              </a:rPr>
              <a:t>the GLEARN </a:t>
            </a:r>
            <a:r>
              <a:rPr lang="en-GB" sz="2800" dirty="0">
                <a:solidFill>
                  <a:schemeClr val="bg1"/>
                </a:solidFill>
                <a:latin typeface="Bahnschrift SemiBold" panose="020B0502040204020203" pitchFamily="34" charset="0"/>
                <a:ea typeface="Calibri" panose="020F0502020204030204" pitchFamily="34" charset="0"/>
              </a:rPr>
              <a:t>&amp; </a:t>
            </a:r>
            <a:r>
              <a:rPr lang="en-GB" sz="2800" dirty="0" smtClean="0">
                <a:solidFill>
                  <a:schemeClr val="bg1"/>
                </a:solidFill>
                <a:latin typeface="Bahnschrift SemiBold" panose="020B0502040204020203" pitchFamily="34" charset="0"/>
                <a:ea typeface="Calibri" panose="020F0502020204030204" pitchFamily="34" charset="0"/>
              </a:rPr>
              <a:t>RESEARCH</a:t>
            </a:r>
            <a:r>
              <a:rPr lang="en-GB" sz="2800" dirty="0">
                <a:solidFill>
                  <a:schemeClr val="bg1"/>
                </a:solidFill>
                <a:latin typeface="Bahnschrift SemiBold" panose="020B0502040204020203" pitchFamily="34" charset="0"/>
                <a:ea typeface="Calibri" panose="020F0502020204030204" pitchFamily="34" charset="0"/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latin typeface="Bahnschrift SemiBold" panose="020B0502040204020203" pitchFamily="34" charset="0"/>
                <a:ea typeface="Calibri" panose="020F0502020204030204" pitchFamily="34" charset="0"/>
              </a:rPr>
              <a:t>funds; </a:t>
            </a:r>
            <a:r>
              <a:rPr lang="en-GB" sz="2800" dirty="0">
                <a:solidFill>
                  <a:schemeClr val="bg1"/>
                </a:solidFill>
                <a:latin typeface="Bahnschrift SemiBold" panose="020B0502040204020203" pitchFamily="34" charset="0"/>
                <a:ea typeface="Calibri" panose="020F0502020204030204" pitchFamily="34" charset="0"/>
              </a:rPr>
              <a:t>the authors would like to thank all those who contributed to this </a:t>
            </a:r>
            <a:r>
              <a:rPr lang="en-GB" sz="2800" dirty="0" smtClean="0">
                <a:solidFill>
                  <a:schemeClr val="bg1"/>
                </a:solidFill>
                <a:latin typeface="Bahnschrift SemiBold" panose="020B0502040204020203" pitchFamily="34" charset="0"/>
                <a:ea typeface="Calibri" panose="020F0502020204030204" pitchFamily="34" charset="0"/>
              </a:rPr>
              <a:t>study.</a:t>
            </a:r>
            <a:endParaRPr lang="en-GB" sz="2800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47194" y="340058"/>
            <a:ext cx="5638800" cy="21116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97" y="437015"/>
            <a:ext cx="4986183" cy="19689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56156" y="398006"/>
            <a:ext cx="4246076" cy="211168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819400" y="2926963"/>
            <a:ext cx="2328966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2400"/>
              </a:spcAft>
            </a:pPr>
            <a:r>
              <a:rPr lang="en-AU" sz="4000" b="1" kern="1400" cap="all" spc="25" dirty="0">
                <a:solidFill>
                  <a:srgbClr val="0074BC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GREEN REVOLUTION and Circular Economy </a:t>
            </a:r>
            <a:endParaRPr lang="en-AU" sz="4000" b="1" kern="1400" cap="all" spc="25" dirty="0" smtClean="0">
              <a:solidFill>
                <a:srgbClr val="0074BC"/>
              </a:solidFill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spcAft>
                <a:spcPts val="2400"/>
              </a:spcAft>
            </a:pPr>
            <a:r>
              <a:rPr lang="en-AU" sz="4000" b="1" kern="1400" cap="all" spc="25" dirty="0" smtClean="0">
                <a:solidFill>
                  <a:srgbClr val="0074BC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moDELS and practices</a:t>
            </a:r>
            <a:endParaRPr lang="en-US" sz="4000" b="1" kern="1400" cap="all" spc="25" dirty="0">
              <a:solidFill>
                <a:srgbClr val="0074BC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09310" y="7825896"/>
            <a:ext cx="2352832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algn="just"/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change, biodiversity loss and the degradation of soil, air and water resources endanger our lives. Therefore, everyone's interest must be focused on a green and sustainable economy, and research and innovation must ensure the transition to a circular economy. </a:t>
            </a:r>
            <a:endParaRPr lang="en-GB" sz="3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must be considered related to the greening aspect such as: </a:t>
            </a:r>
            <a:r>
              <a:rPr lang="en-GB" sz="3200" dirty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 agriculture, carbon-free buildings and transport system, the transition to a clean energy, energy efficient transportation, and smart cities.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future is based on the green transition to </a:t>
            </a:r>
            <a:r>
              <a:rPr lang="en-GB" sz="3200" dirty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 energy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accompanied by the adoption of the circular economy model. 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09310" y="11388893"/>
            <a:ext cx="235193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this sense, this study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aims to follow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context of the framework necessary for the implementation of initiatives associated with the circular economy that will lead to a green transition, in general, with increasing resource efficiency, and recovering gaps at the state level.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9310" y="13048409"/>
            <a:ext cx="6920810" cy="559757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99653" y="12761972"/>
            <a:ext cx="165842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circular economy is an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is regenerative by intention and design and aims to improve resources’ performance and fight the volatility that climate change might bring to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businesses.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53400" y="14557391"/>
            <a:ext cx="16598534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circular economy model aims to close the gap between the production and the natural ecosystems’ cycles – on which humans ultimately depend upon.</a:t>
            </a:r>
            <a:endParaRPr lang="en-US" sz="32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49862" y="15909893"/>
            <a:ext cx="10134600" cy="34790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344400" y="18729799"/>
            <a:ext cx="6918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circular </a:t>
            </a:r>
            <a:r>
              <a:rPr lang="en-GB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economy model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63113" y="19623995"/>
            <a:ext cx="23467026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circular economy </a:t>
            </a:r>
            <a:r>
              <a:rPr lang="en-GB" sz="3200" b="1" dirty="0" smtClean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be not </a:t>
            </a:r>
            <a:r>
              <a:rPr lang="en-GB" sz="3200" b="1" dirty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single </a:t>
            </a:r>
            <a:r>
              <a:rPr lang="en-GB" sz="3200" b="1" dirty="0" smtClean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vertically-integrated action.</a:t>
            </a:r>
            <a:endParaRPr lang="en-GB" sz="3200" b="1" dirty="0">
              <a:solidFill>
                <a:srgbClr val="2196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Companies are like dots along the circle, forming a network between suppliers and customers called a value chain. This network can either be organized as a straight line between natural resources and landfills (linear economy) or creating a perpetual cycle of value with zero waste (circular economy</a:t>
            </a:r>
            <a:r>
              <a:rPr lang="en-GB" sz="3200" b="1" dirty="0" smtClean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aims to transition to a circular economy to make Europe cleaner and more competitive.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344061" y="22401980"/>
            <a:ext cx="2331012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model will be sustained by three </a:t>
            </a:r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 of the circular </a:t>
            </a:r>
            <a:r>
              <a:rPr lang="en-GB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economy:</a:t>
            </a:r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3200" b="1" i="1" dirty="0" smtClean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Keeping </a:t>
            </a:r>
            <a:r>
              <a:rPr lang="en-GB" sz="3200" b="1" i="1" dirty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 and materials in use</a:t>
            </a:r>
          </a:p>
          <a:p>
            <a:pPr algn="just"/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means focusing on sustainability, reuse, re-manufacturing and recycling to keep products, components and materials circulating in the economy.</a:t>
            </a:r>
          </a:p>
          <a:p>
            <a:pPr algn="just"/>
            <a:r>
              <a:rPr lang="en-GB" sz="3200" b="1" i="1" dirty="0" smtClean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Elimination </a:t>
            </a:r>
            <a:r>
              <a:rPr lang="en-GB" sz="3200" b="1" i="1" dirty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waste and pollution</a:t>
            </a:r>
          </a:p>
          <a:p>
            <a:pPr algn="just"/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includes emissions of greenhouse gases and hazardous substances, air, soil and water pollution, as well as structural losses such as traffic congestion.</a:t>
            </a:r>
          </a:p>
          <a:p>
            <a:pPr algn="just"/>
            <a:r>
              <a:rPr lang="en-GB" sz="3200" b="1" i="1" dirty="0" smtClean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Regeneration </a:t>
            </a:r>
            <a:r>
              <a:rPr lang="en-GB" sz="3200" b="1" i="1" dirty="0">
                <a:solidFill>
                  <a:srgbClr val="2196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renewal of natural systems</a:t>
            </a:r>
          </a:p>
          <a:p>
            <a:pPr algn="just"/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circular economy avoids the use of non-renewable resources and conserves or enhances renewable ones, for example by returning valuable nutrients to the soil to support regeneration or by using renewable energy instead of fossil fuel-based energy.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44061" y="32777774"/>
            <a:ext cx="232910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  <a:p>
            <a:pPr algn="just"/>
            <a:r>
              <a:rPr lang="en-GB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circular economy does not apply to a single field of activity or </a:t>
            </a:r>
            <a:r>
              <a:rPr lang="en-GB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resources, </a:t>
            </a:r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be extended to the level of all sectors of activity </a:t>
            </a:r>
            <a:r>
              <a:rPr lang="en-GB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different </a:t>
            </a:r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synergies, which can generate positive cumulative effects by </a:t>
            </a:r>
            <a:r>
              <a:rPr lang="en-GB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association.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09310" y="27958991"/>
            <a:ext cx="23444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the study, an inventory of existing best practices was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 at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and national level for the implementation of the circular economy (e.g. industrial symbiosis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 of thematic initiatives in this area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actively could contributes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development of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norms/standards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methodologies on the different types of waste, but also on the specialization of the workforce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Regarding the green economy area, Romania has implemented a series at the national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 normative acts for this field, which achieve synergies with the circular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economy.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terms of the tools needed to facilitate the implementation of the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circular economy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green one in Romania, the following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 were approached in the last years: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projects (84.31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%), public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 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88.24%), research projects (60.78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%), green 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procurement (52.94</a:t>
            </a:r>
            <a:r>
              <a:rPr lang="en-GB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%).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106399" y="15706498"/>
            <a:ext cx="4305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 and model</a:t>
            </a:r>
            <a:endParaRPr lang="en-US" sz="3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33262" y="27396477"/>
            <a:ext cx="9172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mplications at national and international level</a:t>
            </a:r>
            <a:endParaRPr lang="en-US" sz="3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86800" y="19888200"/>
            <a:ext cx="18473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9508" y="466202"/>
            <a:ext cx="2579739" cy="195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98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3627</TotalTime>
  <Words>761</Words>
  <Application>Microsoft Office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Arial Black</vt:lpstr>
      <vt:lpstr>Bahnschrift SemiBold</vt:lpstr>
      <vt:lpstr>Calibri</vt:lpstr>
      <vt:lpstr>Century Gothic</vt:lpstr>
      <vt:lpstr>Chiller</vt:lpstr>
      <vt:lpstr>Times New Roman</vt:lpstr>
      <vt:lpstr>Wingdings</vt:lpstr>
      <vt:lpstr>Vapor Trail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CERCETARE</dc:creator>
  <cp:lastModifiedBy>GABI AI-PC</cp:lastModifiedBy>
  <cp:revision>134</cp:revision>
  <cp:lastPrinted>2022-09-01T06:40:51Z</cp:lastPrinted>
  <dcterms:created xsi:type="dcterms:W3CDTF">2015-04-28T06:42:43Z</dcterms:created>
  <dcterms:modified xsi:type="dcterms:W3CDTF">2022-10-06T06:53:03Z</dcterms:modified>
</cp:coreProperties>
</file>