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5">
  <p:sldMasterIdLst>
    <p:sldMasterId id="2147483660" r:id="rId1"/>
  </p:sldMasterIdLst>
  <p:notesMasterIdLst>
    <p:notesMasterId r:id="rId3"/>
  </p:notesMasterIdLst>
  <p:handoutMasterIdLst>
    <p:handoutMasterId r:id="rId4"/>
  </p:handoutMasterIdLst>
  <p:sldIdLst>
    <p:sldId id="257" r:id="rId2"/>
  </p:sldIdLst>
  <p:sldSz cx="30480000" cy="45720000"/>
  <p:notesSz cx="6797675" cy="9926638"/>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1568">
          <p15:clr>
            <a:srgbClr val="A4A3A4"/>
          </p15:clr>
        </p15:guide>
        <p15:guide id="2" pos="10368">
          <p15:clr>
            <a:srgbClr val="A4A3A4"/>
          </p15:clr>
        </p15:guide>
      </p15:sldGuideLst>
    </p:ext>
    <p:ext uri="{2D200454-40CA-4A62-9FC3-DE9A4176ACB9}">
      <p15:notesGuideLst xmlns:p15="http://schemas.microsoft.com/office/powerpoint/2012/main">
        <p15:guide id="1" orient="horz" pos="10921">
          <p15:clr>
            <a:srgbClr val="A4A3A4"/>
          </p15:clr>
        </p15:guide>
        <p15:guide id="2" pos="76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BAEBFC"/>
    <a:srgbClr val="008000"/>
    <a:srgbClr val="FFFF00"/>
    <a:srgbClr val="000099"/>
    <a:srgbClr val="0066FF"/>
    <a:srgbClr val="FFFF66"/>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 mediu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il mediu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Stil luminos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A107856-5554-42FB-B03E-39F5DBC370BA}" styleName="Stil mediu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3296810-A885-4BE3-A3E7-6D5BEEA58F35}" styleName="Stil mediu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2587" autoAdjust="0"/>
    <p:restoredTop sz="90483" autoAdjust="0"/>
  </p:normalViewPr>
  <p:slideViewPr>
    <p:cSldViewPr>
      <p:cViewPr varScale="1">
        <p:scale>
          <a:sx n="16" d="100"/>
          <a:sy n="16" d="100"/>
        </p:scale>
        <p:origin x="3924" y="108"/>
      </p:cViewPr>
      <p:guideLst>
        <p:guide orient="horz" pos="11568"/>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42" d="100"/>
          <a:sy n="42" d="100"/>
        </p:scale>
        <p:origin x="-1275" y="-92"/>
      </p:cViewPr>
      <p:guideLst>
        <p:guide orient="horz" pos="10921"/>
        <p:guide pos="76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 Id="rId9"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5690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0163" y="9525"/>
            <a:ext cx="296227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237" tIns="0" rIns="19237" bIns="0" numCol="1" anchor="t" anchorCtr="0" compatLnSpc="1">
            <a:prstTxWarp prst="textNoShape">
              <a:avLst/>
            </a:prstTxWarp>
          </a:bodyPr>
          <a:lstStyle>
            <a:lvl1pPr defTabSz="769691">
              <a:defRPr sz="1000" i="1" dirty="0"/>
            </a:lvl1pPr>
          </a:lstStyle>
          <a:p>
            <a:pPr>
              <a:defRPr/>
            </a:pPr>
            <a:endParaRPr lang="en-GB"/>
          </a:p>
        </p:txBody>
      </p:sp>
      <p:sp>
        <p:nvSpPr>
          <p:cNvPr id="2051" name="Rectangle 3"/>
          <p:cNvSpPr>
            <a:spLocks noGrp="1" noChangeArrowheads="1"/>
          </p:cNvSpPr>
          <p:nvPr>
            <p:ph type="dt" idx="1"/>
          </p:nvPr>
        </p:nvSpPr>
        <p:spPr bwMode="auto">
          <a:xfrm>
            <a:off x="3865563" y="9525"/>
            <a:ext cx="2962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237" tIns="0" rIns="19237" bIns="0" numCol="1" anchor="t" anchorCtr="0" compatLnSpc="1">
            <a:prstTxWarp prst="textNoShape">
              <a:avLst/>
            </a:prstTxWarp>
          </a:bodyPr>
          <a:lstStyle>
            <a:lvl1pPr algn="r" defTabSz="769691">
              <a:defRPr sz="1000" i="1" dirty="0"/>
            </a:lvl1pPr>
          </a:lstStyle>
          <a:p>
            <a:pPr>
              <a:defRPr/>
            </a:pPr>
            <a:endParaRPr lang="en-GB"/>
          </a:p>
        </p:txBody>
      </p:sp>
      <p:sp>
        <p:nvSpPr>
          <p:cNvPr id="2052" name="Rectangle 4"/>
          <p:cNvSpPr>
            <a:spLocks noGrp="1" noRot="1" noChangeAspect="1" noChangeArrowheads="1" noTextEdit="1"/>
          </p:cNvSpPr>
          <p:nvPr>
            <p:ph type="sldImg" idx="2"/>
          </p:nvPr>
        </p:nvSpPr>
        <p:spPr bwMode="auto">
          <a:xfrm>
            <a:off x="2185988" y="779463"/>
            <a:ext cx="2427287" cy="3641725"/>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08050" y="4733925"/>
            <a:ext cx="4981575" cy="441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77" tIns="46489" rIns="92977" bIns="4648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p:cNvSpPr>
            <a:spLocks noGrp="1" noChangeArrowheads="1"/>
          </p:cNvSpPr>
          <p:nvPr>
            <p:ph type="ftr" sz="quarter" idx="4"/>
          </p:nvPr>
        </p:nvSpPr>
        <p:spPr bwMode="auto">
          <a:xfrm>
            <a:off x="-30163" y="9458325"/>
            <a:ext cx="296227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237" tIns="0" rIns="19237" bIns="0" numCol="1" anchor="b" anchorCtr="0" compatLnSpc="1">
            <a:prstTxWarp prst="textNoShape">
              <a:avLst/>
            </a:prstTxWarp>
          </a:bodyPr>
          <a:lstStyle>
            <a:lvl1pPr defTabSz="769691">
              <a:defRPr sz="1000" i="1" dirty="0"/>
            </a:lvl1pPr>
          </a:lstStyle>
          <a:p>
            <a:pPr>
              <a:defRPr/>
            </a:pPr>
            <a:endParaRPr lang="en-GB"/>
          </a:p>
        </p:txBody>
      </p:sp>
      <p:sp>
        <p:nvSpPr>
          <p:cNvPr id="2055" name="Rectangle 7"/>
          <p:cNvSpPr>
            <a:spLocks noGrp="1" noChangeArrowheads="1"/>
          </p:cNvSpPr>
          <p:nvPr>
            <p:ph type="sldNum" sz="quarter" idx="5"/>
          </p:nvPr>
        </p:nvSpPr>
        <p:spPr bwMode="auto">
          <a:xfrm>
            <a:off x="3865563" y="9458325"/>
            <a:ext cx="2962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237" tIns="0" rIns="19237" bIns="0" numCol="1" anchor="b" anchorCtr="0" compatLnSpc="1">
            <a:prstTxWarp prst="textNoShape">
              <a:avLst/>
            </a:prstTxWarp>
          </a:bodyPr>
          <a:lstStyle>
            <a:lvl1pPr algn="r" defTabSz="768350">
              <a:defRPr sz="1000" i="1"/>
            </a:lvl1pPr>
          </a:lstStyle>
          <a:p>
            <a:fld id="{830ADBDF-F5C4-487C-9925-99ED6FD5A9E3}" type="slidenum">
              <a:rPr lang="en-GB" altLang="en-US"/>
              <a:pPr/>
              <a:t>‹#›</a:t>
            </a:fld>
            <a:endParaRPr lang="en-GB" altLang="en-US"/>
          </a:p>
        </p:txBody>
      </p:sp>
    </p:spTree>
    <p:extLst>
      <p:ext uri="{BB962C8B-B14F-4D97-AF65-F5344CB8AC3E}">
        <p14:creationId xmlns:p14="http://schemas.microsoft.com/office/powerpoint/2010/main" val="3060253972"/>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0ADBDF-F5C4-487C-9925-99ED6FD5A9E3}" type="slidenum">
              <a:rPr lang="en-GB" altLang="en-US" smtClean="0"/>
              <a:pPr/>
              <a:t>1</a:t>
            </a:fld>
            <a:endParaRPr lang="en-GB" altLang="en-US"/>
          </a:p>
        </p:txBody>
      </p:sp>
    </p:spTree>
    <p:extLst>
      <p:ext uri="{BB962C8B-B14F-4D97-AF65-F5344CB8AC3E}">
        <p14:creationId xmlns:p14="http://schemas.microsoft.com/office/powerpoint/2010/main" val="2682701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u diapozitiv">
    <p:spTree>
      <p:nvGrpSpPr>
        <p:cNvPr id="1" name=""/>
        <p:cNvGrpSpPr/>
        <p:nvPr/>
      </p:nvGrpSpPr>
      <p:grpSpPr>
        <a:xfrm>
          <a:off x="0" y="0"/>
          <a:ext cx="0" cy="0"/>
          <a:chOff x="0" y="0"/>
          <a:chExt cx="0" cy="0"/>
        </a:xfrm>
      </p:grpSpPr>
      <p:sp>
        <p:nvSpPr>
          <p:cNvPr id="2" name="Titlu 1"/>
          <p:cNvSpPr>
            <a:spLocks noGrp="1"/>
          </p:cNvSpPr>
          <p:nvPr>
            <p:ph type="ctrTitle"/>
          </p:nvPr>
        </p:nvSpPr>
        <p:spPr>
          <a:xfrm>
            <a:off x="3810000" y="7482420"/>
            <a:ext cx="22860000" cy="15917333"/>
          </a:xfrm>
        </p:spPr>
        <p:txBody>
          <a:bodyPr anchor="b"/>
          <a:lstStyle>
            <a:lvl1pPr algn="ctr">
              <a:defRPr sz="15000"/>
            </a:lvl1pPr>
          </a:lstStyle>
          <a:p>
            <a:r>
              <a:rPr lang="ro-RO" smtClean="0"/>
              <a:t>Clic pentru editare stil titlu</a:t>
            </a:r>
            <a:endParaRPr lang="en-US"/>
          </a:p>
        </p:txBody>
      </p:sp>
      <p:sp>
        <p:nvSpPr>
          <p:cNvPr id="3" name="Subtitlu 2"/>
          <p:cNvSpPr>
            <a:spLocks noGrp="1"/>
          </p:cNvSpPr>
          <p:nvPr>
            <p:ph type="subTitle" idx="1"/>
          </p:nvPr>
        </p:nvSpPr>
        <p:spPr>
          <a:xfrm>
            <a:off x="3810000" y="24013587"/>
            <a:ext cx="22860000" cy="11038413"/>
          </a:xfrm>
        </p:spPr>
        <p:txBody>
          <a:bodyPr/>
          <a:lstStyle>
            <a:lvl1pPr marL="0" indent="0" algn="ctr">
              <a:buNone/>
              <a:defRPr sz="6000"/>
            </a:lvl1pPr>
            <a:lvl2pPr marL="1143000" indent="0" algn="ctr">
              <a:buNone/>
              <a:defRPr sz="5000"/>
            </a:lvl2pPr>
            <a:lvl3pPr marL="2286000" indent="0" algn="ctr">
              <a:buNone/>
              <a:defRPr sz="4500"/>
            </a:lvl3pPr>
            <a:lvl4pPr marL="3429000" indent="0" algn="ctr">
              <a:buNone/>
              <a:defRPr sz="4000"/>
            </a:lvl4pPr>
            <a:lvl5pPr marL="4572000" indent="0" algn="ctr">
              <a:buNone/>
              <a:defRPr sz="4000"/>
            </a:lvl5pPr>
            <a:lvl6pPr marL="5715000" indent="0" algn="ctr">
              <a:buNone/>
              <a:defRPr sz="4000"/>
            </a:lvl6pPr>
            <a:lvl7pPr marL="6858000" indent="0" algn="ctr">
              <a:buNone/>
              <a:defRPr sz="4000"/>
            </a:lvl7pPr>
            <a:lvl8pPr marL="8001000" indent="0" algn="ctr">
              <a:buNone/>
              <a:defRPr sz="4000"/>
            </a:lvl8pPr>
            <a:lvl9pPr marL="9144000" indent="0" algn="ctr">
              <a:buNone/>
              <a:defRPr sz="4000"/>
            </a:lvl9pPr>
          </a:lstStyle>
          <a:p>
            <a:r>
              <a:rPr lang="ro-RO" smtClean="0"/>
              <a:t>Clic pentru a edita stilul de subtitlu</a:t>
            </a:r>
            <a:endParaRPr lang="en-US"/>
          </a:p>
        </p:txBody>
      </p:sp>
      <p:sp>
        <p:nvSpPr>
          <p:cNvPr id="4" name="Substituent dată 3"/>
          <p:cNvSpPr>
            <a:spLocks noGrp="1"/>
          </p:cNvSpPr>
          <p:nvPr>
            <p:ph type="dt" sz="half" idx="10"/>
          </p:nvPr>
        </p:nvSpPr>
        <p:spPr/>
        <p:txBody>
          <a:bodyPr/>
          <a:lstStyle/>
          <a:p>
            <a:pPr>
              <a:defRPr/>
            </a:pPr>
            <a:endParaRPr lang="en-GB"/>
          </a:p>
        </p:txBody>
      </p:sp>
      <p:sp>
        <p:nvSpPr>
          <p:cNvPr id="5" name="Substituent subsol 4"/>
          <p:cNvSpPr>
            <a:spLocks noGrp="1"/>
          </p:cNvSpPr>
          <p:nvPr>
            <p:ph type="ftr" sz="quarter" idx="11"/>
          </p:nvPr>
        </p:nvSpPr>
        <p:spPr/>
        <p:txBody>
          <a:bodyPr/>
          <a:lstStyle/>
          <a:p>
            <a:pPr>
              <a:defRPr/>
            </a:pPr>
            <a:endParaRPr lang="en-GB"/>
          </a:p>
        </p:txBody>
      </p:sp>
      <p:sp>
        <p:nvSpPr>
          <p:cNvPr id="6" name="Substituent număr diapozitiv 5"/>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1639196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en-US"/>
          </a:p>
        </p:txBody>
      </p:sp>
      <p:sp>
        <p:nvSpPr>
          <p:cNvPr id="3" name="Substituent text vertical 2"/>
          <p:cNvSpPr>
            <a:spLocks noGrp="1"/>
          </p:cNvSpPr>
          <p:nvPr>
            <p:ph type="body" orient="vert" idx="1"/>
          </p:nvPr>
        </p:nvSpPr>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pPr>
              <a:defRPr/>
            </a:pPr>
            <a:endParaRPr lang="en-GB"/>
          </a:p>
        </p:txBody>
      </p:sp>
      <p:sp>
        <p:nvSpPr>
          <p:cNvPr id="5" name="Substituent subsol 4"/>
          <p:cNvSpPr>
            <a:spLocks noGrp="1"/>
          </p:cNvSpPr>
          <p:nvPr>
            <p:ph type="ftr" sz="quarter" idx="11"/>
          </p:nvPr>
        </p:nvSpPr>
        <p:spPr/>
        <p:txBody>
          <a:bodyPr/>
          <a:lstStyle/>
          <a:p>
            <a:pPr>
              <a:defRPr/>
            </a:pPr>
            <a:endParaRPr lang="en-GB"/>
          </a:p>
        </p:txBody>
      </p:sp>
      <p:sp>
        <p:nvSpPr>
          <p:cNvPr id="6" name="Substituent număr diapozitiv 5"/>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3099846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21812250" y="2434167"/>
            <a:ext cx="6572250" cy="38745587"/>
          </a:xfrm>
        </p:spPr>
        <p:txBody>
          <a:bodyPr vert="eaVert"/>
          <a:lstStyle/>
          <a:p>
            <a:r>
              <a:rPr lang="ro-RO" smtClean="0"/>
              <a:t>Clic pentru editare stil titlu</a:t>
            </a:r>
            <a:endParaRPr lang="en-US"/>
          </a:p>
        </p:txBody>
      </p:sp>
      <p:sp>
        <p:nvSpPr>
          <p:cNvPr id="3" name="Substituent text vertical 2"/>
          <p:cNvSpPr>
            <a:spLocks noGrp="1"/>
          </p:cNvSpPr>
          <p:nvPr>
            <p:ph type="body" orient="vert" idx="1"/>
          </p:nvPr>
        </p:nvSpPr>
        <p:spPr>
          <a:xfrm>
            <a:off x="2095500" y="2434167"/>
            <a:ext cx="19335750" cy="38745587"/>
          </a:xfrm>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pPr>
              <a:defRPr/>
            </a:pPr>
            <a:endParaRPr lang="en-GB"/>
          </a:p>
        </p:txBody>
      </p:sp>
      <p:sp>
        <p:nvSpPr>
          <p:cNvPr id="5" name="Substituent subsol 4"/>
          <p:cNvSpPr>
            <a:spLocks noGrp="1"/>
          </p:cNvSpPr>
          <p:nvPr>
            <p:ph type="ftr" sz="quarter" idx="11"/>
          </p:nvPr>
        </p:nvSpPr>
        <p:spPr/>
        <p:txBody>
          <a:bodyPr/>
          <a:lstStyle/>
          <a:p>
            <a:pPr>
              <a:defRPr/>
            </a:pPr>
            <a:endParaRPr lang="en-GB"/>
          </a:p>
        </p:txBody>
      </p:sp>
      <p:sp>
        <p:nvSpPr>
          <p:cNvPr id="6" name="Substituent număr diapozitiv 5"/>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1865809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en-US"/>
          </a:p>
        </p:txBody>
      </p:sp>
      <p:sp>
        <p:nvSpPr>
          <p:cNvPr id="3" name="Substituent conținut 2"/>
          <p:cNvSpPr>
            <a:spLocks noGrp="1"/>
          </p:cNvSpPr>
          <p:nvPr>
            <p:ph idx="1"/>
          </p:nvPr>
        </p:nvSpPr>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pPr>
              <a:defRPr/>
            </a:pPr>
            <a:endParaRPr lang="en-GB"/>
          </a:p>
        </p:txBody>
      </p:sp>
      <p:sp>
        <p:nvSpPr>
          <p:cNvPr id="5" name="Substituent subsol 4"/>
          <p:cNvSpPr>
            <a:spLocks noGrp="1"/>
          </p:cNvSpPr>
          <p:nvPr>
            <p:ph type="ftr" sz="quarter" idx="11"/>
          </p:nvPr>
        </p:nvSpPr>
        <p:spPr/>
        <p:txBody>
          <a:bodyPr/>
          <a:lstStyle/>
          <a:p>
            <a:pPr>
              <a:defRPr/>
            </a:pPr>
            <a:endParaRPr lang="en-GB"/>
          </a:p>
        </p:txBody>
      </p:sp>
      <p:sp>
        <p:nvSpPr>
          <p:cNvPr id="6" name="Substituent număr diapozitiv 5"/>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1250753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2079625" y="11398257"/>
            <a:ext cx="26289000" cy="19018247"/>
          </a:xfrm>
        </p:spPr>
        <p:txBody>
          <a:bodyPr anchor="b"/>
          <a:lstStyle>
            <a:lvl1pPr>
              <a:defRPr sz="15000"/>
            </a:lvl1pPr>
          </a:lstStyle>
          <a:p>
            <a:r>
              <a:rPr lang="ro-RO" smtClean="0"/>
              <a:t>Clic pentru editare stil titlu</a:t>
            </a:r>
            <a:endParaRPr lang="en-US"/>
          </a:p>
        </p:txBody>
      </p:sp>
      <p:sp>
        <p:nvSpPr>
          <p:cNvPr id="3" name="Substituent text 2"/>
          <p:cNvSpPr>
            <a:spLocks noGrp="1"/>
          </p:cNvSpPr>
          <p:nvPr>
            <p:ph type="body" idx="1"/>
          </p:nvPr>
        </p:nvSpPr>
        <p:spPr>
          <a:xfrm>
            <a:off x="2079625" y="30596423"/>
            <a:ext cx="26289000" cy="10001247"/>
          </a:xfrm>
        </p:spPr>
        <p:txBody>
          <a:bodyPr/>
          <a:lstStyle>
            <a:lvl1pPr marL="0" indent="0">
              <a:buNone/>
              <a:defRPr sz="6000">
                <a:solidFill>
                  <a:schemeClr val="tx1">
                    <a:tint val="75000"/>
                  </a:schemeClr>
                </a:solidFill>
              </a:defRPr>
            </a:lvl1pPr>
            <a:lvl2pPr marL="1143000" indent="0">
              <a:buNone/>
              <a:defRPr sz="5000">
                <a:solidFill>
                  <a:schemeClr val="tx1">
                    <a:tint val="75000"/>
                  </a:schemeClr>
                </a:solidFill>
              </a:defRPr>
            </a:lvl2pPr>
            <a:lvl3pPr marL="2286000" indent="0">
              <a:buNone/>
              <a:defRPr sz="4500">
                <a:solidFill>
                  <a:schemeClr val="tx1">
                    <a:tint val="75000"/>
                  </a:schemeClr>
                </a:solidFill>
              </a:defRPr>
            </a:lvl3pPr>
            <a:lvl4pPr marL="3429000" indent="0">
              <a:buNone/>
              <a:defRPr sz="4000">
                <a:solidFill>
                  <a:schemeClr val="tx1">
                    <a:tint val="75000"/>
                  </a:schemeClr>
                </a:solidFill>
              </a:defRPr>
            </a:lvl4pPr>
            <a:lvl5pPr marL="4572000" indent="0">
              <a:buNone/>
              <a:defRPr sz="4000">
                <a:solidFill>
                  <a:schemeClr val="tx1">
                    <a:tint val="75000"/>
                  </a:schemeClr>
                </a:solidFill>
              </a:defRPr>
            </a:lvl5pPr>
            <a:lvl6pPr marL="5715000" indent="0">
              <a:buNone/>
              <a:defRPr sz="4000">
                <a:solidFill>
                  <a:schemeClr val="tx1">
                    <a:tint val="75000"/>
                  </a:schemeClr>
                </a:solidFill>
              </a:defRPr>
            </a:lvl6pPr>
            <a:lvl7pPr marL="6858000" indent="0">
              <a:buNone/>
              <a:defRPr sz="4000">
                <a:solidFill>
                  <a:schemeClr val="tx1">
                    <a:tint val="75000"/>
                  </a:schemeClr>
                </a:solidFill>
              </a:defRPr>
            </a:lvl7pPr>
            <a:lvl8pPr marL="8001000" indent="0">
              <a:buNone/>
              <a:defRPr sz="4000">
                <a:solidFill>
                  <a:schemeClr val="tx1">
                    <a:tint val="75000"/>
                  </a:schemeClr>
                </a:solidFill>
              </a:defRPr>
            </a:lvl8pPr>
            <a:lvl9pPr marL="9144000" indent="0">
              <a:buNone/>
              <a:defRPr sz="4000">
                <a:solidFill>
                  <a:schemeClr val="tx1">
                    <a:tint val="75000"/>
                  </a:schemeClr>
                </a:solidFill>
              </a:defRPr>
            </a:lvl9pPr>
          </a:lstStyle>
          <a:p>
            <a:pPr lvl="0"/>
            <a:r>
              <a:rPr lang="ro-RO" smtClean="0"/>
              <a:t>Clic pentru editare stiluri text Coordonator</a:t>
            </a:r>
          </a:p>
        </p:txBody>
      </p:sp>
      <p:sp>
        <p:nvSpPr>
          <p:cNvPr id="4" name="Substituent dată 3"/>
          <p:cNvSpPr>
            <a:spLocks noGrp="1"/>
          </p:cNvSpPr>
          <p:nvPr>
            <p:ph type="dt" sz="half" idx="10"/>
          </p:nvPr>
        </p:nvSpPr>
        <p:spPr/>
        <p:txBody>
          <a:bodyPr/>
          <a:lstStyle/>
          <a:p>
            <a:pPr>
              <a:defRPr/>
            </a:pPr>
            <a:endParaRPr lang="en-GB"/>
          </a:p>
        </p:txBody>
      </p:sp>
      <p:sp>
        <p:nvSpPr>
          <p:cNvPr id="5" name="Substituent subsol 4"/>
          <p:cNvSpPr>
            <a:spLocks noGrp="1"/>
          </p:cNvSpPr>
          <p:nvPr>
            <p:ph type="ftr" sz="quarter" idx="11"/>
          </p:nvPr>
        </p:nvSpPr>
        <p:spPr/>
        <p:txBody>
          <a:bodyPr/>
          <a:lstStyle/>
          <a:p>
            <a:pPr>
              <a:defRPr/>
            </a:pPr>
            <a:endParaRPr lang="en-GB"/>
          </a:p>
        </p:txBody>
      </p:sp>
      <p:sp>
        <p:nvSpPr>
          <p:cNvPr id="6" name="Substituent număr diapozitiv 5"/>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861192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en-US"/>
          </a:p>
        </p:txBody>
      </p:sp>
      <p:sp>
        <p:nvSpPr>
          <p:cNvPr id="3" name="Substituent conținut 2"/>
          <p:cNvSpPr>
            <a:spLocks noGrp="1"/>
          </p:cNvSpPr>
          <p:nvPr>
            <p:ph sz="half" idx="1"/>
          </p:nvPr>
        </p:nvSpPr>
        <p:spPr>
          <a:xfrm>
            <a:off x="2095500" y="12170833"/>
            <a:ext cx="12954000" cy="29008920"/>
          </a:xfrm>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15430500" y="12170833"/>
            <a:ext cx="12954000" cy="29008920"/>
          </a:xfrm>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p>
            <a:pPr>
              <a:defRPr/>
            </a:pPr>
            <a:endParaRPr lang="en-GB"/>
          </a:p>
        </p:txBody>
      </p:sp>
      <p:sp>
        <p:nvSpPr>
          <p:cNvPr id="6" name="Substituent subsol 5"/>
          <p:cNvSpPr>
            <a:spLocks noGrp="1"/>
          </p:cNvSpPr>
          <p:nvPr>
            <p:ph type="ftr" sz="quarter" idx="11"/>
          </p:nvPr>
        </p:nvSpPr>
        <p:spPr/>
        <p:txBody>
          <a:bodyPr/>
          <a:lstStyle/>
          <a:p>
            <a:pPr>
              <a:defRPr/>
            </a:pPr>
            <a:endParaRPr lang="en-GB"/>
          </a:p>
        </p:txBody>
      </p:sp>
      <p:sp>
        <p:nvSpPr>
          <p:cNvPr id="7" name="Substituent număr diapozitiv 6"/>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3837442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2099470" y="2434170"/>
            <a:ext cx="26289000" cy="8837087"/>
          </a:xfrm>
        </p:spPr>
        <p:txBody>
          <a:bodyPr/>
          <a:lstStyle/>
          <a:p>
            <a:r>
              <a:rPr lang="ro-RO" smtClean="0"/>
              <a:t>Clic pentru editare stil titlu</a:t>
            </a:r>
            <a:endParaRPr lang="en-US"/>
          </a:p>
        </p:txBody>
      </p:sp>
      <p:sp>
        <p:nvSpPr>
          <p:cNvPr id="3" name="Substituent text 2"/>
          <p:cNvSpPr>
            <a:spLocks noGrp="1"/>
          </p:cNvSpPr>
          <p:nvPr>
            <p:ph type="body" idx="1"/>
          </p:nvPr>
        </p:nvSpPr>
        <p:spPr>
          <a:xfrm>
            <a:off x="2099471" y="11207753"/>
            <a:ext cx="12894468" cy="5492747"/>
          </a:xfrm>
        </p:spPr>
        <p:txBody>
          <a:bodyPr anchor="b"/>
          <a:lstStyle>
            <a:lvl1pPr marL="0" indent="0">
              <a:buNone/>
              <a:defRPr sz="6000" b="1"/>
            </a:lvl1pPr>
            <a:lvl2pPr marL="1143000" indent="0">
              <a:buNone/>
              <a:defRPr sz="5000" b="1"/>
            </a:lvl2pPr>
            <a:lvl3pPr marL="2286000" indent="0">
              <a:buNone/>
              <a:defRPr sz="4500" b="1"/>
            </a:lvl3pPr>
            <a:lvl4pPr marL="3429000" indent="0">
              <a:buNone/>
              <a:defRPr sz="4000" b="1"/>
            </a:lvl4pPr>
            <a:lvl5pPr marL="4572000" indent="0">
              <a:buNone/>
              <a:defRPr sz="4000" b="1"/>
            </a:lvl5pPr>
            <a:lvl6pPr marL="5715000" indent="0">
              <a:buNone/>
              <a:defRPr sz="4000" b="1"/>
            </a:lvl6pPr>
            <a:lvl7pPr marL="6858000" indent="0">
              <a:buNone/>
              <a:defRPr sz="4000" b="1"/>
            </a:lvl7pPr>
            <a:lvl8pPr marL="8001000" indent="0">
              <a:buNone/>
              <a:defRPr sz="4000" b="1"/>
            </a:lvl8pPr>
            <a:lvl9pPr marL="9144000" indent="0">
              <a:buNone/>
              <a:defRPr sz="4000" b="1"/>
            </a:lvl9pPr>
          </a:lstStyle>
          <a:p>
            <a:pPr lvl="0"/>
            <a:r>
              <a:rPr lang="ro-RO" smtClean="0"/>
              <a:t>Clic pentru editare stiluri text Coordonator</a:t>
            </a:r>
          </a:p>
        </p:txBody>
      </p:sp>
      <p:sp>
        <p:nvSpPr>
          <p:cNvPr id="4" name="Substituent conținut 3"/>
          <p:cNvSpPr>
            <a:spLocks noGrp="1"/>
          </p:cNvSpPr>
          <p:nvPr>
            <p:ph sz="half" idx="2"/>
          </p:nvPr>
        </p:nvSpPr>
        <p:spPr>
          <a:xfrm>
            <a:off x="2099471" y="16700500"/>
            <a:ext cx="12894468" cy="24563920"/>
          </a:xfrm>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text 4"/>
          <p:cNvSpPr>
            <a:spLocks noGrp="1"/>
          </p:cNvSpPr>
          <p:nvPr>
            <p:ph type="body" sz="quarter" idx="3"/>
          </p:nvPr>
        </p:nvSpPr>
        <p:spPr>
          <a:xfrm>
            <a:off x="15430500" y="11207753"/>
            <a:ext cx="12957970" cy="5492747"/>
          </a:xfrm>
        </p:spPr>
        <p:txBody>
          <a:bodyPr anchor="b"/>
          <a:lstStyle>
            <a:lvl1pPr marL="0" indent="0">
              <a:buNone/>
              <a:defRPr sz="6000" b="1"/>
            </a:lvl1pPr>
            <a:lvl2pPr marL="1143000" indent="0">
              <a:buNone/>
              <a:defRPr sz="5000" b="1"/>
            </a:lvl2pPr>
            <a:lvl3pPr marL="2286000" indent="0">
              <a:buNone/>
              <a:defRPr sz="4500" b="1"/>
            </a:lvl3pPr>
            <a:lvl4pPr marL="3429000" indent="0">
              <a:buNone/>
              <a:defRPr sz="4000" b="1"/>
            </a:lvl4pPr>
            <a:lvl5pPr marL="4572000" indent="0">
              <a:buNone/>
              <a:defRPr sz="4000" b="1"/>
            </a:lvl5pPr>
            <a:lvl6pPr marL="5715000" indent="0">
              <a:buNone/>
              <a:defRPr sz="4000" b="1"/>
            </a:lvl6pPr>
            <a:lvl7pPr marL="6858000" indent="0">
              <a:buNone/>
              <a:defRPr sz="4000" b="1"/>
            </a:lvl7pPr>
            <a:lvl8pPr marL="8001000" indent="0">
              <a:buNone/>
              <a:defRPr sz="4000" b="1"/>
            </a:lvl8pPr>
            <a:lvl9pPr marL="9144000" indent="0">
              <a:buNone/>
              <a:defRPr sz="4000" b="1"/>
            </a:lvl9pPr>
          </a:lstStyle>
          <a:p>
            <a:pPr lvl="0"/>
            <a:r>
              <a:rPr lang="ro-RO" smtClean="0"/>
              <a:t>Clic pentru editare stiluri text Coordonator</a:t>
            </a:r>
          </a:p>
        </p:txBody>
      </p:sp>
      <p:sp>
        <p:nvSpPr>
          <p:cNvPr id="6" name="Substituent conținut 5"/>
          <p:cNvSpPr>
            <a:spLocks noGrp="1"/>
          </p:cNvSpPr>
          <p:nvPr>
            <p:ph sz="quarter" idx="4"/>
          </p:nvPr>
        </p:nvSpPr>
        <p:spPr>
          <a:xfrm>
            <a:off x="15430500" y="16700500"/>
            <a:ext cx="12957970" cy="24563920"/>
          </a:xfrm>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p>
            <a:pPr>
              <a:defRPr/>
            </a:pPr>
            <a:endParaRPr lang="en-GB"/>
          </a:p>
        </p:txBody>
      </p:sp>
      <p:sp>
        <p:nvSpPr>
          <p:cNvPr id="8" name="Substituent subsol 7"/>
          <p:cNvSpPr>
            <a:spLocks noGrp="1"/>
          </p:cNvSpPr>
          <p:nvPr>
            <p:ph type="ftr" sz="quarter" idx="11"/>
          </p:nvPr>
        </p:nvSpPr>
        <p:spPr/>
        <p:txBody>
          <a:bodyPr/>
          <a:lstStyle/>
          <a:p>
            <a:pPr>
              <a:defRPr/>
            </a:pPr>
            <a:endParaRPr lang="en-GB"/>
          </a:p>
        </p:txBody>
      </p:sp>
      <p:sp>
        <p:nvSpPr>
          <p:cNvPr id="9" name="Substituent număr diapozitiv 8"/>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2222864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en-US"/>
          </a:p>
        </p:txBody>
      </p:sp>
      <p:sp>
        <p:nvSpPr>
          <p:cNvPr id="3" name="Substituent dată 2"/>
          <p:cNvSpPr>
            <a:spLocks noGrp="1"/>
          </p:cNvSpPr>
          <p:nvPr>
            <p:ph type="dt" sz="half" idx="10"/>
          </p:nvPr>
        </p:nvSpPr>
        <p:spPr/>
        <p:txBody>
          <a:bodyPr/>
          <a:lstStyle/>
          <a:p>
            <a:pPr>
              <a:defRPr/>
            </a:pPr>
            <a:endParaRPr lang="en-GB"/>
          </a:p>
        </p:txBody>
      </p:sp>
      <p:sp>
        <p:nvSpPr>
          <p:cNvPr id="4" name="Substituent subsol 3"/>
          <p:cNvSpPr>
            <a:spLocks noGrp="1"/>
          </p:cNvSpPr>
          <p:nvPr>
            <p:ph type="ftr" sz="quarter" idx="11"/>
          </p:nvPr>
        </p:nvSpPr>
        <p:spPr/>
        <p:txBody>
          <a:bodyPr/>
          <a:lstStyle/>
          <a:p>
            <a:pPr>
              <a:defRPr/>
            </a:pPr>
            <a:endParaRPr lang="en-GB"/>
          </a:p>
        </p:txBody>
      </p:sp>
      <p:sp>
        <p:nvSpPr>
          <p:cNvPr id="5" name="Substituent număr diapozitiv 4"/>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2052133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pPr>
              <a:defRPr/>
            </a:pPr>
            <a:endParaRPr lang="en-GB"/>
          </a:p>
        </p:txBody>
      </p:sp>
      <p:sp>
        <p:nvSpPr>
          <p:cNvPr id="3" name="Substituent subsol 2"/>
          <p:cNvSpPr>
            <a:spLocks noGrp="1"/>
          </p:cNvSpPr>
          <p:nvPr>
            <p:ph type="ftr" sz="quarter" idx="11"/>
          </p:nvPr>
        </p:nvSpPr>
        <p:spPr/>
        <p:txBody>
          <a:bodyPr/>
          <a:lstStyle/>
          <a:p>
            <a:pPr>
              <a:defRPr/>
            </a:pPr>
            <a:endParaRPr lang="en-GB"/>
          </a:p>
        </p:txBody>
      </p:sp>
      <p:sp>
        <p:nvSpPr>
          <p:cNvPr id="4" name="Substituent număr diapozitiv 3"/>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1113794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2099471" y="3048000"/>
            <a:ext cx="9830593" cy="10668000"/>
          </a:xfrm>
        </p:spPr>
        <p:txBody>
          <a:bodyPr anchor="b"/>
          <a:lstStyle>
            <a:lvl1pPr>
              <a:defRPr sz="8000"/>
            </a:lvl1pPr>
          </a:lstStyle>
          <a:p>
            <a:r>
              <a:rPr lang="ro-RO" smtClean="0"/>
              <a:t>Clic pentru editare stil titlu</a:t>
            </a:r>
            <a:endParaRPr lang="en-US"/>
          </a:p>
        </p:txBody>
      </p:sp>
      <p:sp>
        <p:nvSpPr>
          <p:cNvPr id="3" name="Substituent conținut 2"/>
          <p:cNvSpPr>
            <a:spLocks noGrp="1"/>
          </p:cNvSpPr>
          <p:nvPr>
            <p:ph idx="1"/>
          </p:nvPr>
        </p:nvSpPr>
        <p:spPr>
          <a:xfrm>
            <a:off x="12957970" y="6582837"/>
            <a:ext cx="15430500" cy="32490833"/>
          </a:xfrm>
        </p:spPr>
        <p:txBody>
          <a:bodyPr/>
          <a:lstStyle>
            <a:lvl1pPr>
              <a:defRPr sz="8000"/>
            </a:lvl1pPr>
            <a:lvl2pPr>
              <a:defRPr sz="7000"/>
            </a:lvl2pPr>
            <a:lvl3pPr>
              <a:defRPr sz="6000"/>
            </a:lvl3pPr>
            <a:lvl4pPr>
              <a:defRPr sz="5000"/>
            </a:lvl4pPr>
            <a:lvl5pPr>
              <a:defRPr sz="5000"/>
            </a:lvl5pPr>
            <a:lvl6pPr>
              <a:defRPr sz="5000"/>
            </a:lvl6pPr>
            <a:lvl7pPr>
              <a:defRPr sz="5000"/>
            </a:lvl7pPr>
            <a:lvl8pPr>
              <a:defRPr sz="5000"/>
            </a:lvl8pPr>
            <a:lvl9pPr>
              <a:defRPr sz="50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text 3"/>
          <p:cNvSpPr>
            <a:spLocks noGrp="1"/>
          </p:cNvSpPr>
          <p:nvPr>
            <p:ph type="body" sz="half" idx="2"/>
          </p:nvPr>
        </p:nvSpPr>
        <p:spPr>
          <a:xfrm>
            <a:off x="2099471" y="13716000"/>
            <a:ext cx="9830593" cy="25410587"/>
          </a:xfrm>
        </p:spPr>
        <p:txBody>
          <a:bodyPr/>
          <a:lstStyle>
            <a:lvl1pPr marL="0" indent="0">
              <a:buNone/>
              <a:defRPr sz="4000"/>
            </a:lvl1pPr>
            <a:lvl2pPr marL="1143000" indent="0">
              <a:buNone/>
              <a:defRPr sz="3500"/>
            </a:lvl2pPr>
            <a:lvl3pPr marL="2286000" indent="0">
              <a:buNone/>
              <a:defRPr sz="3000"/>
            </a:lvl3pPr>
            <a:lvl4pPr marL="3429000" indent="0">
              <a:buNone/>
              <a:defRPr sz="2500"/>
            </a:lvl4pPr>
            <a:lvl5pPr marL="4572000" indent="0">
              <a:buNone/>
              <a:defRPr sz="2500"/>
            </a:lvl5pPr>
            <a:lvl6pPr marL="5715000" indent="0">
              <a:buNone/>
              <a:defRPr sz="2500"/>
            </a:lvl6pPr>
            <a:lvl7pPr marL="6858000" indent="0">
              <a:buNone/>
              <a:defRPr sz="2500"/>
            </a:lvl7pPr>
            <a:lvl8pPr marL="8001000" indent="0">
              <a:buNone/>
              <a:defRPr sz="2500"/>
            </a:lvl8pPr>
            <a:lvl9pPr marL="9144000" indent="0">
              <a:buNone/>
              <a:defRPr sz="2500"/>
            </a:lvl9pPr>
          </a:lstStyle>
          <a:p>
            <a:pPr lvl="0"/>
            <a:r>
              <a:rPr lang="ro-RO" smtClean="0"/>
              <a:t>Clic pentru editare stiluri text Coordonator</a:t>
            </a:r>
          </a:p>
        </p:txBody>
      </p:sp>
      <p:sp>
        <p:nvSpPr>
          <p:cNvPr id="5" name="Substituent dată 4"/>
          <p:cNvSpPr>
            <a:spLocks noGrp="1"/>
          </p:cNvSpPr>
          <p:nvPr>
            <p:ph type="dt" sz="half" idx="10"/>
          </p:nvPr>
        </p:nvSpPr>
        <p:spPr/>
        <p:txBody>
          <a:bodyPr/>
          <a:lstStyle/>
          <a:p>
            <a:pPr>
              <a:defRPr/>
            </a:pPr>
            <a:endParaRPr lang="en-GB"/>
          </a:p>
        </p:txBody>
      </p:sp>
      <p:sp>
        <p:nvSpPr>
          <p:cNvPr id="6" name="Substituent subsol 5"/>
          <p:cNvSpPr>
            <a:spLocks noGrp="1"/>
          </p:cNvSpPr>
          <p:nvPr>
            <p:ph type="ftr" sz="quarter" idx="11"/>
          </p:nvPr>
        </p:nvSpPr>
        <p:spPr/>
        <p:txBody>
          <a:bodyPr/>
          <a:lstStyle/>
          <a:p>
            <a:pPr>
              <a:defRPr/>
            </a:pPr>
            <a:endParaRPr lang="en-GB"/>
          </a:p>
        </p:txBody>
      </p:sp>
      <p:sp>
        <p:nvSpPr>
          <p:cNvPr id="7" name="Substituent număr diapozitiv 6"/>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576146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2099471" y="3048000"/>
            <a:ext cx="9830593" cy="10668000"/>
          </a:xfrm>
        </p:spPr>
        <p:txBody>
          <a:bodyPr anchor="b"/>
          <a:lstStyle>
            <a:lvl1pPr>
              <a:defRPr sz="8000"/>
            </a:lvl1pPr>
          </a:lstStyle>
          <a:p>
            <a:r>
              <a:rPr lang="ro-RO" smtClean="0"/>
              <a:t>Clic pentru editare stil titlu</a:t>
            </a:r>
            <a:endParaRPr lang="en-US"/>
          </a:p>
        </p:txBody>
      </p:sp>
      <p:sp>
        <p:nvSpPr>
          <p:cNvPr id="3" name="Substituent imagine 2"/>
          <p:cNvSpPr>
            <a:spLocks noGrp="1"/>
          </p:cNvSpPr>
          <p:nvPr>
            <p:ph type="pic" idx="1"/>
          </p:nvPr>
        </p:nvSpPr>
        <p:spPr>
          <a:xfrm>
            <a:off x="12957970" y="6582837"/>
            <a:ext cx="15430500" cy="32490833"/>
          </a:xfrm>
        </p:spPr>
        <p:txBody>
          <a:bodyPr/>
          <a:lstStyle>
            <a:lvl1pPr marL="0" indent="0">
              <a:buNone/>
              <a:defRPr sz="8000"/>
            </a:lvl1pPr>
            <a:lvl2pPr marL="1143000" indent="0">
              <a:buNone/>
              <a:defRPr sz="7000"/>
            </a:lvl2pPr>
            <a:lvl3pPr marL="2286000" indent="0">
              <a:buNone/>
              <a:defRPr sz="6000"/>
            </a:lvl3pPr>
            <a:lvl4pPr marL="3429000" indent="0">
              <a:buNone/>
              <a:defRPr sz="5000"/>
            </a:lvl4pPr>
            <a:lvl5pPr marL="4572000" indent="0">
              <a:buNone/>
              <a:defRPr sz="5000"/>
            </a:lvl5pPr>
            <a:lvl6pPr marL="5715000" indent="0">
              <a:buNone/>
              <a:defRPr sz="5000"/>
            </a:lvl6pPr>
            <a:lvl7pPr marL="6858000" indent="0">
              <a:buNone/>
              <a:defRPr sz="5000"/>
            </a:lvl7pPr>
            <a:lvl8pPr marL="8001000" indent="0">
              <a:buNone/>
              <a:defRPr sz="5000"/>
            </a:lvl8pPr>
            <a:lvl9pPr marL="9144000" indent="0">
              <a:buNone/>
              <a:defRPr sz="5000"/>
            </a:lvl9pPr>
          </a:lstStyle>
          <a:p>
            <a:endParaRPr lang="en-US"/>
          </a:p>
        </p:txBody>
      </p:sp>
      <p:sp>
        <p:nvSpPr>
          <p:cNvPr id="4" name="Substituent text 3"/>
          <p:cNvSpPr>
            <a:spLocks noGrp="1"/>
          </p:cNvSpPr>
          <p:nvPr>
            <p:ph type="body" sz="half" idx="2"/>
          </p:nvPr>
        </p:nvSpPr>
        <p:spPr>
          <a:xfrm>
            <a:off x="2099471" y="13716000"/>
            <a:ext cx="9830593" cy="25410587"/>
          </a:xfrm>
        </p:spPr>
        <p:txBody>
          <a:bodyPr/>
          <a:lstStyle>
            <a:lvl1pPr marL="0" indent="0">
              <a:buNone/>
              <a:defRPr sz="4000"/>
            </a:lvl1pPr>
            <a:lvl2pPr marL="1143000" indent="0">
              <a:buNone/>
              <a:defRPr sz="3500"/>
            </a:lvl2pPr>
            <a:lvl3pPr marL="2286000" indent="0">
              <a:buNone/>
              <a:defRPr sz="3000"/>
            </a:lvl3pPr>
            <a:lvl4pPr marL="3429000" indent="0">
              <a:buNone/>
              <a:defRPr sz="2500"/>
            </a:lvl4pPr>
            <a:lvl5pPr marL="4572000" indent="0">
              <a:buNone/>
              <a:defRPr sz="2500"/>
            </a:lvl5pPr>
            <a:lvl6pPr marL="5715000" indent="0">
              <a:buNone/>
              <a:defRPr sz="2500"/>
            </a:lvl6pPr>
            <a:lvl7pPr marL="6858000" indent="0">
              <a:buNone/>
              <a:defRPr sz="2500"/>
            </a:lvl7pPr>
            <a:lvl8pPr marL="8001000" indent="0">
              <a:buNone/>
              <a:defRPr sz="2500"/>
            </a:lvl8pPr>
            <a:lvl9pPr marL="9144000" indent="0">
              <a:buNone/>
              <a:defRPr sz="2500"/>
            </a:lvl9pPr>
          </a:lstStyle>
          <a:p>
            <a:pPr lvl="0"/>
            <a:r>
              <a:rPr lang="ro-RO" smtClean="0"/>
              <a:t>Clic pentru editare stiluri text Coordonator</a:t>
            </a:r>
          </a:p>
        </p:txBody>
      </p:sp>
      <p:sp>
        <p:nvSpPr>
          <p:cNvPr id="5" name="Substituent dată 4"/>
          <p:cNvSpPr>
            <a:spLocks noGrp="1"/>
          </p:cNvSpPr>
          <p:nvPr>
            <p:ph type="dt" sz="half" idx="10"/>
          </p:nvPr>
        </p:nvSpPr>
        <p:spPr/>
        <p:txBody>
          <a:bodyPr/>
          <a:lstStyle/>
          <a:p>
            <a:pPr>
              <a:defRPr/>
            </a:pPr>
            <a:endParaRPr lang="en-GB"/>
          </a:p>
        </p:txBody>
      </p:sp>
      <p:sp>
        <p:nvSpPr>
          <p:cNvPr id="6" name="Substituent subsol 5"/>
          <p:cNvSpPr>
            <a:spLocks noGrp="1"/>
          </p:cNvSpPr>
          <p:nvPr>
            <p:ph type="ftr" sz="quarter" idx="11"/>
          </p:nvPr>
        </p:nvSpPr>
        <p:spPr/>
        <p:txBody>
          <a:bodyPr/>
          <a:lstStyle/>
          <a:p>
            <a:pPr>
              <a:defRPr/>
            </a:pPr>
            <a:endParaRPr lang="en-GB"/>
          </a:p>
        </p:txBody>
      </p:sp>
      <p:sp>
        <p:nvSpPr>
          <p:cNvPr id="7" name="Substituent număr diapozitiv 6"/>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2183105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2095500" y="2434170"/>
            <a:ext cx="26289000" cy="8837087"/>
          </a:xfrm>
          <a:prstGeom prst="rect">
            <a:avLst/>
          </a:prstGeom>
        </p:spPr>
        <p:txBody>
          <a:bodyPr vert="horz" lIns="91440" tIns="45720" rIns="91440" bIns="45720" rtlCol="0" anchor="ctr">
            <a:normAutofit/>
          </a:bodyPr>
          <a:lstStyle/>
          <a:p>
            <a:r>
              <a:rPr lang="ro-RO" smtClean="0"/>
              <a:t>Clic pentru editare stil titlu</a:t>
            </a:r>
            <a:endParaRPr lang="en-US"/>
          </a:p>
        </p:txBody>
      </p:sp>
      <p:sp>
        <p:nvSpPr>
          <p:cNvPr id="3" name="Substituent text 2"/>
          <p:cNvSpPr>
            <a:spLocks noGrp="1"/>
          </p:cNvSpPr>
          <p:nvPr>
            <p:ph type="body" idx="1"/>
          </p:nvPr>
        </p:nvSpPr>
        <p:spPr>
          <a:xfrm>
            <a:off x="2095500" y="12170833"/>
            <a:ext cx="26289000" cy="29008920"/>
          </a:xfrm>
          <a:prstGeom prst="rect">
            <a:avLst/>
          </a:prstGeom>
        </p:spPr>
        <p:txBody>
          <a:bodyPr vert="horz" lIns="91440" tIns="45720" rIns="91440" bIns="45720" rtlCol="0">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2"/>
          </p:nvPr>
        </p:nvSpPr>
        <p:spPr>
          <a:xfrm>
            <a:off x="2095500" y="42375670"/>
            <a:ext cx="6858000" cy="2434167"/>
          </a:xfrm>
          <a:prstGeom prst="rect">
            <a:avLst/>
          </a:prstGeom>
        </p:spPr>
        <p:txBody>
          <a:bodyPr vert="horz" lIns="91440" tIns="45720" rIns="91440" bIns="45720" rtlCol="0" anchor="ctr"/>
          <a:lstStyle>
            <a:lvl1pPr algn="l">
              <a:defRPr sz="3000">
                <a:solidFill>
                  <a:schemeClr val="tx1">
                    <a:tint val="75000"/>
                  </a:schemeClr>
                </a:solidFill>
              </a:defRPr>
            </a:lvl1pPr>
          </a:lstStyle>
          <a:p>
            <a:pPr>
              <a:defRPr/>
            </a:pPr>
            <a:endParaRPr lang="en-GB"/>
          </a:p>
        </p:txBody>
      </p:sp>
      <p:sp>
        <p:nvSpPr>
          <p:cNvPr id="5" name="Substituent subsol 4"/>
          <p:cNvSpPr>
            <a:spLocks noGrp="1"/>
          </p:cNvSpPr>
          <p:nvPr>
            <p:ph type="ftr" sz="quarter" idx="3"/>
          </p:nvPr>
        </p:nvSpPr>
        <p:spPr>
          <a:xfrm>
            <a:off x="10096500" y="42375670"/>
            <a:ext cx="10287000" cy="2434167"/>
          </a:xfrm>
          <a:prstGeom prst="rect">
            <a:avLst/>
          </a:prstGeom>
        </p:spPr>
        <p:txBody>
          <a:bodyPr vert="horz" lIns="91440" tIns="45720" rIns="91440" bIns="45720" rtlCol="0" anchor="ctr"/>
          <a:lstStyle>
            <a:lvl1pPr algn="ctr">
              <a:defRPr sz="3000">
                <a:solidFill>
                  <a:schemeClr val="tx1">
                    <a:tint val="75000"/>
                  </a:schemeClr>
                </a:solidFill>
              </a:defRPr>
            </a:lvl1pPr>
          </a:lstStyle>
          <a:p>
            <a:pPr>
              <a:defRPr/>
            </a:pPr>
            <a:endParaRPr lang="en-GB"/>
          </a:p>
        </p:txBody>
      </p:sp>
      <p:sp>
        <p:nvSpPr>
          <p:cNvPr id="6" name="Substituent număr diapozitiv 5"/>
          <p:cNvSpPr>
            <a:spLocks noGrp="1"/>
          </p:cNvSpPr>
          <p:nvPr>
            <p:ph type="sldNum" sz="quarter" idx="4"/>
          </p:nvPr>
        </p:nvSpPr>
        <p:spPr>
          <a:xfrm>
            <a:off x="21526500" y="42375670"/>
            <a:ext cx="6858000" cy="2434167"/>
          </a:xfrm>
          <a:prstGeom prst="rect">
            <a:avLst/>
          </a:prstGeom>
        </p:spPr>
        <p:txBody>
          <a:bodyPr vert="horz" lIns="91440" tIns="45720" rIns="91440" bIns="45720" rtlCol="0" anchor="ctr"/>
          <a:lstStyle>
            <a:lvl1pPr algn="r">
              <a:defRPr sz="3000">
                <a:solidFill>
                  <a:schemeClr val="tx1">
                    <a:tint val="75000"/>
                  </a:schemeClr>
                </a:solidFill>
              </a:defRPr>
            </a:lvl1p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12262834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286000" rtl="0" eaLnBrk="1" latinLnBrk="0" hangingPunct="1">
        <a:lnSpc>
          <a:spcPct val="90000"/>
        </a:lnSpc>
        <a:spcBef>
          <a:spcPct val="0"/>
        </a:spcBef>
        <a:buNone/>
        <a:defRPr sz="11000" kern="1200">
          <a:solidFill>
            <a:schemeClr val="tx1"/>
          </a:solidFill>
          <a:latin typeface="+mj-lt"/>
          <a:ea typeface="+mj-ea"/>
          <a:cs typeface="+mj-cs"/>
        </a:defRPr>
      </a:lvl1pPr>
    </p:titleStyle>
    <p:bodyStyle>
      <a:lvl1pPr marL="571500" indent="-571500" algn="l" defTabSz="2286000" rtl="0" eaLnBrk="1" latinLnBrk="0" hangingPunct="1">
        <a:lnSpc>
          <a:spcPct val="90000"/>
        </a:lnSpc>
        <a:spcBef>
          <a:spcPts val="2500"/>
        </a:spcBef>
        <a:buFont typeface="Arial" panose="020B0604020202020204" pitchFamily="34" charset="0"/>
        <a:buChar char="•"/>
        <a:defRPr sz="7000" kern="1200">
          <a:solidFill>
            <a:schemeClr val="tx1"/>
          </a:solidFill>
          <a:latin typeface="+mn-lt"/>
          <a:ea typeface="+mn-ea"/>
          <a:cs typeface="+mn-cs"/>
        </a:defRPr>
      </a:lvl1pPr>
      <a:lvl2pPr marL="1714500" indent="-571500" algn="l" defTabSz="2286000" rtl="0" eaLnBrk="1" latinLnBrk="0" hangingPunct="1">
        <a:lnSpc>
          <a:spcPct val="90000"/>
        </a:lnSpc>
        <a:spcBef>
          <a:spcPts val="1250"/>
        </a:spcBef>
        <a:buFont typeface="Arial" panose="020B0604020202020204" pitchFamily="34" charset="0"/>
        <a:buChar char="•"/>
        <a:defRPr sz="6000" kern="1200">
          <a:solidFill>
            <a:schemeClr val="tx1"/>
          </a:solidFill>
          <a:latin typeface="+mn-lt"/>
          <a:ea typeface="+mn-ea"/>
          <a:cs typeface="+mn-cs"/>
        </a:defRPr>
      </a:lvl2pPr>
      <a:lvl3pPr marL="2857500" indent="-571500" algn="l" defTabSz="2286000" rtl="0" eaLnBrk="1" latinLnBrk="0" hangingPunct="1">
        <a:lnSpc>
          <a:spcPct val="90000"/>
        </a:lnSpc>
        <a:spcBef>
          <a:spcPts val="1250"/>
        </a:spcBef>
        <a:buFont typeface="Arial" panose="020B0604020202020204" pitchFamily="34" charset="0"/>
        <a:buChar char="•"/>
        <a:defRPr sz="5000" kern="1200">
          <a:solidFill>
            <a:schemeClr val="tx1"/>
          </a:solidFill>
          <a:latin typeface="+mn-lt"/>
          <a:ea typeface="+mn-ea"/>
          <a:cs typeface="+mn-cs"/>
        </a:defRPr>
      </a:lvl3pPr>
      <a:lvl4pPr marL="4000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4pPr>
      <a:lvl5pPr marL="5143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5pPr>
      <a:lvl6pPr marL="6286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6pPr>
      <a:lvl7pPr marL="7429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7pPr>
      <a:lvl8pPr marL="8572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8pPr>
      <a:lvl9pPr marL="9715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9pPr>
    </p:bodyStyle>
    <p:otherStyle>
      <a:defPPr>
        <a:defRPr lang="en-US"/>
      </a:defPPr>
      <a:lvl1pPr marL="0" algn="l" defTabSz="2286000" rtl="0" eaLnBrk="1" latinLnBrk="0" hangingPunct="1">
        <a:defRPr sz="4500" kern="1200">
          <a:solidFill>
            <a:schemeClr val="tx1"/>
          </a:solidFill>
          <a:latin typeface="+mn-lt"/>
          <a:ea typeface="+mn-ea"/>
          <a:cs typeface="+mn-cs"/>
        </a:defRPr>
      </a:lvl1pPr>
      <a:lvl2pPr marL="1143000" algn="l" defTabSz="2286000" rtl="0" eaLnBrk="1" latinLnBrk="0" hangingPunct="1">
        <a:defRPr sz="4500" kern="1200">
          <a:solidFill>
            <a:schemeClr val="tx1"/>
          </a:solidFill>
          <a:latin typeface="+mn-lt"/>
          <a:ea typeface="+mn-ea"/>
          <a:cs typeface="+mn-cs"/>
        </a:defRPr>
      </a:lvl2pPr>
      <a:lvl3pPr marL="2286000" algn="l" defTabSz="2286000" rtl="0" eaLnBrk="1" latinLnBrk="0" hangingPunct="1">
        <a:defRPr sz="4500" kern="1200">
          <a:solidFill>
            <a:schemeClr val="tx1"/>
          </a:solidFill>
          <a:latin typeface="+mn-lt"/>
          <a:ea typeface="+mn-ea"/>
          <a:cs typeface="+mn-cs"/>
        </a:defRPr>
      </a:lvl3pPr>
      <a:lvl4pPr marL="3429000" algn="l" defTabSz="2286000" rtl="0" eaLnBrk="1" latinLnBrk="0" hangingPunct="1">
        <a:defRPr sz="4500" kern="1200">
          <a:solidFill>
            <a:schemeClr val="tx1"/>
          </a:solidFill>
          <a:latin typeface="+mn-lt"/>
          <a:ea typeface="+mn-ea"/>
          <a:cs typeface="+mn-cs"/>
        </a:defRPr>
      </a:lvl4pPr>
      <a:lvl5pPr marL="4572000" algn="l" defTabSz="2286000" rtl="0" eaLnBrk="1" latinLnBrk="0" hangingPunct="1">
        <a:defRPr sz="4500" kern="1200">
          <a:solidFill>
            <a:schemeClr val="tx1"/>
          </a:solidFill>
          <a:latin typeface="+mn-lt"/>
          <a:ea typeface="+mn-ea"/>
          <a:cs typeface="+mn-cs"/>
        </a:defRPr>
      </a:lvl5pPr>
      <a:lvl6pPr marL="5715000" algn="l" defTabSz="2286000" rtl="0" eaLnBrk="1" latinLnBrk="0" hangingPunct="1">
        <a:defRPr sz="4500" kern="1200">
          <a:solidFill>
            <a:schemeClr val="tx1"/>
          </a:solidFill>
          <a:latin typeface="+mn-lt"/>
          <a:ea typeface="+mn-ea"/>
          <a:cs typeface="+mn-cs"/>
        </a:defRPr>
      </a:lvl6pPr>
      <a:lvl7pPr marL="6858000" algn="l" defTabSz="2286000" rtl="0" eaLnBrk="1" latinLnBrk="0" hangingPunct="1">
        <a:defRPr sz="4500" kern="1200">
          <a:solidFill>
            <a:schemeClr val="tx1"/>
          </a:solidFill>
          <a:latin typeface="+mn-lt"/>
          <a:ea typeface="+mn-ea"/>
          <a:cs typeface="+mn-cs"/>
        </a:defRPr>
      </a:lvl7pPr>
      <a:lvl8pPr marL="8001000" algn="l" defTabSz="2286000" rtl="0" eaLnBrk="1" latinLnBrk="0" hangingPunct="1">
        <a:defRPr sz="4500" kern="1200">
          <a:solidFill>
            <a:schemeClr val="tx1"/>
          </a:solidFill>
          <a:latin typeface="+mn-lt"/>
          <a:ea typeface="+mn-ea"/>
          <a:cs typeface="+mn-cs"/>
        </a:defRPr>
      </a:lvl8pPr>
      <a:lvl9pPr marL="9144000" algn="l" defTabSz="2286000" rtl="0" eaLnBrk="1" latinLnBrk="0" hangingPunct="1">
        <a:defRPr sz="4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xmlns="" id="{7CA1749F-7A44-471D-B763-34305A57D692}"/>
              </a:ext>
            </a:extLst>
          </p:cNvPr>
          <p:cNvPicPr>
            <a:picLocks noChangeAspect="1"/>
          </p:cNvPicPr>
          <p:nvPr/>
        </p:nvPicPr>
        <p:blipFill rotWithShape="1">
          <a:blip r:embed="rId3">
            <a:extLst>
              <a:ext uri="{28A0092B-C50C-407E-A947-70E740481C1C}">
                <a14:useLocalDpi xmlns:a14="http://schemas.microsoft.com/office/drawing/2010/main" val="0"/>
              </a:ext>
            </a:extLst>
          </a:blip>
          <a:srcRect r="69445" b="6925"/>
          <a:stretch/>
        </p:blipFill>
        <p:spPr>
          <a:xfrm>
            <a:off x="710567" y="453477"/>
            <a:ext cx="9021572" cy="2226863"/>
          </a:xfrm>
          <a:prstGeom prst="rect">
            <a:avLst/>
          </a:prstGeom>
        </p:spPr>
      </p:pic>
      <p:sp>
        <p:nvSpPr>
          <p:cNvPr id="3077" name="Rectangle 7"/>
          <p:cNvSpPr>
            <a:spLocks noChangeArrowheads="1"/>
          </p:cNvSpPr>
          <p:nvPr/>
        </p:nvSpPr>
        <p:spPr bwMode="auto">
          <a:xfrm>
            <a:off x="1408807" y="3124200"/>
            <a:ext cx="27316151" cy="1569660"/>
          </a:xfrm>
          <a:prstGeom prst="rect">
            <a:avLst/>
          </a:prstGeom>
          <a:noFill/>
          <a:ln w="9525">
            <a:noFill/>
            <a:miter lim="800000"/>
            <a:headEnd/>
            <a:tailEnd/>
          </a:ln>
        </p:spPr>
        <p:txBody>
          <a:bodyPr wrap="square">
            <a:spAutoFit/>
          </a:bodyPr>
          <a:lstStyle/>
          <a:p>
            <a:pPr algn="ctr"/>
            <a:r>
              <a:rPr lang="en-GB" sz="4800" b="1" dirty="0"/>
              <a:t>EXPERIMENTAL MODELS OF CHARACTERIZATION AND ANALYSIS </a:t>
            </a:r>
            <a:endParaRPr lang="en-GB" sz="4800" b="1" dirty="0" smtClean="0"/>
          </a:p>
          <a:p>
            <a:pPr algn="ctr"/>
            <a:r>
              <a:rPr lang="en-GB" sz="4800" b="1" dirty="0" smtClean="0"/>
              <a:t>OF </a:t>
            </a:r>
            <a:r>
              <a:rPr lang="en-GB" sz="4800" b="1" dirty="0"/>
              <a:t>INDUSTRIAL WASTE</a:t>
            </a:r>
            <a:endParaRPr lang="en-US" sz="4800" dirty="0"/>
          </a:p>
        </p:txBody>
      </p:sp>
      <p:sp>
        <p:nvSpPr>
          <p:cNvPr id="9" name="Rectangle 8"/>
          <p:cNvSpPr/>
          <p:nvPr/>
        </p:nvSpPr>
        <p:spPr>
          <a:xfrm>
            <a:off x="914400" y="5029200"/>
            <a:ext cx="28824237" cy="769441"/>
          </a:xfrm>
          <a:prstGeom prst="rect">
            <a:avLst/>
          </a:prstGeom>
        </p:spPr>
        <p:txBody>
          <a:bodyPr>
            <a:spAutoFit/>
          </a:bodyPr>
          <a:lstStyle/>
          <a:p>
            <a:pPr algn="ctr"/>
            <a:r>
              <a:rPr lang="en-GB" sz="4400" i="1" u="sng" dirty="0"/>
              <a:t>Lidia Kim</a:t>
            </a:r>
            <a:r>
              <a:rPr lang="en-GB" sz="4400" i="1" dirty="0"/>
              <a:t>, Alina-Maria </a:t>
            </a:r>
            <a:r>
              <a:rPr lang="en-GB" sz="4400" i="1" dirty="0" err="1"/>
              <a:t>Muresan</a:t>
            </a:r>
            <a:r>
              <a:rPr lang="en-GB" sz="4400" i="1" dirty="0"/>
              <a:t>, Adriana </a:t>
            </a:r>
            <a:r>
              <a:rPr lang="en-GB" sz="4400" i="1" dirty="0" err="1"/>
              <a:t>Cuciureanu</a:t>
            </a:r>
            <a:r>
              <a:rPr lang="en-GB" sz="4400" i="1" dirty="0"/>
              <a:t>, Doina Guta, Madalina Arama, </a:t>
            </a:r>
            <a:r>
              <a:rPr lang="en-GB" sz="4400" i="1" dirty="0" err="1" smtClean="0"/>
              <a:t>Nicolae</a:t>
            </a:r>
            <a:r>
              <a:rPr lang="en-GB" sz="4400" i="1" dirty="0" smtClean="0"/>
              <a:t> </a:t>
            </a:r>
            <a:r>
              <a:rPr lang="en-GB" sz="4400" i="1" dirty="0" err="1"/>
              <a:t>Ionut</a:t>
            </a:r>
            <a:r>
              <a:rPr lang="en-GB" sz="4400" i="1" dirty="0"/>
              <a:t> </a:t>
            </a:r>
            <a:r>
              <a:rPr lang="en-GB" sz="4400" i="1" dirty="0" err="1"/>
              <a:t>Cristea</a:t>
            </a:r>
            <a:r>
              <a:rPr lang="en-GB" sz="4400" i="1" dirty="0"/>
              <a:t>, </a:t>
            </a:r>
            <a:r>
              <a:rPr lang="en-GB" sz="4400" i="1" dirty="0" err="1"/>
              <a:t>Violeta</a:t>
            </a:r>
            <a:r>
              <a:rPr lang="en-GB" sz="4400" i="1" dirty="0"/>
              <a:t> </a:t>
            </a:r>
            <a:r>
              <a:rPr lang="en-GB" sz="4400" i="1" dirty="0" err="1"/>
              <a:t>Dediu</a:t>
            </a:r>
            <a:endParaRPr lang="en-US" sz="4400" i="1" dirty="0"/>
          </a:p>
        </p:txBody>
      </p:sp>
      <p:sp>
        <p:nvSpPr>
          <p:cNvPr id="3083" name="Rectangle 13"/>
          <p:cNvSpPr>
            <a:spLocks noChangeArrowheads="1"/>
          </p:cNvSpPr>
          <p:nvPr/>
        </p:nvSpPr>
        <p:spPr bwMode="auto">
          <a:xfrm>
            <a:off x="914400" y="12710755"/>
            <a:ext cx="4955203" cy="646331"/>
          </a:xfrm>
          <a:prstGeom prst="rect">
            <a:avLst/>
          </a:prstGeom>
          <a:noFill/>
          <a:ln w="9525">
            <a:noFill/>
            <a:miter lim="800000"/>
            <a:headEnd/>
            <a:tailEnd/>
          </a:ln>
        </p:spPr>
        <p:txBody>
          <a:bodyPr wrap="none">
            <a:spAutoFit/>
          </a:bodyPr>
          <a:lstStyle/>
          <a:p>
            <a:r>
              <a:rPr lang="en-US" altLang="en-US" sz="3600" b="1" dirty="0">
                <a:solidFill>
                  <a:srgbClr val="000000"/>
                </a:solidFill>
              </a:rPr>
              <a:t> </a:t>
            </a:r>
            <a:r>
              <a:rPr lang="en-US" altLang="en-US" sz="3600" b="1" dirty="0" smtClean="0">
                <a:solidFill>
                  <a:srgbClr val="000000"/>
                </a:solidFill>
              </a:rPr>
              <a:t>Materials </a:t>
            </a:r>
            <a:r>
              <a:rPr lang="en-US" altLang="en-US" sz="3600" b="1" dirty="0">
                <a:solidFill>
                  <a:srgbClr val="000000"/>
                </a:solidFill>
              </a:rPr>
              <a:t>and </a:t>
            </a:r>
            <a:r>
              <a:rPr lang="en-US" altLang="en-US" sz="3600" b="1" dirty="0" smtClean="0">
                <a:solidFill>
                  <a:srgbClr val="000000"/>
                </a:solidFill>
              </a:rPr>
              <a:t>methods </a:t>
            </a:r>
          </a:p>
        </p:txBody>
      </p:sp>
      <p:pic>
        <p:nvPicPr>
          <p:cNvPr id="6" name="Picture 5">
            <a:extLst>
              <a:ext uri="{FF2B5EF4-FFF2-40B4-BE49-F238E27FC236}">
                <a16:creationId xmlns:a16="http://schemas.microsoft.com/office/drawing/2014/main" xmlns="" id="{9323445A-2070-4A67-B63A-806FFEF678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665029" y="453477"/>
            <a:ext cx="4771735" cy="2521005"/>
          </a:xfrm>
          <a:prstGeom prst="rect">
            <a:avLst/>
          </a:prstGeom>
        </p:spPr>
      </p:pic>
      <p:sp>
        <p:nvSpPr>
          <p:cNvPr id="29" name="Rectangle 28">
            <a:extLst>
              <a:ext uri="{FF2B5EF4-FFF2-40B4-BE49-F238E27FC236}">
                <a16:creationId xmlns:a16="http://schemas.microsoft.com/office/drawing/2014/main" xmlns="" id="{AE966D3E-B338-4340-A42F-46CE37C88E4B}"/>
              </a:ext>
            </a:extLst>
          </p:cNvPr>
          <p:cNvSpPr/>
          <p:nvPr/>
        </p:nvSpPr>
        <p:spPr>
          <a:xfrm>
            <a:off x="1981200" y="6172200"/>
            <a:ext cx="26742358" cy="1200329"/>
          </a:xfrm>
          <a:prstGeom prst="rect">
            <a:avLst/>
          </a:prstGeom>
        </p:spPr>
        <p:txBody>
          <a:bodyPr wrap="square">
            <a:spAutoFit/>
          </a:bodyPr>
          <a:lstStyle/>
          <a:p>
            <a:pPr algn="ctr"/>
            <a:r>
              <a:rPr lang="en-US" sz="3600" dirty="0"/>
              <a:t>National Research and Development Institute for Industrial Ecology – ECOIND </a:t>
            </a:r>
            <a:r>
              <a:rPr lang="en-US" sz="3600" dirty="0" smtClean="0"/>
              <a:t>Bucharest</a:t>
            </a:r>
          </a:p>
          <a:p>
            <a:pPr algn="ctr"/>
            <a:r>
              <a:rPr lang="en-US" sz="3600" dirty="0" err="1" smtClean="0"/>
              <a:t>Drumul</a:t>
            </a:r>
            <a:r>
              <a:rPr lang="en-US" sz="3600" dirty="0" smtClean="0"/>
              <a:t> </a:t>
            </a:r>
            <a:r>
              <a:rPr lang="en-US" sz="3600" dirty="0" err="1"/>
              <a:t>Podu</a:t>
            </a:r>
            <a:r>
              <a:rPr lang="en-US" sz="3600" dirty="0"/>
              <a:t> </a:t>
            </a:r>
            <a:r>
              <a:rPr lang="en-US" sz="3600" dirty="0" err="1"/>
              <a:t>Dambovitei</a:t>
            </a:r>
            <a:r>
              <a:rPr lang="en-US" sz="3600" dirty="0"/>
              <a:t> St. 71– 73, 060652, Bucharest, </a:t>
            </a:r>
            <a:r>
              <a:rPr lang="en-US" sz="3600" dirty="0" smtClean="0"/>
              <a:t>Romania</a:t>
            </a:r>
            <a:endParaRPr lang="en-US" sz="3600" dirty="0"/>
          </a:p>
        </p:txBody>
      </p:sp>
      <p:sp>
        <p:nvSpPr>
          <p:cNvPr id="67" name="Rectangle 13">
            <a:extLst>
              <a:ext uri="{FF2B5EF4-FFF2-40B4-BE49-F238E27FC236}">
                <a16:creationId xmlns:a16="http://schemas.microsoft.com/office/drawing/2014/main" xmlns="" id="{CAF94B69-6AA6-4C3C-BEB9-4779294CF6A3}"/>
              </a:ext>
            </a:extLst>
          </p:cNvPr>
          <p:cNvSpPr>
            <a:spLocks noChangeArrowheads="1"/>
          </p:cNvSpPr>
          <p:nvPr/>
        </p:nvSpPr>
        <p:spPr bwMode="auto">
          <a:xfrm>
            <a:off x="19752002" y="20116800"/>
            <a:ext cx="4673074" cy="646331"/>
          </a:xfrm>
          <a:prstGeom prst="rect">
            <a:avLst/>
          </a:prstGeom>
          <a:noFill/>
          <a:ln w="9525">
            <a:noFill/>
            <a:miter lim="800000"/>
            <a:headEnd/>
            <a:tailEnd/>
          </a:ln>
        </p:spPr>
        <p:txBody>
          <a:bodyPr wrap="none">
            <a:spAutoFit/>
          </a:bodyPr>
          <a:lstStyle/>
          <a:p>
            <a:r>
              <a:rPr lang="en-US" altLang="en-US" sz="3600" b="1" dirty="0" smtClean="0">
                <a:solidFill>
                  <a:srgbClr val="000000"/>
                </a:solidFill>
              </a:rPr>
              <a:t>Results </a:t>
            </a:r>
            <a:r>
              <a:rPr lang="en-US" altLang="en-US" sz="3600" b="1" dirty="0">
                <a:solidFill>
                  <a:srgbClr val="000000"/>
                </a:solidFill>
              </a:rPr>
              <a:t>and Discussion</a:t>
            </a:r>
            <a:endParaRPr lang="en-US" altLang="en-US" sz="3600" dirty="0"/>
          </a:p>
        </p:txBody>
      </p:sp>
      <p:sp>
        <p:nvSpPr>
          <p:cNvPr id="77" name="Rectangle 13">
            <a:extLst>
              <a:ext uri="{FF2B5EF4-FFF2-40B4-BE49-F238E27FC236}">
                <a16:creationId xmlns:a16="http://schemas.microsoft.com/office/drawing/2014/main" xmlns="" id="{1FDE9D96-AB11-4A2A-B15B-8983F57B69C7}"/>
              </a:ext>
            </a:extLst>
          </p:cNvPr>
          <p:cNvSpPr>
            <a:spLocks noChangeArrowheads="1"/>
          </p:cNvSpPr>
          <p:nvPr/>
        </p:nvSpPr>
        <p:spPr bwMode="auto">
          <a:xfrm>
            <a:off x="15163800" y="32682988"/>
            <a:ext cx="2569934" cy="646331"/>
          </a:xfrm>
          <a:prstGeom prst="rect">
            <a:avLst/>
          </a:prstGeom>
          <a:noFill/>
          <a:ln w="9525">
            <a:noFill/>
            <a:miter lim="800000"/>
            <a:headEnd/>
            <a:tailEnd/>
          </a:ln>
        </p:spPr>
        <p:txBody>
          <a:bodyPr wrap="none">
            <a:spAutoFit/>
          </a:bodyPr>
          <a:lstStyle/>
          <a:p>
            <a:r>
              <a:rPr lang="en-US" altLang="en-US" sz="3600" b="1" dirty="0" smtClean="0">
                <a:solidFill>
                  <a:srgbClr val="000000"/>
                </a:solidFill>
              </a:rPr>
              <a:t>Conclusions</a:t>
            </a:r>
            <a:endParaRPr lang="en-US" altLang="en-US" sz="3600" dirty="0"/>
          </a:p>
        </p:txBody>
      </p:sp>
      <p:sp>
        <p:nvSpPr>
          <p:cNvPr id="80" name="Rectangle 13">
            <a:extLst>
              <a:ext uri="{FF2B5EF4-FFF2-40B4-BE49-F238E27FC236}">
                <a16:creationId xmlns:a16="http://schemas.microsoft.com/office/drawing/2014/main" xmlns="" id="{8DB2BEC3-3802-4CA9-B2DF-05BA08AE4443}"/>
              </a:ext>
            </a:extLst>
          </p:cNvPr>
          <p:cNvSpPr>
            <a:spLocks noChangeArrowheads="1"/>
          </p:cNvSpPr>
          <p:nvPr/>
        </p:nvSpPr>
        <p:spPr bwMode="auto">
          <a:xfrm>
            <a:off x="1100627" y="7543800"/>
            <a:ext cx="28617373" cy="5078313"/>
          </a:xfrm>
          <a:prstGeom prst="rect">
            <a:avLst/>
          </a:prstGeom>
          <a:noFill/>
          <a:ln w="9525">
            <a:noFill/>
            <a:miter lim="800000"/>
            <a:headEnd/>
            <a:tailEnd/>
          </a:ln>
        </p:spPr>
        <p:txBody>
          <a:bodyPr wrap="square">
            <a:spAutoFit/>
          </a:bodyPr>
          <a:lstStyle/>
          <a:p>
            <a:pPr algn="just"/>
            <a:r>
              <a:rPr lang="en-US" altLang="en-US" sz="3600" b="1" dirty="0" smtClean="0">
                <a:solidFill>
                  <a:srgbClr val="000000"/>
                </a:solidFill>
              </a:rPr>
              <a:t>Introduction</a:t>
            </a:r>
          </a:p>
          <a:p>
            <a:pPr algn="just"/>
            <a:r>
              <a:rPr lang="en-GB" sz="3600" dirty="0"/>
              <a:t>It is well known that pollution of the natural environment with heavy metals is a universal problem because these metals are not biodegradable and many of them have toxic effects on living organisms and implicitly on human </a:t>
            </a:r>
            <a:r>
              <a:rPr lang="en-GB" sz="3600" dirty="0" smtClean="0"/>
              <a:t>health</a:t>
            </a:r>
            <a:r>
              <a:rPr lang="en-GB" sz="3600" baseline="30000" dirty="0" smtClean="0"/>
              <a:t>1</a:t>
            </a:r>
            <a:r>
              <a:rPr lang="en-GB" sz="3600" dirty="0" smtClean="0"/>
              <a:t>. Knowing </a:t>
            </a:r>
            <a:r>
              <a:rPr lang="en-GB" sz="3600" dirty="0"/>
              <a:t>the waste composition is extremely important because based on it and depending on the waste nature and the hazardous substances content, the environmental contamination degree could be </a:t>
            </a:r>
            <a:r>
              <a:rPr lang="en-GB" sz="3600" dirty="0" smtClean="0"/>
              <a:t>highlighted</a:t>
            </a:r>
            <a:r>
              <a:rPr lang="en-GB" sz="3600" baseline="30000" dirty="0" smtClean="0"/>
              <a:t>2-4</a:t>
            </a:r>
            <a:r>
              <a:rPr lang="en-GB" sz="3600" dirty="0" smtClean="0"/>
              <a:t>. </a:t>
            </a:r>
            <a:r>
              <a:rPr lang="en-GB" sz="3600" dirty="0"/>
              <a:t>Also, knowing  waste composition is important from a managerial point of, which consists in collecting, transporting, capitalizing and waste disposal activities, as well as in terms of recycling, reuse or </a:t>
            </a:r>
            <a:r>
              <a:rPr lang="en-GB" sz="3600" dirty="0" smtClean="0"/>
              <a:t>treatment. </a:t>
            </a:r>
            <a:r>
              <a:rPr lang="ro-RO" sz="3600" dirty="0" smtClean="0"/>
              <a:t>In </a:t>
            </a:r>
            <a:r>
              <a:rPr lang="ro-RO" sz="3600" dirty="0" err="1"/>
              <a:t>the</a:t>
            </a:r>
            <a:r>
              <a:rPr lang="ro-RO" sz="3600" dirty="0"/>
              <a:t> </a:t>
            </a:r>
            <a:r>
              <a:rPr lang="ro-RO" sz="3600" dirty="0" err="1"/>
              <a:t>present</a:t>
            </a:r>
            <a:r>
              <a:rPr lang="ro-RO" sz="3600" dirty="0"/>
              <a:t> </a:t>
            </a:r>
            <a:r>
              <a:rPr lang="ro-RO" sz="3600" dirty="0" err="1"/>
              <a:t>paper</a:t>
            </a:r>
            <a:r>
              <a:rPr lang="ro-RO" sz="3600" dirty="0"/>
              <a:t> </a:t>
            </a:r>
            <a:r>
              <a:rPr lang="ro-RO" sz="3600" dirty="0" err="1"/>
              <a:t>we</a:t>
            </a:r>
            <a:r>
              <a:rPr lang="ro-RO" sz="3600" dirty="0"/>
              <a:t> report, a </a:t>
            </a:r>
            <a:r>
              <a:rPr lang="ro-RO" sz="3600" dirty="0" err="1"/>
              <a:t>series</a:t>
            </a:r>
            <a:r>
              <a:rPr lang="ro-RO" sz="3600" dirty="0"/>
              <a:t> of experimental </a:t>
            </a:r>
            <a:r>
              <a:rPr lang="ro-RO" sz="3600" dirty="0" err="1"/>
              <a:t>characterization</a:t>
            </a:r>
            <a:r>
              <a:rPr lang="ro-RO" sz="3600" dirty="0"/>
              <a:t> </a:t>
            </a:r>
            <a:r>
              <a:rPr lang="ro-RO" sz="3600" dirty="0" err="1"/>
              <a:t>and</a:t>
            </a:r>
            <a:r>
              <a:rPr lang="ro-RO" sz="3600" dirty="0"/>
              <a:t> </a:t>
            </a:r>
            <a:r>
              <a:rPr lang="ro-RO" sz="3600" dirty="0" err="1"/>
              <a:t>analysis</a:t>
            </a:r>
            <a:r>
              <a:rPr lang="ro-RO" sz="3600" dirty="0"/>
              <a:t> </a:t>
            </a:r>
            <a:r>
              <a:rPr lang="ro-RO" sz="3600" dirty="0" err="1"/>
              <a:t>models</a:t>
            </a:r>
            <a:r>
              <a:rPr lang="ro-RO" sz="3600" dirty="0"/>
              <a:t> </a:t>
            </a:r>
            <a:r>
              <a:rPr lang="ro-RO" sz="3600" dirty="0" err="1"/>
              <a:t>that</a:t>
            </a:r>
            <a:r>
              <a:rPr lang="ro-RO" sz="3600" dirty="0"/>
              <a:t> </a:t>
            </a:r>
            <a:r>
              <a:rPr lang="ro-RO" sz="3600" dirty="0" err="1"/>
              <a:t>can</a:t>
            </a:r>
            <a:r>
              <a:rPr lang="ro-RO" sz="3600" dirty="0"/>
              <a:t> </a:t>
            </a:r>
            <a:r>
              <a:rPr lang="ro-RO" sz="3600" dirty="0" err="1"/>
              <a:t>be</a:t>
            </a:r>
            <a:r>
              <a:rPr lang="ro-RO" sz="3600" dirty="0"/>
              <a:t> </a:t>
            </a:r>
            <a:r>
              <a:rPr lang="en-GB" sz="3600" dirty="0"/>
              <a:t>applied</a:t>
            </a:r>
            <a:r>
              <a:rPr lang="ro-RO" sz="3600" dirty="0"/>
              <a:t> </a:t>
            </a:r>
            <a:r>
              <a:rPr lang="ro-RO" sz="3600" dirty="0" err="1"/>
              <a:t>to</a:t>
            </a:r>
            <a:r>
              <a:rPr lang="ro-RO" sz="3600" dirty="0"/>
              <a:t> industrial </a:t>
            </a:r>
            <a:r>
              <a:rPr lang="ro-RO" sz="3600" dirty="0" err="1"/>
              <a:t>waste</a:t>
            </a:r>
            <a:r>
              <a:rPr lang="ro-RO" sz="3600" dirty="0"/>
              <a:t> </a:t>
            </a:r>
            <a:r>
              <a:rPr lang="ro-RO" sz="3600" dirty="0" err="1"/>
              <a:t>samples</a:t>
            </a:r>
            <a:r>
              <a:rPr lang="ro-RO" sz="3600" dirty="0"/>
              <a:t> in </a:t>
            </a:r>
            <a:r>
              <a:rPr lang="ro-RO" sz="3600" dirty="0" err="1"/>
              <a:t>order</a:t>
            </a:r>
            <a:r>
              <a:rPr lang="ro-RO" sz="3600" dirty="0"/>
              <a:t> </a:t>
            </a:r>
            <a:r>
              <a:rPr lang="ro-RO" sz="3600" dirty="0" err="1"/>
              <a:t>to</a:t>
            </a:r>
            <a:r>
              <a:rPr lang="ro-RO" sz="3600" dirty="0"/>
              <a:t> determine </a:t>
            </a:r>
            <a:r>
              <a:rPr lang="ro-RO" sz="3600" dirty="0" err="1"/>
              <a:t>the</a:t>
            </a:r>
            <a:r>
              <a:rPr lang="ro-RO" sz="3600" dirty="0"/>
              <a:t> </a:t>
            </a:r>
            <a:r>
              <a:rPr lang="ro-RO" sz="3600" dirty="0" err="1"/>
              <a:t>heavy</a:t>
            </a:r>
            <a:r>
              <a:rPr lang="ro-RO" sz="3600" dirty="0"/>
              <a:t> </a:t>
            </a:r>
            <a:r>
              <a:rPr lang="ro-RO" sz="3600" dirty="0" err="1"/>
              <a:t>metals</a:t>
            </a:r>
            <a:r>
              <a:rPr lang="ro-RO" sz="3600" dirty="0"/>
              <a:t> </a:t>
            </a:r>
            <a:r>
              <a:rPr lang="ro-RO" sz="3600" dirty="0" err="1"/>
              <a:t>within</a:t>
            </a:r>
            <a:r>
              <a:rPr lang="ro-RO" sz="3600" dirty="0"/>
              <a:t> </a:t>
            </a:r>
            <a:r>
              <a:rPr lang="ro-RO" sz="3600" dirty="0" err="1" smtClean="0"/>
              <a:t>them</a:t>
            </a:r>
            <a:r>
              <a:rPr lang="ro-RO" sz="3600" dirty="0" smtClean="0"/>
              <a:t>.</a:t>
            </a:r>
            <a:r>
              <a:rPr lang="en-US" sz="3600" dirty="0" smtClean="0"/>
              <a:t> </a:t>
            </a:r>
            <a:r>
              <a:rPr lang="ro-RO" sz="3600" dirty="0" err="1" smtClean="0"/>
              <a:t>These</a:t>
            </a:r>
            <a:r>
              <a:rPr lang="ro-RO" sz="3600" dirty="0" smtClean="0"/>
              <a:t> </a:t>
            </a:r>
            <a:r>
              <a:rPr lang="ro-RO" sz="3600" dirty="0"/>
              <a:t>experimental </a:t>
            </a:r>
            <a:r>
              <a:rPr lang="ro-RO" sz="3600" dirty="0" err="1"/>
              <a:t>models</a:t>
            </a:r>
            <a:r>
              <a:rPr lang="ro-RO" sz="3600" dirty="0"/>
              <a:t> </a:t>
            </a:r>
            <a:r>
              <a:rPr lang="ro-RO" sz="3600" dirty="0" err="1"/>
              <a:t>were</a:t>
            </a:r>
            <a:r>
              <a:rPr lang="ro-RO" sz="3600" dirty="0"/>
              <a:t> </a:t>
            </a:r>
            <a:r>
              <a:rPr lang="ro-RO" sz="3600" dirty="0" err="1"/>
              <a:t>tested</a:t>
            </a:r>
            <a:r>
              <a:rPr lang="ro-RO" sz="3600" dirty="0"/>
              <a:t> on a </a:t>
            </a:r>
            <a:r>
              <a:rPr lang="ro-RO" sz="3600" dirty="0" err="1"/>
              <a:t>series</a:t>
            </a:r>
            <a:r>
              <a:rPr lang="ro-RO" sz="3600" dirty="0"/>
              <a:t> of </a:t>
            </a:r>
            <a:r>
              <a:rPr lang="ro-RO" sz="3600" dirty="0" err="1"/>
              <a:t>wastes</a:t>
            </a:r>
            <a:r>
              <a:rPr lang="ro-RO" sz="3600" dirty="0"/>
              <a:t> </a:t>
            </a:r>
            <a:r>
              <a:rPr lang="en-GB" sz="3600" dirty="0"/>
              <a:t>coming </a:t>
            </a:r>
            <a:r>
              <a:rPr lang="ro-RO" sz="3600" dirty="0" err="1"/>
              <a:t>from</a:t>
            </a:r>
            <a:r>
              <a:rPr lang="ro-RO" sz="3600" dirty="0"/>
              <a:t> </a:t>
            </a:r>
            <a:r>
              <a:rPr lang="ro-RO" sz="3600" dirty="0" err="1"/>
              <a:t>processing</a:t>
            </a:r>
            <a:r>
              <a:rPr lang="ro-RO" sz="3600" dirty="0"/>
              <a:t> </a:t>
            </a:r>
            <a:r>
              <a:rPr lang="ro-RO" sz="3600" dirty="0" err="1"/>
              <a:t>and</a:t>
            </a:r>
            <a:r>
              <a:rPr lang="ro-RO" sz="3600" dirty="0"/>
              <a:t> </a:t>
            </a:r>
            <a:r>
              <a:rPr lang="ro-RO" sz="3600" dirty="0" err="1"/>
              <a:t>finishing</a:t>
            </a:r>
            <a:r>
              <a:rPr lang="ro-RO" sz="3600" dirty="0"/>
              <a:t> </a:t>
            </a:r>
            <a:r>
              <a:rPr lang="ro-RO" sz="3600" dirty="0" err="1"/>
              <a:t>activities</a:t>
            </a:r>
            <a:r>
              <a:rPr lang="ro-RO" sz="3600" dirty="0"/>
              <a:t> of metal </a:t>
            </a:r>
            <a:r>
              <a:rPr lang="ro-RO" sz="3600" dirty="0" err="1"/>
              <a:t>surfaces</a:t>
            </a:r>
            <a:r>
              <a:rPr lang="ro-RO" sz="3600" dirty="0"/>
              <a:t> </a:t>
            </a:r>
            <a:r>
              <a:rPr lang="ro-RO" sz="3600" dirty="0" err="1"/>
              <a:t>and</a:t>
            </a:r>
            <a:r>
              <a:rPr lang="ro-RO" sz="3600" dirty="0"/>
              <a:t> </a:t>
            </a:r>
            <a:r>
              <a:rPr lang="ro-RO" sz="3600" dirty="0" err="1"/>
              <a:t>other</a:t>
            </a:r>
            <a:r>
              <a:rPr lang="ro-RO" sz="3600" dirty="0"/>
              <a:t> </a:t>
            </a:r>
            <a:r>
              <a:rPr lang="ro-RO" sz="3600" dirty="0" err="1"/>
              <a:t>materials</a:t>
            </a:r>
            <a:r>
              <a:rPr lang="ro-RO" sz="3600" dirty="0"/>
              <a:t>. </a:t>
            </a:r>
            <a:r>
              <a:rPr lang="ro-RO" sz="3600" dirty="0" smtClean="0"/>
              <a:t>The </a:t>
            </a:r>
            <a:r>
              <a:rPr lang="ro-RO" sz="3600" dirty="0" err="1"/>
              <a:t>obtained</a:t>
            </a:r>
            <a:r>
              <a:rPr lang="ro-RO" sz="3600" dirty="0"/>
              <a:t> </a:t>
            </a:r>
            <a:r>
              <a:rPr lang="ro-RO" sz="3600" dirty="0" err="1"/>
              <a:t>results</a:t>
            </a:r>
            <a:r>
              <a:rPr lang="ro-RO" sz="3600" dirty="0"/>
              <a:t> </a:t>
            </a:r>
            <a:r>
              <a:rPr lang="ro-RO" sz="3600" dirty="0" err="1"/>
              <a:t>proved</a:t>
            </a:r>
            <a:r>
              <a:rPr lang="ro-RO" sz="3600" dirty="0"/>
              <a:t> </a:t>
            </a:r>
            <a:r>
              <a:rPr lang="ro-RO" sz="3600" dirty="0" err="1"/>
              <a:t>that</a:t>
            </a:r>
            <a:r>
              <a:rPr lang="ro-RO" sz="3600" dirty="0"/>
              <a:t> </a:t>
            </a:r>
            <a:r>
              <a:rPr lang="ro-RO" sz="3600" dirty="0" err="1"/>
              <a:t>the</a:t>
            </a:r>
            <a:r>
              <a:rPr lang="ro-RO" sz="3600" dirty="0"/>
              <a:t> </a:t>
            </a:r>
            <a:r>
              <a:rPr lang="ro-RO" sz="3600" dirty="0" err="1"/>
              <a:t>proposed</a:t>
            </a:r>
            <a:r>
              <a:rPr lang="ro-RO" sz="3600" dirty="0"/>
              <a:t> experimental </a:t>
            </a:r>
            <a:r>
              <a:rPr lang="ro-RO" sz="3600" dirty="0" err="1"/>
              <a:t>models</a:t>
            </a:r>
            <a:r>
              <a:rPr lang="ro-RO" sz="3600" dirty="0"/>
              <a:t> are </a:t>
            </a:r>
            <a:r>
              <a:rPr lang="ro-RO" sz="3600" dirty="0" err="1"/>
              <a:t>suitable</a:t>
            </a:r>
            <a:r>
              <a:rPr lang="ro-RO" sz="3600" dirty="0"/>
              <a:t> for </a:t>
            </a:r>
            <a:r>
              <a:rPr lang="ro-RO" sz="3600" dirty="0" err="1"/>
              <a:t>analysis</a:t>
            </a:r>
            <a:r>
              <a:rPr lang="ro-RO" sz="3600" dirty="0"/>
              <a:t> of </a:t>
            </a:r>
            <a:r>
              <a:rPr lang="ro-RO" sz="3600" dirty="0" err="1"/>
              <a:t>different</a:t>
            </a:r>
            <a:r>
              <a:rPr lang="ro-RO" sz="3600" dirty="0"/>
              <a:t> </a:t>
            </a:r>
            <a:r>
              <a:rPr lang="ro-RO" sz="3600" dirty="0" err="1"/>
              <a:t>types</a:t>
            </a:r>
            <a:r>
              <a:rPr lang="ro-RO" sz="3600" dirty="0"/>
              <a:t> of industrial </a:t>
            </a:r>
            <a:r>
              <a:rPr lang="ro-RO" sz="3600" dirty="0" err="1"/>
              <a:t>wastes</a:t>
            </a:r>
            <a:r>
              <a:rPr lang="ro-RO" sz="3600" dirty="0"/>
              <a:t> </a:t>
            </a:r>
            <a:r>
              <a:rPr lang="ro-RO" sz="3600" dirty="0" err="1"/>
              <a:t>samples</a:t>
            </a:r>
            <a:r>
              <a:rPr lang="ro-RO" sz="3600" dirty="0" smtClean="0"/>
              <a:t>.</a:t>
            </a:r>
            <a:endParaRPr lang="en-US" sz="3600" dirty="0"/>
          </a:p>
        </p:txBody>
      </p:sp>
      <p:sp>
        <p:nvSpPr>
          <p:cNvPr id="38" name="Rectangle 13">
            <a:extLst>
              <a:ext uri="{FF2B5EF4-FFF2-40B4-BE49-F238E27FC236}">
                <a16:creationId xmlns:a16="http://schemas.microsoft.com/office/drawing/2014/main" xmlns="" id="{1FDE9D96-AB11-4A2A-B15B-8983F57B69C7}"/>
              </a:ext>
            </a:extLst>
          </p:cNvPr>
          <p:cNvSpPr>
            <a:spLocks noChangeArrowheads="1"/>
          </p:cNvSpPr>
          <p:nvPr/>
        </p:nvSpPr>
        <p:spPr bwMode="auto">
          <a:xfrm>
            <a:off x="14830594" y="39090600"/>
            <a:ext cx="2924006" cy="461665"/>
          </a:xfrm>
          <a:prstGeom prst="rect">
            <a:avLst/>
          </a:prstGeom>
          <a:noFill/>
          <a:ln w="9525">
            <a:noFill/>
            <a:miter lim="800000"/>
            <a:headEnd/>
            <a:tailEnd/>
          </a:ln>
        </p:spPr>
        <p:txBody>
          <a:bodyPr wrap="none">
            <a:spAutoFit/>
          </a:bodyPr>
          <a:lstStyle/>
          <a:p>
            <a:r>
              <a:rPr lang="en-US" altLang="en-US" b="1" i="1" dirty="0">
                <a:solidFill>
                  <a:srgbClr val="000000"/>
                </a:solidFill>
              </a:rPr>
              <a:t> </a:t>
            </a:r>
            <a:r>
              <a:rPr lang="en-US" altLang="en-US" b="1" i="1" dirty="0" smtClean="0">
                <a:solidFill>
                  <a:srgbClr val="000000"/>
                </a:solidFill>
              </a:rPr>
              <a:t>   Acknowledgements</a:t>
            </a:r>
            <a:endParaRPr lang="en-US" altLang="en-US" i="1" dirty="0"/>
          </a:p>
        </p:txBody>
      </p:sp>
      <p:sp>
        <p:nvSpPr>
          <p:cNvPr id="3" name="CasetăText 2"/>
          <p:cNvSpPr txBox="1"/>
          <p:nvPr/>
        </p:nvSpPr>
        <p:spPr>
          <a:xfrm>
            <a:off x="6324600" y="3429000"/>
            <a:ext cx="184731" cy="461665"/>
          </a:xfrm>
          <a:prstGeom prst="rect">
            <a:avLst/>
          </a:prstGeom>
          <a:noFill/>
        </p:spPr>
        <p:txBody>
          <a:bodyPr wrap="none" rtlCol="0">
            <a:spAutoFit/>
          </a:bodyPr>
          <a:lstStyle/>
          <a:p>
            <a:endParaRPr lang="en-US" dirty="0"/>
          </a:p>
        </p:txBody>
      </p:sp>
      <p:sp>
        <p:nvSpPr>
          <p:cNvPr id="5" name="Dreptunghi 4"/>
          <p:cNvSpPr/>
          <p:nvPr/>
        </p:nvSpPr>
        <p:spPr>
          <a:xfrm>
            <a:off x="3176225" y="44881800"/>
            <a:ext cx="24560575" cy="646331"/>
          </a:xfrm>
          <a:prstGeom prst="rect">
            <a:avLst/>
          </a:prstGeom>
        </p:spPr>
        <p:txBody>
          <a:bodyPr wrap="square">
            <a:spAutoFit/>
          </a:bodyPr>
          <a:lstStyle/>
          <a:p>
            <a:pPr algn="ctr"/>
            <a:r>
              <a:rPr lang="en-US" sz="3600" b="1" i="1" dirty="0" smtClean="0">
                <a:cs typeface="Times New Roman" panose="02020603050405020304" pitchFamily="18" charset="0"/>
              </a:rPr>
              <a:t>The 20th International </a:t>
            </a:r>
            <a:r>
              <a:rPr lang="en-US" sz="3600" b="1" i="1" dirty="0">
                <a:cs typeface="Times New Roman" panose="02020603050405020304" pitchFamily="18" charset="0"/>
              </a:rPr>
              <a:t>Symposium “Environment and Industry</a:t>
            </a:r>
            <a:r>
              <a:rPr lang="en-US" sz="3600" b="1" i="1" dirty="0" smtClean="0">
                <a:cs typeface="Times New Roman" panose="02020603050405020304" pitchFamily="18" charset="0"/>
              </a:rPr>
              <a:t>” SIMI 2017, Bucharest</a:t>
            </a:r>
            <a:r>
              <a:rPr lang="en-US" sz="3600" b="1" i="1" dirty="0">
                <a:cs typeface="Times New Roman" panose="02020603050405020304" pitchFamily="18" charset="0"/>
              </a:rPr>
              <a:t>, Romania, </a:t>
            </a:r>
            <a:r>
              <a:rPr lang="en-US" sz="3600" b="1" i="1" dirty="0" smtClean="0">
                <a:cs typeface="Times New Roman" panose="02020603050405020304" pitchFamily="18" charset="0"/>
              </a:rPr>
              <a:t>28-29 September </a:t>
            </a:r>
            <a:r>
              <a:rPr lang="en-US" sz="3600" b="1" i="1" dirty="0">
                <a:cs typeface="Times New Roman" panose="02020603050405020304" pitchFamily="18" charset="0"/>
              </a:rPr>
              <a:t>2017</a:t>
            </a:r>
          </a:p>
        </p:txBody>
      </p:sp>
      <p:sp>
        <p:nvSpPr>
          <p:cNvPr id="7" name="Rectangle 3"/>
          <p:cNvSpPr>
            <a:spLocks noChangeArrowheads="1"/>
          </p:cNvSpPr>
          <p:nvPr/>
        </p:nvSpPr>
        <p:spPr bwMode="auto">
          <a:xfrm>
            <a:off x="1057925" y="13396555"/>
            <a:ext cx="2835527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In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Figure</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1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and</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Figure</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2, are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given</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two</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models</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of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preparation</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and</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characterization</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applicable</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on solid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waste</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and</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solid-</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liquid</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bmk="OLE_LINK3">
                <a:ln>
                  <a:noFill/>
                </a:ln>
                <a:solidFill>
                  <a:srgbClr val="000000"/>
                </a:solidFill>
                <a:effectLst/>
                <a:ea typeface="Calibri" panose="020F0502020204030204" pitchFamily="34" charset="0"/>
                <a:cs typeface="Times New Roman" panose="02020603050405020304" pitchFamily="18" charset="0"/>
              </a:rPr>
              <a:t>mixture</a:t>
            </a:r>
            <a:r>
              <a:rPr kumimoji="0" lang="ro-RO" sz="3600" b="0" i="0" u="none" strike="noStrike" cap="none" normalizeH="0" baseline="0" dirty="0" smtClean="0" bmk="OLE_LINK3">
                <a:ln>
                  <a:noFill/>
                </a:ln>
                <a:solidFill>
                  <a:srgbClr val="000000"/>
                </a:solidFill>
                <a:effectLst/>
                <a:ea typeface="Calibri" panose="020F0502020204030204" pitchFamily="34" charset="0"/>
                <a:cs typeface="Times New Roman" panose="02020603050405020304" pitchFamily="18" charset="0"/>
              </a:rPr>
              <a:t>.</a:t>
            </a:r>
            <a:endParaRPr kumimoji="0" lang="ro-RO" sz="3600" b="0" i="0" u="none" strike="noStrike" cap="none" normalizeH="0" baseline="0" dirty="0" smtClean="0">
              <a:ln>
                <a:noFill/>
              </a:ln>
              <a:solidFill>
                <a:schemeClr val="tx1"/>
              </a:solidFill>
              <a:effectLst/>
              <a:latin typeface="Arial" panose="020B0604020202020204" pitchFamily="34" charset="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0567" y="14414456"/>
            <a:ext cx="8433434" cy="6257830"/>
          </a:xfrm>
          <a:prstGeom prst="rect">
            <a:avLst/>
          </a:prstGeom>
          <a:solidFill>
            <a:schemeClr val="bg1"/>
          </a:solidFill>
        </p:spPr>
      </p:pic>
      <p:sp>
        <p:nvSpPr>
          <p:cNvPr id="10" name="Dreptunghi 9"/>
          <p:cNvSpPr/>
          <p:nvPr/>
        </p:nvSpPr>
        <p:spPr>
          <a:xfrm>
            <a:off x="2232646" y="20896421"/>
            <a:ext cx="5612435" cy="523220"/>
          </a:xfrm>
          <a:prstGeom prst="rect">
            <a:avLst/>
          </a:prstGeom>
        </p:spPr>
        <p:txBody>
          <a:bodyPr wrap="none">
            <a:spAutoFit/>
          </a:bodyPr>
          <a:lstStyle/>
          <a:p>
            <a:pPr algn="ctr">
              <a:spcAft>
                <a:spcPts val="0"/>
              </a:spcAft>
            </a:pPr>
            <a:r>
              <a:rPr lang="ro-RO" sz="2800" dirty="0" err="1">
                <a:solidFill>
                  <a:srgbClr val="000000"/>
                </a:solidFill>
                <a:ea typeface="Calibri" panose="020F0502020204030204" pitchFamily="34" charset="0"/>
              </a:rPr>
              <a:t>Figure</a:t>
            </a:r>
            <a:r>
              <a:rPr lang="ro-RO" sz="2800" dirty="0">
                <a:solidFill>
                  <a:srgbClr val="000000"/>
                </a:solidFill>
                <a:ea typeface="Calibri" panose="020F0502020204030204" pitchFamily="34" charset="0"/>
              </a:rPr>
              <a:t> 1. Solid </a:t>
            </a:r>
            <a:r>
              <a:rPr lang="ro-RO" sz="2800" dirty="0" err="1">
                <a:solidFill>
                  <a:srgbClr val="000000"/>
                </a:solidFill>
                <a:ea typeface="Calibri" panose="020F0502020204030204" pitchFamily="34" charset="0"/>
              </a:rPr>
              <a:t>waste</a:t>
            </a:r>
            <a:r>
              <a:rPr lang="ro-RO" sz="2800" dirty="0">
                <a:solidFill>
                  <a:srgbClr val="000000"/>
                </a:solidFill>
                <a:ea typeface="Calibri" panose="020F0502020204030204" pitchFamily="34" charset="0"/>
              </a:rPr>
              <a:t> </a:t>
            </a:r>
            <a:r>
              <a:rPr lang="ro-RO" sz="2800" dirty="0" err="1" smtClean="0">
                <a:solidFill>
                  <a:srgbClr val="000000"/>
                </a:solidFill>
                <a:ea typeface="Calibri" panose="020F0502020204030204" pitchFamily="34" charset="0"/>
              </a:rPr>
              <a:t>characterization</a:t>
            </a:r>
            <a:endParaRPr lang="en-US" sz="2800" b="1" dirty="0">
              <a:ea typeface="Calibri" panose="020F0502020204030204" pitchFamily="34" charset="0"/>
            </a:endParaRPr>
          </a:p>
        </p:txBody>
      </p:sp>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51929" y="14347686"/>
            <a:ext cx="5711871" cy="6397214"/>
          </a:xfrm>
          <a:prstGeom prst="rect">
            <a:avLst/>
          </a:prstGeom>
          <a:solidFill>
            <a:schemeClr val="bg1"/>
          </a:solidFill>
        </p:spPr>
      </p:pic>
      <p:sp>
        <p:nvSpPr>
          <p:cNvPr id="12" name="Dreptunghi 11"/>
          <p:cNvSpPr/>
          <p:nvPr/>
        </p:nvSpPr>
        <p:spPr>
          <a:xfrm>
            <a:off x="10240773" y="20972621"/>
            <a:ext cx="4281941" cy="1082348"/>
          </a:xfrm>
          <a:prstGeom prst="rect">
            <a:avLst/>
          </a:prstGeom>
        </p:spPr>
        <p:txBody>
          <a:bodyPr wrap="none">
            <a:spAutoFit/>
          </a:bodyPr>
          <a:lstStyle/>
          <a:p>
            <a:pPr algn="ctr">
              <a:spcAft>
                <a:spcPts val="1000"/>
              </a:spcAft>
            </a:pPr>
            <a:r>
              <a:rPr lang="en-GB" sz="2800" dirty="0">
                <a:ea typeface="Calibri" panose="020F0502020204030204" pitchFamily="34" charset="0"/>
              </a:rPr>
              <a:t>Figure 2. </a:t>
            </a:r>
            <a:r>
              <a:rPr lang="ro-RO" sz="2800" dirty="0">
                <a:solidFill>
                  <a:srgbClr val="000000"/>
                </a:solidFill>
                <a:ea typeface="Calibri" panose="020F0502020204030204" pitchFamily="34" charset="0"/>
              </a:rPr>
              <a:t>Solid</a:t>
            </a:r>
            <a:r>
              <a:rPr lang="ro-RO" sz="2800" b="1" dirty="0">
                <a:solidFill>
                  <a:srgbClr val="000000"/>
                </a:solidFill>
                <a:ea typeface="Calibri" panose="020F0502020204030204" pitchFamily="34" charset="0"/>
              </a:rPr>
              <a:t>-</a:t>
            </a:r>
            <a:r>
              <a:rPr lang="en-GB" sz="2800" dirty="0">
                <a:ea typeface="Calibri" panose="020F0502020204030204" pitchFamily="34" charset="0"/>
              </a:rPr>
              <a:t>liquid</a:t>
            </a:r>
            <a:r>
              <a:rPr lang="en-GB" sz="2800" dirty="0">
                <a:solidFill>
                  <a:srgbClr val="000000"/>
                </a:solidFill>
                <a:ea typeface="Calibri" panose="020F0502020204030204" pitchFamily="34" charset="0"/>
              </a:rPr>
              <a:t> </a:t>
            </a:r>
            <a:r>
              <a:rPr lang="ro-RO" sz="2800" dirty="0" err="1">
                <a:solidFill>
                  <a:srgbClr val="000000"/>
                </a:solidFill>
                <a:ea typeface="Calibri" panose="020F0502020204030204" pitchFamily="34" charset="0"/>
              </a:rPr>
              <a:t>waste</a:t>
            </a:r>
            <a:r>
              <a:rPr lang="ro-RO" sz="2800" dirty="0">
                <a:solidFill>
                  <a:srgbClr val="000000"/>
                </a:solidFill>
                <a:ea typeface="Calibri" panose="020F0502020204030204" pitchFamily="34" charset="0"/>
              </a:rPr>
              <a:t> </a:t>
            </a:r>
            <a:endParaRPr lang="en-US" sz="2800" dirty="0" smtClean="0">
              <a:solidFill>
                <a:srgbClr val="000000"/>
              </a:solidFill>
              <a:ea typeface="Calibri" panose="020F0502020204030204" pitchFamily="34" charset="0"/>
            </a:endParaRPr>
          </a:p>
          <a:p>
            <a:pPr algn="ctr">
              <a:spcAft>
                <a:spcPts val="1000"/>
              </a:spcAft>
            </a:pPr>
            <a:r>
              <a:rPr lang="ro-RO" sz="2800" dirty="0" err="1" smtClean="0">
                <a:solidFill>
                  <a:srgbClr val="000000"/>
                </a:solidFill>
                <a:ea typeface="Calibri" panose="020F0502020204030204" pitchFamily="34" charset="0"/>
              </a:rPr>
              <a:t>characterization</a:t>
            </a:r>
            <a:r>
              <a:rPr lang="ro-RO" sz="2800" dirty="0" smtClean="0">
                <a:solidFill>
                  <a:srgbClr val="000000"/>
                </a:solidFill>
                <a:ea typeface="Calibri" panose="020F0502020204030204" pitchFamily="34" charset="0"/>
              </a:rPr>
              <a:t> </a:t>
            </a:r>
            <a:endParaRPr lang="en-US" sz="2800" b="1" dirty="0">
              <a:ea typeface="Calibri" panose="020F0502020204030204" pitchFamily="34" charset="0"/>
            </a:endParaRPr>
          </a:p>
        </p:txBody>
      </p:sp>
      <p:sp>
        <p:nvSpPr>
          <p:cNvPr id="13" name="Rectangle 8"/>
          <p:cNvSpPr>
            <a:spLocks noChangeArrowheads="1"/>
          </p:cNvSpPr>
          <p:nvPr/>
        </p:nvSpPr>
        <p:spPr bwMode="auto">
          <a:xfrm>
            <a:off x="15540575" y="15109686"/>
            <a:ext cx="14253625" cy="4524315"/>
          </a:xfrm>
          <a:prstGeom prst="rect">
            <a:avLst/>
          </a:prstGeom>
          <a:solidFill>
            <a:schemeClr val="accent6">
              <a:lumMod val="40000"/>
              <a:lumOff val="60000"/>
            </a:schemeClr>
          </a:solidFill>
          <a:ln>
            <a:noFill/>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The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models</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were</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applied</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to</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four</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wastes</a:t>
            </a:r>
            <a:r>
              <a:rPr kumimoji="0" lang="en-US"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N1 -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Soil</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and</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filter</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cakes</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containing</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dangerous</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substances</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endParaRPr kumimoji="0" lang="en-US"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waste</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code 11 01 09 * </a:t>
            </a:r>
            <a:r>
              <a:rPr kumimoji="0" lang="en-US"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from</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nickel</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and</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chrome</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plating</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processes</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a:t>
            </a:r>
            <a:endParaRPr kumimoji="0" lang="en-US" sz="36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N2 -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Soil</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and</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filter</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cakes</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containing</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dangerous</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substances</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endParaRPr kumimoji="0" lang="en-US"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waste</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code 11 01 09 * -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from</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electrochemical</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milling</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processes</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of metal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parts</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using</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salt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baths</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a:t>
            </a:r>
            <a:endParaRPr kumimoji="0" lang="en-US" sz="36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D1 -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Powder</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coating</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waste</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from</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the</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brake</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pad</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manufacturing</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a:t>
            </a:r>
            <a:r>
              <a:rPr kumimoji="0" lang="ro-RO"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industry</a:t>
            </a:r>
            <a:r>
              <a:rPr kumimoji="0" lang="ro-RO"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a:t>
            </a:r>
            <a:endParaRPr kumimoji="0" lang="en-GB"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D2 - Paint waste - from cleaning or mixing </a:t>
            </a:r>
            <a:r>
              <a:rPr kumimoji="0" lang="en-GB" sz="3600" b="0" i="0" u="none" strike="noStrike" cap="none" normalizeH="0" baseline="0" dirty="0" err="1" smtClean="0">
                <a:ln>
                  <a:noFill/>
                </a:ln>
                <a:solidFill>
                  <a:schemeClr val="tx1"/>
                </a:solidFill>
                <a:effectLst/>
                <a:ea typeface="Calibri" panose="020F0502020204030204" pitchFamily="34" charset="0"/>
                <a:cs typeface="Times New Roman" panose="02020603050405020304" pitchFamily="18" charset="0"/>
              </a:rPr>
              <a:t>colors</a:t>
            </a:r>
            <a:endParaRPr kumimoji="0" lang="en-US" sz="36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5" name="Tabel 14"/>
          <p:cNvGraphicFramePr>
            <a:graphicFrameLocks noGrp="1"/>
          </p:cNvGraphicFramePr>
          <p:nvPr>
            <p:extLst>
              <p:ext uri="{D42A27DB-BD31-4B8C-83A1-F6EECF244321}">
                <p14:modId xmlns:p14="http://schemas.microsoft.com/office/powerpoint/2010/main" val="1982656951"/>
              </p:ext>
            </p:extLst>
          </p:nvPr>
        </p:nvGraphicFramePr>
        <p:xfrm>
          <a:off x="710567" y="24406086"/>
          <a:ext cx="14205507" cy="8806688"/>
        </p:xfrm>
        <a:graphic>
          <a:graphicData uri="http://schemas.openxmlformats.org/drawingml/2006/table">
            <a:tbl>
              <a:tblPr firstRow="1" firstCol="1" bandRow="1">
                <a:tableStyleId>{8A107856-5554-42FB-B03E-39F5DBC370BA}</a:tableStyleId>
              </a:tblPr>
              <a:tblGrid>
                <a:gridCol w="2794633"/>
                <a:gridCol w="1676400"/>
                <a:gridCol w="2385240"/>
                <a:gridCol w="7349234"/>
              </a:tblGrid>
              <a:tr h="953458">
                <a:tc>
                  <a:txBody>
                    <a:bodyPr/>
                    <a:lstStyle/>
                    <a:p>
                      <a:pPr algn="ctr">
                        <a:lnSpc>
                          <a:spcPct val="107000"/>
                        </a:lnSpc>
                        <a:spcAft>
                          <a:spcPts val="0"/>
                        </a:spcAft>
                      </a:pPr>
                      <a:r>
                        <a:rPr lang="en-GB" sz="3200" dirty="0">
                          <a:effectLst/>
                          <a:latin typeface="Times New Roman" panose="02020603050405020304" pitchFamily="18" charset="0"/>
                          <a:cs typeface="Times New Roman" panose="02020603050405020304" pitchFamily="18" charset="0"/>
                        </a:rPr>
                        <a:t>Methods of mineralization</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Analyte</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Analytical technique</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dirty="0">
                          <a:effectLst/>
                          <a:latin typeface="Times New Roman" panose="02020603050405020304" pitchFamily="18" charset="0"/>
                          <a:cs typeface="Times New Roman" panose="02020603050405020304" pitchFamily="18" charset="0"/>
                        </a:rPr>
                        <a:t>Procedure</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953458">
                <a:tc>
                  <a:txBody>
                    <a:bodyPr/>
                    <a:lstStyle/>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Method I.</a:t>
                      </a:r>
                      <a:endParaRPr lang="en-US" sz="320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HNO</a:t>
                      </a:r>
                      <a:r>
                        <a:rPr lang="en-GB" sz="3200" baseline="-25000">
                          <a:effectLst/>
                          <a:latin typeface="Times New Roman" panose="02020603050405020304" pitchFamily="18" charset="0"/>
                          <a:cs typeface="Times New Roman" panose="02020603050405020304" pitchFamily="18" charset="0"/>
                        </a:rPr>
                        <a:t>3</a:t>
                      </a:r>
                      <a:r>
                        <a:rPr lang="en-GB" sz="3200">
                          <a:effectLst/>
                          <a:latin typeface="Times New Roman" panose="02020603050405020304" pitchFamily="18" charset="0"/>
                          <a:cs typeface="Times New Roman" panose="02020603050405020304" pitchFamily="18" charset="0"/>
                        </a:rPr>
                        <a:t> </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n-GB" sz="3200">
                          <a:effectLst/>
                          <a:latin typeface="Times New Roman" panose="02020603050405020304" pitchFamily="18" charset="0"/>
                          <a:cs typeface="Times New Roman" panose="02020603050405020304" pitchFamily="18" charset="0"/>
                        </a:rPr>
                        <a:t>Cu, Zn, Ni, Pb</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AAS</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3200" dirty="0">
                          <a:effectLst/>
                          <a:latin typeface="Times New Roman" panose="02020603050405020304" pitchFamily="18" charset="0"/>
                          <a:cs typeface="Times New Roman" panose="02020603050405020304" pitchFamily="18" charset="0"/>
                        </a:rPr>
                        <a:t>0.5 g of the sample is introduced into the digestion cell. Add 10 mL of HNO</a:t>
                      </a:r>
                      <a:r>
                        <a:rPr lang="en-GB" sz="3200" baseline="-25000" dirty="0">
                          <a:effectLst/>
                          <a:latin typeface="Times New Roman" panose="02020603050405020304" pitchFamily="18" charset="0"/>
                          <a:cs typeface="Times New Roman" panose="02020603050405020304" pitchFamily="18" charset="0"/>
                        </a:rPr>
                        <a:t>3</a:t>
                      </a:r>
                      <a:r>
                        <a:rPr lang="en-GB" sz="3200" dirty="0">
                          <a:effectLst/>
                          <a:latin typeface="Times New Roman" panose="02020603050405020304" pitchFamily="18" charset="0"/>
                          <a:cs typeface="Times New Roman" panose="02020603050405020304" pitchFamily="18" charset="0"/>
                        </a:rPr>
                        <a:t> (65%). </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430187">
                <a:tc>
                  <a:txBody>
                    <a:bodyPr/>
                    <a:lstStyle/>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Method II.</a:t>
                      </a:r>
                      <a:endParaRPr lang="en-US" sz="320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HNO</a:t>
                      </a:r>
                      <a:r>
                        <a:rPr lang="en-GB" sz="3200" baseline="-25000">
                          <a:effectLst/>
                          <a:latin typeface="Times New Roman" panose="02020603050405020304" pitchFamily="18" charset="0"/>
                          <a:cs typeface="Times New Roman" panose="02020603050405020304" pitchFamily="18" charset="0"/>
                        </a:rPr>
                        <a:t>3</a:t>
                      </a:r>
                      <a:r>
                        <a:rPr lang="en-GB" sz="3200">
                          <a:effectLst/>
                          <a:latin typeface="Times New Roman" panose="02020603050405020304" pitchFamily="18" charset="0"/>
                          <a:cs typeface="Times New Roman" panose="02020603050405020304" pitchFamily="18" charset="0"/>
                        </a:rPr>
                        <a:t> + HCl </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n-GB" sz="3200">
                          <a:effectLst/>
                          <a:latin typeface="Times New Roman" panose="02020603050405020304" pitchFamily="18" charset="0"/>
                          <a:cs typeface="Times New Roman" panose="02020603050405020304" pitchFamily="18" charset="0"/>
                        </a:rPr>
                        <a:t>Cu, Zn, Ni, Pb</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dirty="0">
                          <a:effectLst/>
                          <a:latin typeface="Times New Roman" panose="02020603050405020304" pitchFamily="18" charset="0"/>
                          <a:cs typeface="Times New Roman" panose="02020603050405020304" pitchFamily="18" charset="0"/>
                        </a:rPr>
                        <a:t>AAS</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3200" dirty="0">
                          <a:effectLst/>
                          <a:latin typeface="Times New Roman" panose="02020603050405020304" pitchFamily="18" charset="0"/>
                          <a:cs typeface="Times New Roman" panose="02020603050405020304" pitchFamily="18" charset="0"/>
                        </a:rPr>
                        <a:t>0.5 g of the sample is introduced into the digestion cell. Add 3 mL HNO</a:t>
                      </a:r>
                      <a:r>
                        <a:rPr lang="en-GB" sz="3200" baseline="-25000" dirty="0">
                          <a:effectLst/>
                          <a:latin typeface="Times New Roman" panose="02020603050405020304" pitchFamily="18" charset="0"/>
                          <a:cs typeface="Times New Roman" panose="02020603050405020304" pitchFamily="18" charset="0"/>
                        </a:rPr>
                        <a:t>3</a:t>
                      </a:r>
                      <a:r>
                        <a:rPr lang="en-GB" sz="3200" dirty="0">
                          <a:effectLst/>
                          <a:latin typeface="Times New Roman" panose="02020603050405020304" pitchFamily="18" charset="0"/>
                          <a:cs typeface="Times New Roman" panose="02020603050405020304" pitchFamily="18" charset="0"/>
                        </a:rPr>
                        <a:t> (65%) + 7 mL </a:t>
                      </a:r>
                      <a:r>
                        <a:rPr lang="en-GB" sz="3200" dirty="0" err="1">
                          <a:effectLst/>
                          <a:latin typeface="Times New Roman" panose="02020603050405020304" pitchFamily="18" charset="0"/>
                          <a:cs typeface="Times New Roman" panose="02020603050405020304" pitchFamily="18" charset="0"/>
                        </a:rPr>
                        <a:t>HCl</a:t>
                      </a:r>
                      <a:r>
                        <a:rPr lang="en-GB" sz="3200" dirty="0">
                          <a:effectLst/>
                          <a:latin typeface="Times New Roman" panose="02020603050405020304" pitchFamily="18" charset="0"/>
                          <a:cs typeface="Times New Roman" panose="02020603050405020304" pitchFamily="18" charset="0"/>
                        </a:rPr>
                        <a:t> 37% (v/v). </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430187">
                <a:tc>
                  <a:txBody>
                    <a:bodyPr/>
                    <a:lstStyle/>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Method III.</a:t>
                      </a:r>
                      <a:endParaRPr lang="en-US" sz="320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HNO</a:t>
                      </a:r>
                      <a:r>
                        <a:rPr lang="en-GB" sz="3200" baseline="-25000">
                          <a:effectLst/>
                          <a:latin typeface="Times New Roman" panose="02020603050405020304" pitchFamily="18" charset="0"/>
                          <a:cs typeface="Times New Roman" panose="02020603050405020304" pitchFamily="18" charset="0"/>
                        </a:rPr>
                        <a:t>3</a:t>
                      </a:r>
                      <a:r>
                        <a:rPr lang="en-GB" sz="3200">
                          <a:effectLst/>
                          <a:latin typeface="Times New Roman" panose="02020603050405020304" pitchFamily="18" charset="0"/>
                          <a:cs typeface="Times New Roman" panose="02020603050405020304" pitchFamily="18" charset="0"/>
                        </a:rPr>
                        <a:t> + H</a:t>
                      </a:r>
                      <a:r>
                        <a:rPr lang="en-GB" sz="3200" baseline="-25000">
                          <a:effectLst/>
                          <a:latin typeface="Times New Roman" panose="02020603050405020304" pitchFamily="18" charset="0"/>
                          <a:cs typeface="Times New Roman" panose="02020603050405020304" pitchFamily="18" charset="0"/>
                        </a:rPr>
                        <a:t>2</a:t>
                      </a:r>
                      <a:r>
                        <a:rPr lang="en-GB" sz="3200">
                          <a:effectLst/>
                          <a:latin typeface="Times New Roman" panose="02020603050405020304" pitchFamily="18" charset="0"/>
                          <a:cs typeface="Times New Roman" panose="02020603050405020304" pitchFamily="18" charset="0"/>
                        </a:rPr>
                        <a:t>O</a:t>
                      </a:r>
                      <a:r>
                        <a:rPr lang="en-GB" sz="3200" baseline="-25000">
                          <a:effectLst/>
                          <a:latin typeface="Times New Roman" panose="02020603050405020304" pitchFamily="18" charset="0"/>
                          <a:cs typeface="Times New Roman" panose="02020603050405020304" pitchFamily="18" charset="0"/>
                        </a:rPr>
                        <a:t>2</a:t>
                      </a:r>
                      <a:r>
                        <a:rPr lang="en-GB" sz="3200">
                          <a:effectLst/>
                          <a:latin typeface="Times New Roman" panose="02020603050405020304" pitchFamily="18" charset="0"/>
                          <a:cs typeface="Times New Roman" panose="02020603050405020304" pitchFamily="18" charset="0"/>
                        </a:rPr>
                        <a:t> </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n-GB" sz="3200">
                          <a:effectLst/>
                          <a:latin typeface="Times New Roman" panose="02020603050405020304" pitchFamily="18" charset="0"/>
                          <a:cs typeface="Times New Roman" panose="02020603050405020304" pitchFamily="18" charset="0"/>
                        </a:rPr>
                        <a:t>Cu, Zn, Ni, Pb</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AAS</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3200" dirty="0">
                          <a:effectLst/>
                          <a:latin typeface="Times New Roman" panose="02020603050405020304" pitchFamily="18" charset="0"/>
                          <a:cs typeface="Times New Roman" panose="02020603050405020304" pitchFamily="18" charset="0"/>
                        </a:rPr>
                        <a:t>0.5 g of the sample is introduced into the digestion cell. Add 6 mL HNO</a:t>
                      </a:r>
                      <a:r>
                        <a:rPr lang="en-GB" sz="3200" baseline="-25000" dirty="0">
                          <a:effectLst/>
                          <a:latin typeface="Times New Roman" panose="02020603050405020304" pitchFamily="18" charset="0"/>
                          <a:cs typeface="Times New Roman" panose="02020603050405020304" pitchFamily="18" charset="0"/>
                        </a:rPr>
                        <a:t>3</a:t>
                      </a:r>
                      <a:r>
                        <a:rPr lang="en-GB" sz="3200" dirty="0">
                          <a:effectLst/>
                          <a:latin typeface="Times New Roman" panose="02020603050405020304" pitchFamily="18" charset="0"/>
                          <a:cs typeface="Times New Roman" panose="02020603050405020304" pitchFamily="18" charset="0"/>
                        </a:rPr>
                        <a:t> (65%) + 4 mL H</a:t>
                      </a:r>
                      <a:r>
                        <a:rPr lang="en-GB" sz="3200" baseline="-25000" dirty="0">
                          <a:effectLst/>
                          <a:latin typeface="Times New Roman" panose="02020603050405020304" pitchFamily="18" charset="0"/>
                          <a:cs typeface="Times New Roman" panose="02020603050405020304" pitchFamily="18" charset="0"/>
                        </a:rPr>
                        <a:t>2</a:t>
                      </a:r>
                      <a:r>
                        <a:rPr lang="en-GB" sz="3200" dirty="0">
                          <a:effectLst/>
                          <a:latin typeface="Times New Roman" panose="02020603050405020304" pitchFamily="18" charset="0"/>
                          <a:cs typeface="Times New Roman" panose="02020603050405020304" pitchFamily="18" charset="0"/>
                        </a:rPr>
                        <a:t>O</a:t>
                      </a:r>
                      <a:r>
                        <a:rPr lang="en-GB" sz="3200" baseline="-25000" dirty="0">
                          <a:effectLst/>
                          <a:latin typeface="Times New Roman" panose="02020603050405020304" pitchFamily="18" charset="0"/>
                          <a:cs typeface="Times New Roman" panose="02020603050405020304" pitchFamily="18" charset="0"/>
                        </a:rPr>
                        <a:t>2</a:t>
                      </a:r>
                      <a:r>
                        <a:rPr lang="en-GB" sz="3200" dirty="0">
                          <a:effectLst/>
                          <a:latin typeface="Times New Roman" panose="02020603050405020304" pitchFamily="18" charset="0"/>
                          <a:cs typeface="Times New Roman" panose="02020603050405020304" pitchFamily="18" charset="0"/>
                        </a:rPr>
                        <a:t> (30%) (v/v). </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430187">
                <a:tc>
                  <a:txBody>
                    <a:bodyPr/>
                    <a:lstStyle/>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Method IV.</a:t>
                      </a:r>
                      <a:endParaRPr lang="en-US" sz="320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HNO</a:t>
                      </a:r>
                      <a:r>
                        <a:rPr lang="en-GB" sz="3200" baseline="-25000">
                          <a:effectLst/>
                          <a:latin typeface="Times New Roman" panose="02020603050405020304" pitchFamily="18" charset="0"/>
                          <a:cs typeface="Times New Roman" panose="02020603050405020304" pitchFamily="18" charset="0"/>
                        </a:rPr>
                        <a:t>3</a:t>
                      </a:r>
                      <a:r>
                        <a:rPr lang="en-GB" sz="3200">
                          <a:effectLst/>
                          <a:latin typeface="Times New Roman" panose="02020603050405020304" pitchFamily="18" charset="0"/>
                          <a:cs typeface="Times New Roman" panose="02020603050405020304" pitchFamily="18" charset="0"/>
                        </a:rPr>
                        <a:t> + H</a:t>
                      </a:r>
                      <a:r>
                        <a:rPr lang="en-GB" sz="3200" baseline="-25000">
                          <a:effectLst/>
                          <a:latin typeface="Times New Roman" panose="02020603050405020304" pitchFamily="18" charset="0"/>
                          <a:cs typeface="Times New Roman" panose="02020603050405020304" pitchFamily="18" charset="0"/>
                        </a:rPr>
                        <a:t>2</a:t>
                      </a:r>
                      <a:r>
                        <a:rPr lang="en-GB" sz="3200">
                          <a:effectLst/>
                          <a:latin typeface="Times New Roman" panose="02020603050405020304" pitchFamily="18" charset="0"/>
                          <a:cs typeface="Times New Roman" panose="02020603050405020304" pitchFamily="18" charset="0"/>
                        </a:rPr>
                        <a:t>O</a:t>
                      </a:r>
                      <a:r>
                        <a:rPr lang="en-GB" sz="3200" baseline="-25000">
                          <a:effectLst/>
                          <a:latin typeface="Times New Roman" panose="02020603050405020304" pitchFamily="18" charset="0"/>
                          <a:cs typeface="Times New Roman" panose="02020603050405020304" pitchFamily="18" charset="0"/>
                        </a:rPr>
                        <a:t>2</a:t>
                      </a:r>
                      <a:r>
                        <a:rPr lang="en-GB" sz="3200">
                          <a:effectLst/>
                          <a:latin typeface="Times New Roman" panose="02020603050405020304" pitchFamily="18" charset="0"/>
                          <a:cs typeface="Times New Roman" panose="02020603050405020304" pitchFamily="18" charset="0"/>
                        </a:rPr>
                        <a:t> +HCl </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n-GB" sz="3200">
                          <a:effectLst/>
                          <a:latin typeface="Times New Roman" panose="02020603050405020304" pitchFamily="18" charset="0"/>
                          <a:cs typeface="Times New Roman" panose="02020603050405020304" pitchFamily="18" charset="0"/>
                        </a:rPr>
                        <a:t>Cu, Zn, Ni, Pb</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latin typeface="Times New Roman" panose="02020603050405020304" pitchFamily="18" charset="0"/>
                          <a:cs typeface="Times New Roman" panose="02020603050405020304" pitchFamily="18" charset="0"/>
                        </a:rPr>
                        <a:t>AAS</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3200">
                          <a:effectLst/>
                          <a:latin typeface="Times New Roman" panose="02020603050405020304" pitchFamily="18" charset="0"/>
                          <a:cs typeface="Times New Roman" panose="02020603050405020304" pitchFamily="18" charset="0"/>
                        </a:rPr>
                        <a:t>0.5 g of the sample is introduced into the digestion cell. Add 4 mL HNO</a:t>
                      </a:r>
                      <a:r>
                        <a:rPr lang="en-GB" sz="3200" baseline="-25000">
                          <a:effectLst/>
                          <a:latin typeface="Times New Roman" panose="02020603050405020304" pitchFamily="18" charset="0"/>
                          <a:cs typeface="Times New Roman" panose="02020603050405020304" pitchFamily="18" charset="0"/>
                        </a:rPr>
                        <a:t>3</a:t>
                      </a:r>
                      <a:r>
                        <a:rPr lang="en-GB" sz="3200">
                          <a:effectLst/>
                          <a:latin typeface="Times New Roman" panose="02020603050405020304" pitchFamily="18" charset="0"/>
                          <a:cs typeface="Times New Roman" panose="02020603050405020304" pitchFamily="18" charset="0"/>
                        </a:rPr>
                        <a:t> (65%) + 4 mL H</a:t>
                      </a:r>
                      <a:r>
                        <a:rPr lang="en-GB" sz="3200" baseline="-25000">
                          <a:effectLst/>
                          <a:latin typeface="Times New Roman" panose="02020603050405020304" pitchFamily="18" charset="0"/>
                          <a:cs typeface="Times New Roman" panose="02020603050405020304" pitchFamily="18" charset="0"/>
                        </a:rPr>
                        <a:t>2</a:t>
                      </a:r>
                      <a:r>
                        <a:rPr lang="en-GB" sz="3200">
                          <a:effectLst/>
                          <a:latin typeface="Times New Roman" panose="02020603050405020304" pitchFamily="18" charset="0"/>
                          <a:cs typeface="Times New Roman" panose="02020603050405020304" pitchFamily="18" charset="0"/>
                        </a:rPr>
                        <a:t>O</a:t>
                      </a:r>
                      <a:r>
                        <a:rPr lang="en-GB" sz="3200" baseline="-25000">
                          <a:effectLst/>
                          <a:latin typeface="Times New Roman" panose="02020603050405020304" pitchFamily="18" charset="0"/>
                          <a:cs typeface="Times New Roman" panose="02020603050405020304" pitchFamily="18" charset="0"/>
                        </a:rPr>
                        <a:t>2</a:t>
                      </a:r>
                      <a:r>
                        <a:rPr lang="en-GB" sz="3200">
                          <a:effectLst/>
                          <a:latin typeface="Times New Roman" panose="02020603050405020304" pitchFamily="18" charset="0"/>
                          <a:cs typeface="Times New Roman" panose="02020603050405020304" pitchFamily="18" charset="0"/>
                        </a:rPr>
                        <a:t> (30%) + 2 mL HCl (37%) (v/v/v). </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022729">
                <a:tc gridSpan="4">
                  <a:txBody>
                    <a:bodyPr/>
                    <a:lstStyle/>
                    <a:p>
                      <a:pPr algn="just">
                        <a:lnSpc>
                          <a:spcPct val="107000"/>
                        </a:lnSpc>
                        <a:spcAft>
                          <a:spcPts val="0"/>
                        </a:spcAft>
                      </a:pPr>
                      <a:r>
                        <a:rPr lang="en-GB" sz="3200" dirty="0">
                          <a:effectLst/>
                          <a:latin typeface="Times New Roman" panose="02020603050405020304" pitchFamily="18" charset="0"/>
                          <a:cs typeface="Times New Roman" panose="02020603050405020304" pitchFamily="18" charset="0"/>
                        </a:rPr>
                        <a:t>After complete digestion, the solutions were filtered through blue strip filter </a:t>
                      </a:r>
                      <a:r>
                        <a:rPr lang="en-GB" sz="3200" dirty="0" smtClean="0">
                          <a:effectLst/>
                          <a:latin typeface="Times New Roman" panose="02020603050405020304" pitchFamily="18" charset="0"/>
                          <a:cs typeface="Times New Roman" panose="02020603050405020304" pitchFamily="18" charset="0"/>
                        </a:rPr>
                        <a:t>paper (porosity 3</a:t>
                      </a:r>
                      <a:r>
                        <a:rPr lang="el-GR" sz="3200" dirty="0" smtClean="0">
                          <a:effectLst/>
                          <a:latin typeface="Times New Roman" panose="02020603050405020304" pitchFamily="18" charset="0"/>
                          <a:cs typeface="Times New Roman" panose="02020603050405020304" pitchFamily="18" charset="0"/>
                        </a:rPr>
                        <a:t>μ</a:t>
                      </a:r>
                      <a:r>
                        <a:rPr lang="en-US" sz="3200" dirty="0" smtClean="0">
                          <a:effectLst/>
                          <a:latin typeface="Times New Roman" panose="02020603050405020304" pitchFamily="18" charset="0"/>
                          <a:cs typeface="Times New Roman" panose="02020603050405020304" pitchFamily="18" charset="0"/>
                        </a:rPr>
                        <a:t>)</a:t>
                      </a:r>
                      <a:r>
                        <a:rPr lang="en-GB" sz="3200" dirty="0" smtClean="0">
                          <a:effectLst/>
                          <a:latin typeface="Times New Roman" panose="02020603050405020304" pitchFamily="18" charset="0"/>
                          <a:cs typeface="Times New Roman" panose="02020603050405020304" pitchFamily="18" charset="0"/>
                        </a:rPr>
                        <a:t>, </a:t>
                      </a:r>
                      <a:r>
                        <a:rPr lang="en-GB" sz="3200" dirty="0">
                          <a:effectLst/>
                          <a:latin typeface="Times New Roman" panose="02020603050405020304" pitchFamily="18" charset="0"/>
                          <a:cs typeface="Times New Roman" panose="02020603050405020304" pitchFamily="18" charset="0"/>
                        </a:rPr>
                        <a:t>and  filled up to volume of 50 mL  and were read on AAS, the calibration curve of 0.1-0.5 mg/L.</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18" name="Dreptunghi 17"/>
          <p:cNvSpPr/>
          <p:nvPr/>
        </p:nvSpPr>
        <p:spPr>
          <a:xfrm>
            <a:off x="15532251" y="20878800"/>
            <a:ext cx="14209312" cy="1277914"/>
          </a:xfrm>
          <a:prstGeom prst="rect">
            <a:avLst/>
          </a:prstGeom>
        </p:spPr>
        <p:txBody>
          <a:bodyPr wrap="square">
            <a:spAutoFit/>
          </a:bodyPr>
          <a:lstStyle/>
          <a:p>
            <a:pPr algn="just">
              <a:lnSpc>
                <a:spcPct val="107000"/>
              </a:lnSpc>
              <a:spcAft>
                <a:spcPts val="0"/>
              </a:spcAft>
            </a:pPr>
            <a:r>
              <a:rPr lang="en-GB" sz="3600" dirty="0">
                <a:ea typeface="Calibri" panose="020F0502020204030204" pitchFamily="34" charset="0"/>
                <a:cs typeface="Times New Roman" panose="02020603050405020304" pitchFamily="18" charset="0"/>
              </a:rPr>
              <a:t>In figure </a:t>
            </a:r>
            <a:r>
              <a:rPr lang="en-GB" sz="3600" dirty="0" smtClean="0">
                <a:ea typeface="Calibri" panose="020F0502020204030204" pitchFamily="34" charset="0"/>
                <a:cs typeface="Times New Roman" panose="02020603050405020304" pitchFamily="18" charset="0"/>
              </a:rPr>
              <a:t>3-6 </a:t>
            </a:r>
            <a:r>
              <a:rPr lang="en-GB" sz="3600" dirty="0">
                <a:ea typeface="Calibri" panose="020F0502020204030204" pitchFamily="34" charset="0"/>
                <a:cs typeface="Times New Roman" panose="02020603050405020304" pitchFamily="18" charset="0"/>
              </a:rPr>
              <a:t>are presented the results obtained for all types of sample waste that were </a:t>
            </a:r>
            <a:r>
              <a:rPr lang="en-GB" sz="3600" dirty="0" err="1">
                <a:ea typeface="Calibri" panose="020F0502020204030204" pitchFamily="34" charset="0"/>
                <a:cs typeface="Times New Roman" panose="02020603050405020304" pitchFamily="18" charset="0"/>
              </a:rPr>
              <a:t>analyzed</a:t>
            </a:r>
            <a:r>
              <a:rPr lang="en-GB" sz="3600" dirty="0">
                <a:ea typeface="Calibri" panose="020F0502020204030204" pitchFamily="34" charset="0"/>
                <a:cs typeface="Times New Roman" panose="02020603050405020304" pitchFamily="18" charset="0"/>
              </a:rPr>
              <a:t>. </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9" name="Imagin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392400" y="22402800"/>
            <a:ext cx="7027917" cy="4027858"/>
          </a:xfrm>
          <a:prstGeom prst="rect">
            <a:avLst/>
          </a:prstGeom>
        </p:spPr>
      </p:pic>
      <p:pic>
        <p:nvPicPr>
          <p:cNvPr id="20" name="Imagin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631400" y="22402800"/>
            <a:ext cx="7154830" cy="4027858"/>
          </a:xfrm>
          <a:prstGeom prst="rect">
            <a:avLst/>
          </a:prstGeom>
        </p:spPr>
      </p:pic>
      <p:pic>
        <p:nvPicPr>
          <p:cNvPr id="21" name="Imagine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408567" y="27446573"/>
            <a:ext cx="6994233" cy="4106516"/>
          </a:xfrm>
          <a:prstGeom prst="rect">
            <a:avLst/>
          </a:prstGeom>
        </p:spPr>
      </p:pic>
      <p:pic>
        <p:nvPicPr>
          <p:cNvPr id="22" name="Imagine 2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631400" y="27432000"/>
            <a:ext cx="7190587" cy="4121089"/>
          </a:xfrm>
          <a:prstGeom prst="rect">
            <a:avLst/>
          </a:prstGeom>
        </p:spPr>
      </p:pic>
      <p:sp>
        <p:nvSpPr>
          <p:cNvPr id="24" name="Dreptunghi 23"/>
          <p:cNvSpPr/>
          <p:nvPr/>
        </p:nvSpPr>
        <p:spPr>
          <a:xfrm>
            <a:off x="15621000" y="26593800"/>
            <a:ext cx="6473247" cy="523220"/>
          </a:xfrm>
          <a:prstGeom prst="rect">
            <a:avLst/>
          </a:prstGeom>
        </p:spPr>
        <p:txBody>
          <a:bodyPr wrap="none">
            <a:spAutoFit/>
          </a:bodyPr>
          <a:lstStyle/>
          <a:p>
            <a:pPr algn="ctr">
              <a:spcAft>
                <a:spcPts val="1000"/>
              </a:spcAft>
            </a:pPr>
            <a:r>
              <a:rPr lang="ro-RO" sz="2800" dirty="0" err="1">
                <a:ea typeface="Calibri" panose="020F0502020204030204" pitchFamily="34" charset="0"/>
              </a:rPr>
              <a:t>Figure</a:t>
            </a:r>
            <a:r>
              <a:rPr lang="ro-RO" sz="2800" dirty="0">
                <a:ea typeface="Calibri" panose="020F0502020204030204" pitchFamily="34" charset="0"/>
              </a:rPr>
              <a:t> </a:t>
            </a:r>
            <a:r>
              <a:rPr lang="en-US" sz="2800" dirty="0" smtClean="0">
                <a:ea typeface="Calibri" panose="020F0502020204030204" pitchFamily="34" charset="0"/>
              </a:rPr>
              <a:t>3</a:t>
            </a:r>
            <a:r>
              <a:rPr lang="ro-RO" sz="2800" dirty="0" smtClean="0">
                <a:ea typeface="Calibri" panose="020F0502020204030204" pitchFamily="34" charset="0"/>
              </a:rPr>
              <a:t>. </a:t>
            </a:r>
            <a:r>
              <a:rPr lang="ro-RO" sz="2800" dirty="0">
                <a:ea typeface="Calibri" panose="020F0502020204030204" pitchFamily="34" charset="0"/>
              </a:rPr>
              <a:t>Experimental </a:t>
            </a:r>
            <a:r>
              <a:rPr lang="ro-RO" sz="2800" dirty="0" err="1">
                <a:ea typeface="Calibri" panose="020F0502020204030204" pitchFamily="34" charset="0"/>
              </a:rPr>
              <a:t>results</a:t>
            </a:r>
            <a:r>
              <a:rPr lang="ro-RO" sz="2800" dirty="0">
                <a:ea typeface="Calibri" panose="020F0502020204030204" pitchFamily="34" charset="0"/>
              </a:rPr>
              <a:t> for </a:t>
            </a:r>
            <a:r>
              <a:rPr lang="en-US" sz="2800" dirty="0" smtClean="0">
                <a:ea typeface="Calibri" panose="020F0502020204030204" pitchFamily="34" charset="0"/>
              </a:rPr>
              <a:t>waste</a:t>
            </a:r>
            <a:r>
              <a:rPr lang="ro-RO" sz="2800" dirty="0" smtClean="0">
                <a:ea typeface="Calibri" panose="020F0502020204030204" pitchFamily="34" charset="0"/>
              </a:rPr>
              <a:t> </a:t>
            </a:r>
            <a:r>
              <a:rPr lang="en-US" sz="2800" dirty="0" smtClean="0">
                <a:ea typeface="Calibri" panose="020F0502020204030204" pitchFamily="34" charset="0"/>
              </a:rPr>
              <a:t>D</a:t>
            </a:r>
            <a:r>
              <a:rPr lang="ro-RO" sz="2800" dirty="0" smtClean="0">
                <a:ea typeface="Calibri" panose="020F0502020204030204" pitchFamily="34" charset="0"/>
              </a:rPr>
              <a:t>1</a:t>
            </a:r>
            <a:endParaRPr lang="en-US" sz="2800" b="1" dirty="0">
              <a:ea typeface="Calibri" panose="020F0502020204030204" pitchFamily="34" charset="0"/>
            </a:endParaRPr>
          </a:p>
        </p:txBody>
      </p:sp>
      <p:sp>
        <p:nvSpPr>
          <p:cNvPr id="37" name="Dreptunghi 36"/>
          <p:cNvSpPr/>
          <p:nvPr/>
        </p:nvSpPr>
        <p:spPr>
          <a:xfrm>
            <a:off x="23016153" y="26603980"/>
            <a:ext cx="6473247" cy="523220"/>
          </a:xfrm>
          <a:prstGeom prst="rect">
            <a:avLst/>
          </a:prstGeom>
        </p:spPr>
        <p:txBody>
          <a:bodyPr wrap="none">
            <a:spAutoFit/>
          </a:bodyPr>
          <a:lstStyle/>
          <a:p>
            <a:pPr algn="ctr">
              <a:spcAft>
                <a:spcPts val="1000"/>
              </a:spcAft>
            </a:pPr>
            <a:r>
              <a:rPr lang="ro-RO" sz="2800" dirty="0" err="1">
                <a:ea typeface="Calibri" panose="020F0502020204030204" pitchFamily="34" charset="0"/>
              </a:rPr>
              <a:t>Figure</a:t>
            </a:r>
            <a:r>
              <a:rPr lang="ro-RO" sz="2800" dirty="0">
                <a:ea typeface="Calibri" panose="020F0502020204030204" pitchFamily="34" charset="0"/>
              </a:rPr>
              <a:t> </a:t>
            </a:r>
            <a:r>
              <a:rPr lang="en-US" sz="2800" dirty="0">
                <a:ea typeface="Calibri" panose="020F0502020204030204" pitchFamily="34" charset="0"/>
              </a:rPr>
              <a:t>4</a:t>
            </a:r>
            <a:r>
              <a:rPr lang="ro-RO" sz="2800" dirty="0" smtClean="0">
                <a:ea typeface="Calibri" panose="020F0502020204030204" pitchFamily="34" charset="0"/>
              </a:rPr>
              <a:t>. </a:t>
            </a:r>
            <a:r>
              <a:rPr lang="ro-RO" sz="2800" dirty="0">
                <a:ea typeface="Calibri" panose="020F0502020204030204" pitchFamily="34" charset="0"/>
              </a:rPr>
              <a:t>Experimental </a:t>
            </a:r>
            <a:r>
              <a:rPr lang="ro-RO" sz="2800" dirty="0" err="1">
                <a:ea typeface="Calibri" panose="020F0502020204030204" pitchFamily="34" charset="0"/>
              </a:rPr>
              <a:t>results</a:t>
            </a:r>
            <a:r>
              <a:rPr lang="ro-RO" sz="2800" dirty="0">
                <a:ea typeface="Calibri" panose="020F0502020204030204" pitchFamily="34" charset="0"/>
              </a:rPr>
              <a:t> for </a:t>
            </a:r>
            <a:r>
              <a:rPr lang="en-US" sz="2800" dirty="0" smtClean="0">
                <a:ea typeface="Calibri" panose="020F0502020204030204" pitchFamily="34" charset="0"/>
              </a:rPr>
              <a:t>waste</a:t>
            </a:r>
            <a:r>
              <a:rPr lang="ro-RO" sz="2800" dirty="0" smtClean="0">
                <a:ea typeface="Calibri" panose="020F0502020204030204" pitchFamily="34" charset="0"/>
              </a:rPr>
              <a:t> </a:t>
            </a:r>
            <a:r>
              <a:rPr lang="en-US" sz="2800" dirty="0" smtClean="0">
                <a:ea typeface="Calibri" panose="020F0502020204030204" pitchFamily="34" charset="0"/>
              </a:rPr>
              <a:t>D</a:t>
            </a:r>
            <a:r>
              <a:rPr lang="en-US" sz="2800" dirty="0">
                <a:ea typeface="Calibri" panose="020F0502020204030204" pitchFamily="34" charset="0"/>
              </a:rPr>
              <a:t>2</a:t>
            </a:r>
            <a:endParaRPr lang="en-US" sz="2800" b="1" dirty="0">
              <a:ea typeface="Calibri" panose="020F0502020204030204" pitchFamily="34" charset="0"/>
            </a:endParaRPr>
          </a:p>
        </p:txBody>
      </p:sp>
      <p:sp>
        <p:nvSpPr>
          <p:cNvPr id="39" name="Dreptunghi 38"/>
          <p:cNvSpPr/>
          <p:nvPr/>
        </p:nvSpPr>
        <p:spPr>
          <a:xfrm>
            <a:off x="15581986" y="31699200"/>
            <a:ext cx="6593473" cy="523220"/>
          </a:xfrm>
          <a:prstGeom prst="rect">
            <a:avLst/>
          </a:prstGeom>
        </p:spPr>
        <p:txBody>
          <a:bodyPr wrap="none">
            <a:spAutoFit/>
          </a:bodyPr>
          <a:lstStyle/>
          <a:p>
            <a:pPr algn="ctr">
              <a:spcAft>
                <a:spcPts val="1000"/>
              </a:spcAft>
            </a:pPr>
            <a:r>
              <a:rPr lang="ro-RO" sz="2800" dirty="0" err="1">
                <a:ea typeface="Calibri" panose="020F0502020204030204" pitchFamily="34" charset="0"/>
              </a:rPr>
              <a:t>Figure</a:t>
            </a:r>
            <a:r>
              <a:rPr lang="ro-RO" sz="2800" dirty="0">
                <a:ea typeface="Calibri" panose="020F0502020204030204" pitchFamily="34" charset="0"/>
              </a:rPr>
              <a:t> 5. Experimental </a:t>
            </a:r>
            <a:r>
              <a:rPr lang="ro-RO" sz="2800" dirty="0" err="1">
                <a:ea typeface="Calibri" panose="020F0502020204030204" pitchFamily="34" charset="0"/>
              </a:rPr>
              <a:t>results</a:t>
            </a:r>
            <a:r>
              <a:rPr lang="ro-RO" sz="2800" dirty="0">
                <a:ea typeface="Calibri" panose="020F0502020204030204" pitchFamily="34" charset="0"/>
              </a:rPr>
              <a:t> for </a:t>
            </a:r>
            <a:r>
              <a:rPr lang="ro-RO" sz="2800" dirty="0" err="1">
                <a:ea typeface="Calibri" panose="020F0502020204030204" pitchFamily="34" charset="0"/>
              </a:rPr>
              <a:t>sludge</a:t>
            </a:r>
            <a:r>
              <a:rPr lang="ro-RO" sz="2800" dirty="0">
                <a:ea typeface="Calibri" panose="020F0502020204030204" pitchFamily="34" charset="0"/>
              </a:rPr>
              <a:t> </a:t>
            </a:r>
            <a:r>
              <a:rPr lang="en-US" sz="2800" dirty="0">
                <a:ea typeface="Calibri" panose="020F0502020204030204" pitchFamily="34" charset="0"/>
              </a:rPr>
              <a:t>N</a:t>
            </a:r>
            <a:r>
              <a:rPr lang="ro-RO" sz="2800" dirty="0" smtClean="0">
                <a:ea typeface="Calibri" panose="020F0502020204030204" pitchFamily="34" charset="0"/>
              </a:rPr>
              <a:t>1</a:t>
            </a:r>
            <a:endParaRPr lang="en-US" sz="2800" b="1" dirty="0">
              <a:ea typeface="Calibri" panose="020F0502020204030204" pitchFamily="34" charset="0"/>
            </a:endParaRPr>
          </a:p>
        </p:txBody>
      </p:sp>
      <p:sp>
        <p:nvSpPr>
          <p:cNvPr id="40" name="Dreptunghi 39"/>
          <p:cNvSpPr/>
          <p:nvPr/>
        </p:nvSpPr>
        <p:spPr>
          <a:xfrm>
            <a:off x="22972127" y="31699200"/>
            <a:ext cx="6593473" cy="523220"/>
          </a:xfrm>
          <a:prstGeom prst="rect">
            <a:avLst/>
          </a:prstGeom>
        </p:spPr>
        <p:txBody>
          <a:bodyPr wrap="none">
            <a:spAutoFit/>
          </a:bodyPr>
          <a:lstStyle/>
          <a:p>
            <a:pPr algn="ctr">
              <a:spcAft>
                <a:spcPts val="1000"/>
              </a:spcAft>
            </a:pPr>
            <a:r>
              <a:rPr lang="ro-RO" sz="2800" dirty="0" err="1">
                <a:ea typeface="Calibri" panose="020F0502020204030204" pitchFamily="34" charset="0"/>
              </a:rPr>
              <a:t>Figure</a:t>
            </a:r>
            <a:r>
              <a:rPr lang="ro-RO" sz="2800" dirty="0">
                <a:ea typeface="Calibri" panose="020F0502020204030204" pitchFamily="34" charset="0"/>
              </a:rPr>
              <a:t> </a:t>
            </a:r>
            <a:r>
              <a:rPr lang="en-US" sz="2800" dirty="0" smtClean="0">
                <a:ea typeface="Calibri" panose="020F0502020204030204" pitchFamily="34" charset="0"/>
              </a:rPr>
              <a:t>6</a:t>
            </a:r>
            <a:r>
              <a:rPr lang="ro-RO" sz="2800" dirty="0" smtClean="0">
                <a:ea typeface="Calibri" panose="020F0502020204030204" pitchFamily="34" charset="0"/>
              </a:rPr>
              <a:t>. </a:t>
            </a:r>
            <a:r>
              <a:rPr lang="ro-RO" sz="2800" dirty="0">
                <a:ea typeface="Calibri" panose="020F0502020204030204" pitchFamily="34" charset="0"/>
              </a:rPr>
              <a:t>Experimental </a:t>
            </a:r>
            <a:r>
              <a:rPr lang="ro-RO" sz="2800" dirty="0" err="1">
                <a:ea typeface="Calibri" panose="020F0502020204030204" pitchFamily="34" charset="0"/>
              </a:rPr>
              <a:t>results</a:t>
            </a:r>
            <a:r>
              <a:rPr lang="ro-RO" sz="2800" dirty="0">
                <a:ea typeface="Calibri" panose="020F0502020204030204" pitchFamily="34" charset="0"/>
              </a:rPr>
              <a:t> for </a:t>
            </a:r>
            <a:r>
              <a:rPr lang="ro-RO" sz="2800" dirty="0" err="1">
                <a:ea typeface="Calibri" panose="020F0502020204030204" pitchFamily="34" charset="0"/>
              </a:rPr>
              <a:t>sludge</a:t>
            </a:r>
            <a:r>
              <a:rPr lang="ro-RO" sz="2800" dirty="0">
                <a:ea typeface="Calibri" panose="020F0502020204030204" pitchFamily="34" charset="0"/>
              </a:rPr>
              <a:t> </a:t>
            </a:r>
            <a:r>
              <a:rPr lang="en-US" sz="2800" dirty="0" smtClean="0">
                <a:ea typeface="Calibri" panose="020F0502020204030204" pitchFamily="34" charset="0"/>
              </a:rPr>
              <a:t>N</a:t>
            </a:r>
            <a:r>
              <a:rPr lang="en-US" sz="2800" dirty="0">
                <a:ea typeface="Calibri" panose="020F0502020204030204" pitchFamily="34" charset="0"/>
              </a:rPr>
              <a:t>2</a:t>
            </a:r>
            <a:endParaRPr lang="en-US" sz="2800" b="1" dirty="0">
              <a:ea typeface="Calibri" panose="020F0502020204030204" pitchFamily="34" charset="0"/>
            </a:endParaRPr>
          </a:p>
        </p:txBody>
      </p:sp>
      <p:sp>
        <p:nvSpPr>
          <p:cNvPr id="25" name="Rectangle 13"/>
          <p:cNvSpPr>
            <a:spLocks noChangeArrowheads="1"/>
          </p:cNvSpPr>
          <p:nvPr/>
        </p:nvSpPr>
        <p:spPr bwMode="auto">
          <a:xfrm>
            <a:off x="914400" y="22270760"/>
            <a:ext cx="140970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In table</a:t>
            </a:r>
            <a:r>
              <a:rPr kumimoji="0" lang="en-GB" sz="3600" b="0" i="0" u="none" strike="noStrike" cap="none" normalizeH="0" dirty="0" smtClean="0">
                <a:ln>
                  <a:noFill/>
                </a:ln>
                <a:solidFill>
                  <a:schemeClr val="tx1"/>
                </a:solidFill>
                <a:effectLst/>
                <a:ea typeface="Calibri" panose="020F0502020204030204" pitchFamily="34" charset="0"/>
                <a:cs typeface="Times New Roman" panose="02020603050405020304" pitchFamily="18" charset="0"/>
              </a:rPr>
              <a:t> bellow are presented methods of</a:t>
            </a:r>
            <a:r>
              <a:rPr kumimoji="0" lang="en-GB"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mineralization</a:t>
            </a:r>
            <a:r>
              <a:rPr kumimoji="0" lang="en-GB" sz="3600" b="0" i="0" u="none" strike="noStrike" cap="none" normalizeH="0" dirty="0" smtClean="0">
                <a:ln>
                  <a:noFill/>
                </a:ln>
                <a:solidFill>
                  <a:schemeClr val="tx1"/>
                </a:solidFill>
                <a:effectLst/>
                <a:ea typeface="Calibri" panose="020F0502020204030204" pitchFamily="34" charset="0"/>
                <a:cs typeface="Times New Roman" panose="02020603050405020304" pitchFamily="18" charset="0"/>
              </a:rPr>
              <a:t> by</a:t>
            </a:r>
            <a:r>
              <a:rPr kumimoji="0" lang="en-GB" sz="36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 using different acids concentrations, and they were used separately or in mixture, according to EPA 3052.</a:t>
            </a:r>
            <a:endParaRPr kumimoji="0" lang="en-US" sz="36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26" name="Tabel 25"/>
          <p:cNvGraphicFramePr>
            <a:graphicFrameLocks noGrp="1"/>
          </p:cNvGraphicFramePr>
          <p:nvPr>
            <p:extLst>
              <p:ext uri="{D42A27DB-BD31-4B8C-83A1-F6EECF244321}">
                <p14:modId xmlns:p14="http://schemas.microsoft.com/office/powerpoint/2010/main" val="3295317424"/>
              </p:ext>
            </p:extLst>
          </p:nvPr>
        </p:nvGraphicFramePr>
        <p:xfrm>
          <a:off x="1132901" y="34198957"/>
          <a:ext cx="13116500" cy="10436860"/>
        </p:xfrm>
        <a:graphic>
          <a:graphicData uri="http://schemas.openxmlformats.org/drawingml/2006/table">
            <a:tbl>
              <a:tblPr firstRow="1" firstCol="1" bandRow="1">
                <a:tableStyleId>{93296810-A885-4BE3-A3E7-6D5BEEA58F35}</a:tableStyleId>
              </a:tblPr>
              <a:tblGrid>
                <a:gridCol w="1915100"/>
                <a:gridCol w="1752600"/>
                <a:gridCol w="4876800"/>
                <a:gridCol w="4572000"/>
              </a:tblGrid>
              <a:tr h="507587">
                <a:tc rowSpan="2">
                  <a:txBody>
                    <a:bodyPr/>
                    <a:lstStyle/>
                    <a:p>
                      <a:pPr algn="ctr">
                        <a:lnSpc>
                          <a:spcPct val="107000"/>
                        </a:lnSpc>
                        <a:spcAft>
                          <a:spcPts val="0"/>
                        </a:spcAft>
                      </a:pPr>
                      <a:r>
                        <a:rPr lang="en-GB" sz="3200" dirty="0">
                          <a:effectLst/>
                        </a:rPr>
                        <a:t>Waste sample</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lnSpc>
                          <a:spcPct val="107000"/>
                        </a:lnSpc>
                        <a:spcAft>
                          <a:spcPts val="0"/>
                        </a:spcAft>
                      </a:pPr>
                      <a:r>
                        <a:rPr lang="en-GB" sz="3200">
                          <a:effectLst/>
                        </a:rPr>
                        <a:t>Metal</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07000"/>
                        </a:lnSpc>
                        <a:spcAft>
                          <a:spcPts val="0"/>
                        </a:spcAft>
                      </a:pPr>
                      <a:r>
                        <a:rPr lang="en-GB" sz="3200">
                          <a:effectLst/>
                        </a:rPr>
                        <a:t>Values</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r>
              <a:tr h="1524738">
                <a:tc vMerge="1">
                  <a:txBody>
                    <a:bodyPr/>
                    <a:lstStyle/>
                    <a:p>
                      <a:endParaRPr lang="en-US"/>
                    </a:p>
                  </a:txBody>
                  <a:tcPr/>
                </a:tc>
                <a:tc vMerge="1">
                  <a:txBody>
                    <a:bodyPr/>
                    <a:lstStyle/>
                    <a:p>
                      <a:endParaRPr lang="en-US"/>
                    </a:p>
                  </a:txBody>
                  <a:tcPr/>
                </a:tc>
                <a:tc>
                  <a:txBody>
                    <a:bodyPr/>
                    <a:lstStyle/>
                    <a:p>
                      <a:pPr algn="ctr">
                        <a:lnSpc>
                          <a:spcPct val="107000"/>
                        </a:lnSpc>
                        <a:spcAft>
                          <a:spcPts val="0"/>
                        </a:spcAft>
                      </a:pPr>
                      <a:r>
                        <a:rPr lang="en-GB" sz="3200">
                          <a:effectLst/>
                        </a:rPr>
                        <a:t>XRF technique (mg/kg d.m.)</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3200" dirty="0">
                          <a:effectLst/>
                        </a:rPr>
                        <a:t>AAS </a:t>
                      </a:r>
                      <a:r>
                        <a:rPr lang="en-GB" sz="3200" dirty="0" smtClean="0">
                          <a:effectLst/>
                        </a:rPr>
                        <a:t>technique</a:t>
                      </a:r>
                      <a:r>
                        <a:rPr lang="en-US" sz="3200" baseline="0" dirty="0" smtClean="0">
                          <a:effectLst/>
                        </a:rPr>
                        <a:t> </a:t>
                      </a:r>
                    </a:p>
                    <a:p>
                      <a:pPr algn="ctr">
                        <a:lnSpc>
                          <a:spcPct val="107000"/>
                        </a:lnSpc>
                        <a:spcAft>
                          <a:spcPts val="0"/>
                        </a:spcAft>
                      </a:pPr>
                      <a:r>
                        <a:rPr lang="en-US" sz="3200" baseline="0" dirty="0" smtClean="0">
                          <a:effectLst/>
                        </a:rPr>
                        <a:t>- </a:t>
                      </a:r>
                      <a:r>
                        <a:rPr lang="en-GB" sz="3200" dirty="0" smtClean="0">
                          <a:effectLst/>
                        </a:rPr>
                        <a:t>Method </a:t>
                      </a:r>
                      <a:r>
                        <a:rPr lang="en-GB" sz="3200" dirty="0">
                          <a:effectLst/>
                        </a:rPr>
                        <a:t>IV</a:t>
                      </a:r>
                      <a:endParaRPr lang="en-US" sz="3200" dirty="0">
                        <a:effectLst/>
                      </a:endParaRPr>
                    </a:p>
                    <a:p>
                      <a:pPr algn="ctr">
                        <a:lnSpc>
                          <a:spcPct val="107000"/>
                        </a:lnSpc>
                        <a:spcAft>
                          <a:spcPts val="0"/>
                        </a:spcAft>
                      </a:pPr>
                      <a:r>
                        <a:rPr lang="en-GB" sz="3200" dirty="0">
                          <a:effectLst/>
                        </a:rPr>
                        <a:t>(mg/kg </a:t>
                      </a:r>
                      <a:r>
                        <a:rPr lang="en-GB" sz="3200" dirty="0" err="1">
                          <a:effectLst/>
                        </a:rPr>
                        <a:t>d.m</a:t>
                      </a:r>
                      <a:r>
                        <a:rPr lang="en-GB" sz="3200" dirty="0">
                          <a:effectLst/>
                        </a:rPr>
                        <a:t>.)</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07587">
                <a:tc rowSpan="4">
                  <a:txBody>
                    <a:bodyPr/>
                    <a:lstStyle/>
                    <a:p>
                      <a:pPr algn="ctr">
                        <a:lnSpc>
                          <a:spcPct val="107000"/>
                        </a:lnSpc>
                        <a:spcAft>
                          <a:spcPts val="0"/>
                        </a:spcAft>
                      </a:pPr>
                      <a:r>
                        <a:rPr lang="en-GB" sz="3200" dirty="0">
                          <a:effectLst/>
                        </a:rPr>
                        <a:t>N1 </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Zn</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217</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dirty="0">
                          <a:effectLst/>
                        </a:rPr>
                        <a:t>136</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vMerge="1">
                  <a:txBody>
                    <a:bodyPr/>
                    <a:lstStyle/>
                    <a:p>
                      <a:endParaRPr lang="en-US"/>
                    </a:p>
                  </a:txBody>
                  <a:tcPr/>
                </a:tc>
                <a:tc>
                  <a:txBody>
                    <a:bodyPr/>
                    <a:lstStyle/>
                    <a:p>
                      <a:pPr algn="ctr">
                        <a:lnSpc>
                          <a:spcPct val="107000"/>
                        </a:lnSpc>
                        <a:spcAft>
                          <a:spcPts val="0"/>
                        </a:spcAft>
                      </a:pPr>
                      <a:r>
                        <a:rPr lang="en-GB" sz="3200">
                          <a:effectLst/>
                        </a:rPr>
                        <a:t>Ni</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30057</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27224</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vMerge="1">
                  <a:txBody>
                    <a:bodyPr/>
                    <a:lstStyle/>
                    <a:p>
                      <a:endParaRPr lang="en-US"/>
                    </a:p>
                  </a:txBody>
                  <a:tcPr/>
                </a:tc>
                <a:tc>
                  <a:txBody>
                    <a:bodyPr/>
                    <a:lstStyle/>
                    <a:p>
                      <a:pPr algn="ctr">
                        <a:lnSpc>
                          <a:spcPct val="107000"/>
                        </a:lnSpc>
                        <a:spcAft>
                          <a:spcPts val="0"/>
                        </a:spcAft>
                      </a:pPr>
                      <a:r>
                        <a:rPr lang="en-GB" sz="3200">
                          <a:effectLst/>
                        </a:rPr>
                        <a:t>Cu</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235</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180</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vMerge="1">
                  <a:txBody>
                    <a:bodyPr/>
                    <a:lstStyle/>
                    <a:p>
                      <a:endParaRPr lang="en-US"/>
                    </a:p>
                  </a:txBody>
                  <a:tcPr/>
                </a:tc>
                <a:tc>
                  <a:txBody>
                    <a:bodyPr/>
                    <a:lstStyle/>
                    <a:p>
                      <a:pPr algn="ctr">
                        <a:lnSpc>
                          <a:spcPct val="107000"/>
                        </a:lnSpc>
                        <a:spcAft>
                          <a:spcPts val="0"/>
                        </a:spcAft>
                      </a:pPr>
                      <a:r>
                        <a:rPr lang="en-GB" sz="3200">
                          <a:effectLst/>
                        </a:rPr>
                        <a:t>Pb</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174</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157</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rowSpan="4">
                  <a:txBody>
                    <a:bodyPr/>
                    <a:lstStyle/>
                    <a:p>
                      <a:pPr algn="ctr">
                        <a:lnSpc>
                          <a:spcPct val="107000"/>
                        </a:lnSpc>
                        <a:spcAft>
                          <a:spcPts val="0"/>
                        </a:spcAft>
                      </a:pPr>
                      <a:r>
                        <a:rPr lang="en-GB" sz="3200" dirty="0">
                          <a:effectLst/>
                        </a:rPr>
                        <a:t>N2 </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Zn</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33.7</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24.4</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vMerge="1">
                  <a:txBody>
                    <a:bodyPr/>
                    <a:lstStyle/>
                    <a:p>
                      <a:endParaRPr lang="en-US"/>
                    </a:p>
                  </a:txBody>
                  <a:tcPr/>
                </a:tc>
                <a:tc>
                  <a:txBody>
                    <a:bodyPr/>
                    <a:lstStyle/>
                    <a:p>
                      <a:pPr algn="ctr">
                        <a:lnSpc>
                          <a:spcPct val="107000"/>
                        </a:lnSpc>
                        <a:spcAft>
                          <a:spcPts val="0"/>
                        </a:spcAft>
                      </a:pPr>
                      <a:r>
                        <a:rPr lang="en-GB" sz="3200">
                          <a:effectLst/>
                        </a:rPr>
                        <a:t>Ni</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5653</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5117</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vMerge="1">
                  <a:txBody>
                    <a:bodyPr/>
                    <a:lstStyle/>
                    <a:p>
                      <a:endParaRPr lang="en-US"/>
                    </a:p>
                  </a:txBody>
                  <a:tcPr/>
                </a:tc>
                <a:tc>
                  <a:txBody>
                    <a:bodyPr/>
                    <a:lstStyle/>
                    <a:p>
                      <a:pPr algn="ctr">
                        <a:lnSpc>
                          <a:spcPct val="107000"/>
                        </a:lnSpc>
                        <a:spcAft>
                          <a:spcPts val="0"/>
                        </a:spcAft>
                      </a:pPr>
                      <a:r>
                        <a:rPr lang="en-GB" sz="3200">
                          <a:effectLst/>
                        </a:rPr>
                        <a:t>Cu</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444</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387</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vMerge="1">
                  <a:txBody>
                    <a:bodyPr/>
                    <a:lstStyle/>
                    <a:p>
                      <a:endParaRPr lang="en-US"/>
                    </a:p>
                  </a:txBody>
                  <a:tcPr/>
                </a:tc>
                <a:tc>
                  <a:txBody>
                    <a:bodyPr/>
                    <a:lstStyle/>
                    <a:p>
                      <a:pPr algn="ctr">
                        <a:lnSpc>
                          <a:spcPct val="107000"/>
                        </a:lnSpc>
                        <a:spcAft>
                          <a:spcPts val="0"/>
                        </a:spcAft>
                      </a:pPr>
                      <a:r>
                        <a:rPr lang="en-GB" sz="3200">
                          <a:effectLst/>
                        </a:rPr>
                        <a:t>Pb</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106</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89.3</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rowSpan="4">
                  <a:txBody>
                    <a:bodyPr/>
                    <a:lstStyle/>
                    <a:p>
                      <a:pPr algn="ctr">
                        <a:lnSpc>
                          <a:spcPct val="107000"/>
                        </a:lnSpc>
                        <a:spcAft>
                          <a:spcPts val="0"/>
                        </a:spcAft>
                      </a:pPr>
                      <a:r>
                        <a:rPr lang="en-GB" sz="3200" dirty="0" smtClean="0">
                          <a:effectLst/>
                        </a:rPr>
                        <a:t>D1</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Zn</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85767</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82000</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vMerge="1">
                  <a:txBody>
                    <a:bodyPr/>
                    <a:lstStyle/>
                    <a:p>
                      <a:endParaRPr lang="en-US"/>
                    </a:p>
                  </a:txBody>
                  <a:tcPr/>
                </a:tc>
                <a:tc>
                  <a:txBody>
                    <a:bodyPr/>
                    <a:lstStyle/>
                    <a:p>
                      <a:pPr algn="ctr">
                        <a:lnSpc>
                          <a:spcPct val="107000"/>
                        </a:lnSpc>
                        <a:spcAft>
                          <a:spcPts val="0"/>
                        </a:spcAft>
                      </a:pPr>
                      <a:r>
                        <a:rPr lang="en-GB" sz="3200">
                          <a:effectLst/>
                        </a:rPr>
                        <a:t>Ni</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197</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189</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vMerge="1">
                  <a:txBody>
                    <a:bodyPr/>
                    <a:lstStyle/>
                    <a:p>
                      <a:endParaRPr lang="en-US"/>
                    </a:p>
                  </a:txBody>
                  <a:tcPr/>
                </a:tc>
                <a:tc>
                  <a:txBody>
                    <a:bodyPr/>
                    <a:lstStyle/>
                    <a:p>
                      <a:pPr algn="ctr">
                        <a:lnSpc>
                          <a:spcPct val="107000"/>
                        </a:lnSpc>
                        <a:spcAft>
                          <a:spcPts val="0"/>
                        </a:spcAft>
                      </a:pPr>
                      <a:r>
                        <a:rPr lang="en-GB" sz="3200">
                          <a:effectLst/>
                        </a:rPr>
                        <a:t>Cu</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1117</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dirty="0">
                          <a:effectLst/>
                        </a:rPr>
                        <a:t>975</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vMerge="1">
                  <a:txBody>
                    <a:bodyPr/>
                    <a:lstStyle/>
                    <a:p>
                      <a:endParaRPr lang="en-US"/>
                    </a:p>
                  </a:txBody>
                  <a:tcPr/>
                </a:tc>
                <a:tc>
                  <a:txBody>
                    <a:bodyPr/>
                    <a:lstStyle/>
                    <a:p>
                      <a:pPr algn="ctr">
                        <a:lnSpc>
                          <a:spcPct val="107000"/>
                        </a:lnSpc>
                        <a:spcAft>
                          <a:spcPts val="0"/>
                        </a:spcAft>
                      </a:pPr>
                      <a:r>
                        <a:rPr lang="en-GB" sz="3200">
                          <a:effectLst/>
                        </a:rPr>
                        <a:t>Pb</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4343</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3713</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rowSpan="4">
                  <a:txBody>
                    <a:bodyPr/>
                    <a:lstStyle/>
                    <a:p>
                      <a:pPr algn="ctr">
                        <a:lnSpc>
                          <a:spcPct val="107000"/>
                        </a:lnSpc>
                        <a:spcAft>
                          <a:spcPts val="0"/>
                        </a:spcAft>
                      </a:pPr>
                      <a:r>
                        <a:rPr lang="en-GB" sz="3200" dirty="0" smtClean="0">
                          <a:effectLst/>
                        </a:rPr>
                        <a:t>D2</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Zn</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207</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191</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vMerge="1">
                  <a:txBody>
                    <a:bodyPr/>
                    <a:lstStyle/>
                    <a:p>
                      <a:endParaRPr lang="en-US"/>
                    </a:p>
                  </a:txBody>
                  <a:tcPr/>
                </a:tc>
                <a:tc>
                  <a:txBody>
                    <a:bodyPr/>
                    <a:lstStyle/>
                    <a:p>
                      <a:pPr algn="ctr">
                        <a:lnSpc>
                          <a:spcPct val="107000"/>
                        </a:lnSpc>
                        <a:spcAft>
                          <a:spcPts val="0"/>
                        </a:spcAft>
                      </a:pPr>
                      <a:r>
                        <a:rPr lang="en-GB" sz="3200">
                          <a:effectLst/>
                        </a:rPr>
                        <a:t>Ni</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112</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97.2</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vMerge="1">
                  <a:txBody>
                    <a:bodyPr/>
                    <a:lstStyle/>
                    <a:p>
                      <a:endParaRPr lang="en-US"/>
                    </a:p>
                  </a:txBody>
                  <a:tcPr/>
                </a:tc>
                <a:tc>
                  <a:txBody>
                    <a:bodyPr/>
                    <a:lstStyle/>
                    <a:p>
                      <a:pPr algn="ctr">
                        <a:lnSpc>
                          <a:spcPct val="107000"/>
                        </a:lnSpc>
                        <a:spcAft>
                          <a:spcPts val="0"/>
                        </a:spcAft>
                      </a:pPr>
                      <a:r>
                        <a:rPr lang="en-GB" sz="3200">
                          <a:effectLst/>
                        </a:rPr>
                        <a:t>Cu</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21.8</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a:effectLst/>
                        </a:rPr>
                        <a:t>19.6</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7587">
                <a:tc vMerge="1">
                  <a:txBody>
                    <a:bodyPr/>
                    <a:lstStyle/>
                    <a:p>
                      <a:endParaRPr lang="en-US"/>
                    </a:p>
                  </a:txBody>
                  <a:tcPr/>
                </a:tc>
                <a:tc>
                  <a:txBody>
                    <a:bodyPr/>
                    <a:lstStyle/>
                    <a:p>
                      <a:pPr algn="ctr">
                        <a:lnSpc>
                          <a:spcPct val="107000"/>
                        </a:lnSpc>
                        <a:spcAft>
                          <a:spcPts val="0"/>
                        </a:spcAft>
                      </a:pPr>
                      <a:r>
                        <a:rPr lang="en-GB" sz="3200">
                          <a:effectLst/>
                        </a:rPr>
                        <a:t>Pb</a:t>
                      </a:r>
                      <a:endParaRPr lang="en-US" sz="3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dirty="0">
                          <a:effectLst/>
                        </a:rPr>
                        <a:t>24.8</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3200" dirty="0">
                          <a:effectLst/>
                        </a:rPr>
                        <a:t>19.3</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27" name="Dreptunghi 26"/>
          <p:cNvSpPr/>
          <p:nvPr/>
        </p:nvSpPr>
        <p:spPr>
          <a:xfrm>
            <a:off x="1371600" y="33473886"/>
            <a:ext cx="12623969" cy="646331"/>
          </a:xfrm>
          <a:prstGeom prst="rect">
            <a:avLst/>
          </a:prstGeom>
        </p:spPr>
        <p:txBody>
          <a:bodyPr wrap="none">
            <a:spAutoFit/>
          </a:bodyPr>
          <a:lstStyle/>
          <a:p>
            <a:pPr algn="just">
              <a:spcBef>
                <a:spcPts val="200"/>
              </a:spcBef>
              <a:spcAft>
                <a:spcPts val="0"/>
              </a:spcAft>
            </a:pPr>
            <a:r>
              <a:rPr lang="ro-RO" sz="3600" b="1" i="1" dirty="0">
                <a:ea typeface="Times New Roman" panose="02020603050405020304" pitchFamily="18" charset="0"/>
              </a:rPr>
              <a:t>Comparative </a:t>
            </a:r>
            <a:r>
              <a:rPr lang="ro-RO" sz="3600" b="1" i="1" dirty="0" err="1">
                <a:ea typeface="Times New Roman" panose="02020603050405020304" pitchFamily="18" charset="0"/>
              </a:rPr>
              <a:t>study</a:t>
            </a:r>
            <a:r>
              <a:rPr lang="ro-RO" sz="3600" b="1" i="1" dirty="0">
                <a:ea typeface="Times New Roman" panose="02020603050405020304" pitchFamily="18" charset="0"/>
              </a:rPr>
              <a:t> on </a:t>
            </a:r>
            <a:r>
              <a:rPr lang="ro-RO" sz="3600" b="1" i="1" dirty="0" err="1">
                <a:ea typeface="Times New Roman" panose="02020603050405020304" pitchFamily="18" charset="0"/>
              </a:rPr>
              <a:t>heavy</a:t>
            </a:r>
            <a:r>
              <a:rPr lang="ro-RO" sz="3600" b="1" i="1" dirty="0">
                <a:ea typeface="Times New Roman" panose="02020603050405020304" pitchFamily="18" charset="0"/>
              </a:rPr>
              <a:t> </a:t>
            </a:r>
            <a:r>
              <a:rPr lang="ro-RO" sz="3600" b="1" i="1" dirty="0" err="1">
                <a:ea typeface="Times New Roman" panose="02020603050405020304" pitchFamily="18" charset="0"/>
              </a:rPr>
              <a:t>metals</a:t>
            </a:r>
            <a:r>
              <a:rPr lang="ro-RO" sz="3600" b="1" i="1" dirty="0">
                <a:ea typeface="Times New Roman" panose="02020603050405020304" pitchFamily="18" charset="0"/>
              </a:rPr>
              <a:t> </a:t>
            </a:r>
            <a:r>
              <a:rPr lang="ro-RO" sz="3600" b="1" i="1" dirty="0" err="1">
                <a:ea typeface="Times New Roman" panose="02020603050405020304" pitchFamily="18" charset="0"/>
              </a:rPr>
              <a:t>composition</a:t>
            </a:r>
            <a:r>
              <a:rPr lang="ro-RO" sz="3600" b="1" i="1" dirty="0">
                <a:ea typeface="Times New Roman" panose="02020603050405020304" pitchFamily="18" charset="0"/>
              </a:rPr>
              <a:t> in </a:t>
            </a:r>
            <a:r>
              <a:rPr lang="ro-RO" sz="3600" b="1" i="1" dirty="0" err="1">
                <a:ea typeface="Times New Roman" panose="02020603050405020304" pitchFamily="18" charset="0"/>
              </a:rPr>
              <a:t>waste</a:t>
            </a:r>
            <a:r>
              <a:rPr lang="ro-RO" sz="3600" b="1" i="1" dirty="0">
                <a:ea typeface="Times New Roman" panose="02020603050405020304" pitchFamily="18" charset="0"/>
              </a:rPr>
              <a:t> </a:t>
            </a:r>
            <a:r>
              <a:rPr lang="ro-RO" sz="3600" b="1" i="1" dirty="0" err="1">
                <a:ea typeface="Times New Roman" panose="02020603050405020304" pitchFamily="18" charset="0"/>
              </a:rPr>
              <a:t>samples</a:t>
            </a:r>
            <a:endParaRPr lang="en-US" sz="3600" b="1" i="1" dirty="0">
              <a:ea typeface="Times New Roman" panose="02020603050405020304" pitchFamily="18" charset="0"/>
            </a:endParaRPr>
          </a:p>
        </p:txBody>
      </p:sp>
      <p:sp>
        <p:nvSpPr>
          <p:cNvPr id="28" name="Dreptunghi 27"/>
          <p:cNvSpPr/>
          <p:nvPr/>
        </p:nvSpPr>
        <p:spPr>
          <a:xfrm>
            <a:off x="15163800" y="33586952"/>
            <a:ext cx="14412118" cy="5427448"/>
          </a:xfrm>
          <a:prstGeom prst="rect">
            <a:avLst/>
          </a:prstGeom>
        </p:spPr>
        <p:txBody>
          <a:bodyPr wrap="square">
            <a:spAutoFit/>
          </a:bodyPr>
          <a:lstStyle/>
          <a:p>
            <a:pPr algn="just">
              <a:lnSpc>
                <a:spcPct val="107000"/>
              </a:lnSpc>
              <a:spcAft>
                <a:spcPts val="0"/>
              </a:spcAft>
            </a:pPr>
            <a:r>
              <a:rPr lang="en-GB" sz="3600" dirty="0">
                <a:ea typeface="Calibri" panose="020F0502020204030204" pitchFamily="34" charset="0"/>
                <a:cs typeface="Times New Roman" panose="02020603050405020304" pitchFamily="18" charset="0"/>
              </a:rPr>
              <a:t>From the obtained results it is found that even if there are no very high concentration differences between the 4 </a:t>
            </a:r>
            <a:r>
              <a:rPr lang="en-GB" sz="3600" dirty="0" err="1">
                <a:ea typeface="Calibri" panose="020F0502020204030204" pitchFamily="34" charset="0"/>
                <a:cs typeface="Times New Roman" panose="02020603050405020304" pitchFamily="18" charset="0"/>
              </a:rPr>
              <a:t>analyzed</a:t>
            </a:r>
            <a:r>
              <a:rPr lang="en-GB" sz="3600" dirty="0">
                <a:ea typeface="Calibri" panose="020F0502020204030204" pitchFamily="34" charset="0"/>
                <a:cs typeface="Times New Roman" panose="02020603050405020304" pitchFamily="18" charset="0"/>
              </a:rPr>
              <a:t> wastes (N1, N2, D1, D2), the highest concentrations were obtained by applying mineralization method IV. Metal concentrations obtained through this method were also verified using XRF analysis technique (X-ray fluorescence spectrometry), in which the sample is </a:t>
            </a:r>
            <a:r>
              <a:rPr lang="en-GB" sz="3600" dirty="0" err="1">
                <a:ea typeface="Calibri" panose="020F0502020204030204" pitchFamily="34" charset="0"/>
                <a:cs typeface="Times New Roman" panose="02020603050405020304" pitchFamily="18" charset="0"/>
              </a:rPr>
              <a:t>analyzed</a:t>
            </a:r>
            <a:r>
              <a:rPr lang="en-GB" sz="3600" dirty="0">
                <a:ea typeface="Calibri" panose="020F0502020204030204" pitchFamily="34" charset="0"/>
                <a:cs typeface="Times New Roman" panose="02020603050405020304" pitchFamily="18" charset="0"/>
              </a:rPr>
              <a:t> in a solid state. The results obtained by the two techniques (AAS and XRF) are comparative and they highlight the fact that the models applied in samples preparation of are suitable for the characterization and analysis of these categories of wastes</a:t>
            </a:r>
            <a:r>
              <a:rPr lang="en-GB" sz="3600" dirty="0" smtClean="0">
                <a:ea typeface="Calibri" panose="020F0502020204030204" pitchFamily="34" charset="0"/>
                <a:cs typeface="Times New Roman" panose="02020603050405020304" pitchFamily="18" charset="0"/>
              </a:rPr>
              <a:t>.</a:t>
            </a:r>
            <a:endParaRPr lang="en-US" sz="3600" dirty="0">
              <a:ea typeface="Calibri" panose="020F0502020204030204" pitchFamily="34" charset="0"/>
              <a:cs typeface="Times New Roman" panose="02020603050405020304" pitchFamily="18" charset="0"/>
            </a:endParaRPr>
          </a:p>
        </p:txBody>
      </p:sp>
      <p:sp>
        <p:nvSpPr>
          <p:cNvPr id="30" name="Dreptunghi 29"/>
          <p:cNvSpPr/>
          <p:nvPr/>
        </p:nvSpPr>
        <p:spPr>
          <a:xfrm>
            <a:off x="15142845" y="39547800"/>
            <a:ext cx="14422755" cy="1179169"/>
          </a:xfrm>
          <a:prstGeom prst="rect">
            <a:avLst/>
          </a:prstGeom>
        </p:spPr>
        <p:txBody>
          <a:bodyPr wrap="square">
            <a:spAutoFit/>
          </a:bodyPr>
          <a:lstStyle/>
          <a:p>
            <a:pPr algn="just">
              <a:lnSpc>
                <a:spcPct val="107000"/>
              </a:lnSpc>
              <a:spcAft>
                <a:spcPts val="0"/>
              </a:spcAft>
            </a:pPr>
            <a:r>
              <a:rPr lang="en-GB" sz="2200" b="1" dirty="0">
                <a:solidFill>
                  <a:srgbClr val="000000"/>
                </a:solidFill>
                <a:ea typeface="Calibri" panose="020F0502020204030204" pitchFamily="34" charset="0"/>
                <a:cs typeface="Times New Roman" panose="02020603050405020304" pitchFamily="18" charset="0"/>
              </a:rPr>
              <a:t>This paper is based on the analysis methods developed in the project PN 16 25 01 07 (</a:t>
            </a:r>
            <a:r>
              <a:rPr lang="en-GB" sz="2200" b="1" i="1" dirty="0">
                <a:solidFill>
                  <a:srgbClr val="000000"/>
                </a:solidFill>
                <a:ea typeface="Calibri" panose="020F0502020204030204" pitchFamily="34" charset="0"/>
                <a:cs typeface="Times New Roman" panose="02020603050405020304" pitchFamily="18" charset="0"/>
              </a:rPr>
              <a:t>Development and implementation of methods for analysis and characterization of industrial wastes</a:t>
            </a:r>
            <a:r>
              <a:rPr lang="en-GB" sz="2200" b="1" dirty="0">
                <a:solidFill>
                  <a:srgbClr val="000000"/>
                </a:solidFill>
                <a:ea typeface="Calibri" panose="020F0502020204030204" pitchFamily="34" charset="0"/>
                <a:cs typeface="Times New Roman" panose="02020603050405020304" pitchFamily="18" charset="0"/>
              </a:rPr>
              <a:t>), being funded by Romanian National Authority for Scientific Research.</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Rectangle 35"/>
          <p:cNvSpPr>
            <a:spLocks noChangeArrowheads="1"/>
          </p:cNvSpPr>
          <p:nvPr/>
        </p:nvSpPr>
        <p:spPr bwMode="auto">
          <a:xfrm>
            <a:off x="15163800" y="40919400"/>
            <a:ext cx="14478000" cy="3733800"/>
          </a:xfrm>
          <a:prstGeom prst="rect">
            <a:avLst/>
          </a:prstGeom>
          <a:solidFill>
            <a:schemeClr val="bg1"/>
          </a:solidFill>
          <a:ln w="31750">
            <a:solidFill>
              <a:schemeClr val="tx1"/>
            </a:solidFill>
            <a:miter lim="800000"/>
            <a:headEnd/>
            <a:tailEnd/>
          </a:ln>
        </p:spPr>
        <p:txBody>
          <a:bodyPr lIns="242073" tIns="242073" rIns="242073" bIns="242073"/>
          <a:lstStyle>
            <a:lvl1pPr defTabSz="1476375">
              <a:spcBef>
                <a:spcPct val="20000"/>
              </a:spcBef>
              <a:buFont typeface="Arial" panose="020B0604020202020204" pitchFamily="34" charset="0"/>
              <a:buChar char="•"/>
              <a:defRPr sz="10300">
                <a:solidFill>
                  <a:schemeClr val="tx1"/>
                </a:solidFill>
                <a:latin typeface="Arial" panose="020B0604020202020204" pitchFamily="34" charset="0"/>
                <a:ea typeface="ＭＳ Ｐゴシック" panose="020B0600070205080204" pitchFamily="34" charset="-128"/>
              </a:defRPr>
            </a:lvl1pPr>
            <a:lvl2pPr marL="501650" indent="-193675" defTabSz="1476375">
              <a:spcBef>
                <a:spcPct val="20000"/>
              </a:spcBef>
              <a:buFont typeface="Arial" panose="020B0604020202020204" pitchFamily="34" charset="0"/>
              <a:buChar char="–"/>
              <a:defRPr sz="9000">
                <a:solidFill>
                  <a:schemeClr val="tx1"/>
                </a:solidFill>
                <a:latin typeface="Arial" panose="020B0604020202020204" pitchFamily="34" charset="0"/>
                <a:ea typeface="ＭＳ Ｐゴシック" panose="020B0600070205080204" pitchFamily="34" charset="-128"/>
              </a:defRPr>
            </a:lvl2pPr>
            <a:lvl3pPr marL="768350" indent="-153988" defTabSz="1476375">
              <a:spcBef>
                <a:spcPct val="20000"/>
              </a:spcBef>
              <a:buFont typeface="Arial" panose="020B0604020202020204" pitchFamily="34" charset="0"/>
              <a:buChar char="•"/>
              <a:defRPr sz="7700">
                <a:solidFill>
                  <a:schemeClr val="tx1"/>
                </a:solidFill>
                <a:latin typeface="Arial" panose="020B0604020202020204" pitchFamily="34" charset="0"/>
                <a:ea typeface="ＭＳ Ｐゴシック" panose="020B0600070205080204" pitchFamily="34" charset="-128"/>
              </a:defRPr>
            </a:lvl3pPr>
            <a:lvl4pPr marL="1076325" indent="-153988" defTabSz="1476375">
              <a:spcBef>
                <a:spcPct val="20000"/>
              </a:spcBef>
              <a:buFont typeface="Arial" panose="020B0604020202020204" pitchFamily="34" charset="0"/>
              <a:buChar char="–"/>
              <a:defRPr sz="6500">
                <a:solidFill>
                  <a:schemeClr val="tx1"/>
                </a:solidFill>
                <a:latin typeface="Arial" panose="020B0604020202020204" pitchFamily="34" charset="0"/>
                <a:ea typeface="ＭＳ Ｐゴシック" panose="020B0600070205080204" pitchFamily="34" charset="-128"/>
              </a:defRPr>
            </a:lvl4pPr>
            <a:lvl5pPr marL="1384300" indent="-153988" defTabSz="1476375">
              <a:spcBef>
                <a:spcPct val="20000"/>
              </a:spcBef>
              <a:buFont typeface="Arial" panose="020B0604020202020204" pitchFamily="34" charset="0"/>
              <a:buChar char="»"/>
              <a:defRPr sz="6500">
                <a:solidFill>
                  <a:schemeClr val="tx1"/>
                </a:solidFill>
                <a:latin typeface="Arial" panose="020B0604020202020204" pitchFamily="34" charset="0"/>
                <a:ea typeface="ＭＳ Ｐゴシック" panose="020B0600070205080204" pitchFamily="34" charset="-128"/>
              </a:defRPr>
            </a:lvl5pPr>
            <a:lvl6pPr marL="1841500" indent="-153988" defTabSz="1476375" eaLnBrk="0" fontAlgn="base" hangingPunct="0">
              <a:spcBef>
                <a:spcPct val="20000"/>
              </a:spcBef>
              <a:spcAft>
                <a:spcPct val="0"/>
              </a:spcAft>
              <a:buFont typeface="Arial" panose="020B0604020202020204" pitchFamily="34" charset="0"/>
              <a:buChar char="»"/>
              <a:defRPr sz="6500">
                <a:solidFill>
                  <a:schemeClr val="tx1"/>
                </a:solidFill>
                <a:latin typeface="Arial" panose="020B0604020202020204" pitchFamily="34" charset="0"/>
                <a:ea typeface="ＭＳ Ｐゴシック" panose="020B0600070205080204" pitchFamily="34" charset="-128"/>
              </a:defRPr>
            </a:lvl6pPr>
            <a:lvl7pPr marL="2298700" indent="-153988" defTabSz="1476375" eaLnBrk="0" fontAlgn="base" hangingPunct="0">
              <a:spcBef>
                <a:spcPct val="20000"/>
              </a:spcBef>
              <a:spcAft>
                <a:spcPct val="0"/>
              </a:spcAft>
              <a:buFont typeface="Arial" panose="020B0604020202020204" pitchFamily="34" charset="0"/>
              <a:buChar char="»"/>
              <a:defRPr sz="6500">
                <a:solidFill>
                  <a:schemeClr val="tx1"/>
                </a:solidFill>
                <a:latin typeface="Arial" panose="020B0604020202020204" pitchFamily="34" charset="0"/>
                <a:ea typeface="ＭＳ Ｐゴシック" panose="020B0600070205080204" pitchFamily="34" charset="-128"/>
              </a:defRPr>
            </a:lvl7pPr>
            <a:lvl8pPr marL="2755900" indent="-153988" defTabSz="1476375" eaLnBrk="0" fontAlgn="base" hangingPunct="0">
              <a:spcBef>
                <a:spcPct val="20000"/>
              </a:spcBef>
              <a:spcAft>
                <a:spcPct val="0"/>
              </a:spcAft>
              <a:buFont typeface="Arial" panose="020B0604020202020204" pitchFamily="34" charset="0"/>
              <a:buChar char="»"/>
              <a:defRPr sz="6500">
                <a:solidFill>
                  <a:schemeClr val="tx1"/>
                </a:solidFill>
                <a:latin typeface="Arial" panose="020B0604020202020204" pitchFamily="34" charset="0"/>
                <a:ea typeface="ＭＳ Ｐゴシック" panose="020B0600070205080204" pitchFamily="34" charset="-128"/>
              </a:defRPr>
            </a:lvl8pPr>
            <a:lvl9pPr marL="3213100" indent="-153988" defTabSz="1476375" eaLnBrk="0" fontAlgn="base" hangingPunct="0">
              <a:spcBef>
                <a:spcPct val="20000"/>
              </a:spcBef>
              <a:spcAft>
                <a:spcPct val="0"/>
              </a:spcAft>
              <a:buFont typeface="Arial" panose="020B0604020202020204" pitchFamily="34" charset="0"/>
              <a:buChar char="»"/>
              <a:defRPr sz="6500">
                <a:solidFill>
                  <a:schemeClr val="tx1"/>
                </a:solidFill>
                <a:latin typeface="Arial" panose="020B0604020202020204" pitchFamily="34" charset="0"/>
                <a:ea typeface="ＭＳ Ｐゴシック" panose="020B0600070205080204" pitchFamily="34" charset="-128"/>
              </a:defRPr>
            </a:lvl9pPr>
          </a:lstStyle>
          <a:p>
            <a:pPr algn="just">
              <a:buFont typeface="Arial" panose="020B0604020202020204" pitchFamily="34" charset="0"/>
              <a:buNone/>
            </a:pPr>
            <a:r>
              <a:rPr lang="en-US" altLang="ro-RO" sz="2400" b="1" i="1" dirty="0" smtClean="0">
                <a:latin typeface="Times New Roman" panose="02020603050405020304" pitchFamily="18" charset="0"/>
                <a:cs typeface="Times New Roman" panose="02020603050405020304" pitchFamily="18" charset="0"/>
              </a:rPr>
              <a:t>References:</a:t>
            </a:r>
          </a:p>
          <a:p>
            <a:pPr marL="457200" indent="-457200" algn="just">
              <a:buFont typeface="Arial" panose="020B0604020202020204" pitchFamily="34" charset="0"/>
              <a:buAutoNum type="arabicPeriod"/>
            </a:pPr>
            <a:r>
              <a:rPr lang="en-GB" sz="2000" dirty="0" smtClean="0">
                <a:latin typeface="Times New Roman" panose="02020603050405020304" pitchFamily="18" charset="0"/>
                <a:cs typeface="Times New Roman" panose="02020603050405020304" pitchFamily="18" charset="0"/>
              </a:rPr>
              <a:t>Zeng</a:t>
            </a:r>
            <a:r>
              <a:rPr lang="en-GB" sz="2000" dirty="0">
                <a:latin typeface="Times New Roman" panose="02020603050405020304" pitchFamily="18" charset="0"/>
                <a:cs typeface="Times New Roman" panose="02020603050405020304" pitchFamily="18" charset="0"/>
              </a:rPr>
              <a:t>, X, </a:t>
            </a:r>
            <a:r>
              <a:rPr lang="en-GB" sz="2000" dirty="0" err="1">
                <a:latin typeface="Times New Roman" panose="02020603050405020304" pitchFamily="18" charset="0"/>
                <a:cs typeface="Times New Roman" panose="02020603050405020304" pitchFamily="18" charset="0"/>
              </a:rPr>
              <a:t>Xu</a:t>
            </a:r>
            <a:r>
              <a:rPr lang="en-GB" sz="2000" dirty="0">
                <a:latin typeface="Times New Roman" panose="02020603050405020304" pitchFamily="18" charset="0"/>
                <a:cs typeface="Times New Roman" panose="02020603050405020304" pitchFamily="18" charset="0"/>
              </a:rPr>
              <a:t>, X, </a:t>
            </a:r>
            <a:r>
              <a:rPr lang="en-GB" sz="2000" dirty="0" err="1">
                <a:latin typeface="Times New Roman" panose="02020603050405020304" pitchFamily="18" charset="0"/>
                <a:cs typeface="Times New Roman" panose="02020603050405020304" pitchFamily="18" charset="0"/>
              </a:rPr>
              <a:t>Boezen</a:t>
            </a:r>
            <a:r>
              <a:rPr lang="en-GB" sz="2000" dirty="0">
                <a:latin typeface="Times New Roman" panose="02020603050405020304" pitchFamily="18" charset="0"/>
                <a:cs typeface="Times New Roman" panose="02020603050405020304" pitchFamily="18" charset="0"/>
              </a:rPr>
              <a:t>, HM &amp; </a:t>
            </a:r>
            <a:r>
              <a:rPr lang="en-GB" sz="2000" dirty="0" err="1">
                <a:latin typeface="Times New Roman" panose="02020603050405020304" pitchFamily="18" charset="0"/>
                <a:cs typeface="Times New Roman" panose="02020603050405020304" pitchFamily="18" charset="0"/>
              </a:rPr>
              <a:t>Huo</a:t>
            </a:r>
            <a:r>
              <a:rPr lang="en-GB" sz="2000" dirty="0">
                <a:latin typeface="Times New Roman" panose="02020603050405020304" pitchFamily="18" charset="0"/>
                <a:cs typeface="Times New Roman" panose="02020603050405020304" pitchFamily="18" charset="0"/>
              </a:rPr>
              <a:t>, X 2016, 'Children with health impairments by heavy metals in an e-waste recycling </a:t>
            </a:r>
            <a:r>
              <a:rPr lang="en-GB" sz="2000" dirty="0" smtClean="0">
                <a:latin typeface="Times New Roman" panose="02020603050405020304" pitchFamily="18" charset="0"/>
                <a:cs typeface="Times New Roman" panose="02020603050405020304" pitchFamily="18" charset="0"/>
              </a:rPr>
              <a:t>area</a:t>
            </a:r>
            <a:r>
              <a:rPr lang="en-GB" sz="2000" dirty="0">
                <a:latin typeface="Times New Roman" panose="02020603050405020304" pitchFamily="18" charset="0"/>
                <a:cs typeface="Times New Roman" panose="02020603050405020304" pitchFamily="18" charset="0"/>
              </a:rPr>
              <a:t>'</a:t>
            </a:r>
            <a:r>
              <a:rPr lang="en-GB" sz="2000" dirty="0" smtClean="0">
                <a:latin typeface="Times New Roman" panose="02020603050405020304" pitchFamily="18" charset="0"/>
                <a:cs typeface="Times New Roman" panose="02020603050405020304" pitchFamily="18" charset="0"/>
              </a:rPr>
              <a:t>, </a:t>
            </a:r>
            <a:r>
              <a:rPr lang="en-GB" sz="2000" i="1" dirty="0" smtClean="0">
                <a:latin typeface="Times New Roman" panose="02020603050405020304" pitchFamily="18" charset="0"/>
                <a:cs typeface="Times New Roman" panose="02020603050405020304" pitchFamily="18" charset="0"/>
              </a:rPr>
              <a:t>Chemosphere</a:t>
            </a:r>
            <a:r>
              <a:rPr lang="en-GB" sz="2000" dirty="0" smtClean="0">
                <a:latin typeface="Times New Roman" panose="02020603050405020304" pitchFamily="18" charset="0"/>
                <a:cs typeface="Times New Roman" panose="02020603050405020304" pitchFamily="18" charset="0"/>
              </a:rPr>
              <a:t>, vol. 148, pp</a:t>
            </a:r>
            <a:r>
              <a:rPr lang="en-GB" sz="2000" dirty="0">
                <a:latin typeface="Times New Roman" panose="02020603050405020304" pitchFamily="18" charset="0"/>
                <a:cs typeface="Times New Roman" panose="02020603050405020304" pitchFamily="18" charset="0"/>
              </a:rPr>
              <a:t>. 408-415</a:t>
            </a:r>
            <a:r>
              <a:rPr lang="en-GB" sz="2000" dirty="0" smtClean="0">
                <a:latin typeface="Times New Roman" panose="02020603050405020304" pitchFamily="18" charset="0"/>
                <a:cs typeface="Times New Roman" panose="02020603050405020304" pitchFamily="18" charset="0"/>
              </a:rPr>
              <a:t>.</a:t>
            </a:r>
          </a:p>
          <a:p>
            <a:pPr marL="457200" indent="-457200" algn="just">
              <a:buFont typeface="Arial" panose="020B0604020202020204" pitchFamily="34" charset="0"/>
              <a:buAutoNum type="arabicPeriod"/>
            </a:pPr>
            <a:r>
              <a:rPr lang="en-GB" sz="2000" dirty="0">
                <a:latin typeface="Times New Roman" panose="02020603050405020304" pitchFamily="18" charset="0"/>
                <a:cs typeface="Times New Roman" panose="02020603050405020304" pitchFamily="18" charset="0"/>
              </a:rPr>
              <a:t>Arama, MG &amp; Kim, L 2016, 'Using waste hierarchy concept for optimizing the management of the waste disposal amount and implicitly of the possible ecological risk', </a:t>
            </a:r>
            <a:r>
              <a:rPr lang="en-GB" sz="2000" i="1" dirty="0">
                <a:latin typeface="Times New Roman" panose="02020603050405020304" pitchFamily="18" charset="0"/>
                <a:cs typeface="Times New Roman" panose="02020603050405020304" pitchFamily="18" charset="0"/>
              </a:rPr>
              <a:t>International Symposium “The Environment and The Industry”</a:t>
            </a:r>
            <a:r>
              <a:rPr lang="en-GB" sz="2000" dirty="0">
                <a:latin typeface="Times New Roman" panose="02020603050405020304" pitchFamily="18" charset="0"/>
                <a:cs typeface="Times New Roman" panose="02020603050405020304" pitchFamily="18" charset="0"/>
              </a:rPr>
              <a:t>, National Research and Development Institute for Industrial Ecology, Bucharest, pp. </a:t>
            </a:r>
            <a:r>
              <a:rPr lang="en-GB" sz="2000" dirty="0" smtClean="0">
                <a:latin typeface="Times New Roman" panose="02020603050405020304" pitchFamily="18" charset="0"/>
                <a:cs typeface="Times New Roman" panose="02020603050405020304" pitchFamily="18" charset="0"/>
              </a:rPr>
              <a:t>66-72.</a:t>
            </a:r>
          </a:p>
          <a:p>
            <a:pPr marL="457200" indent="-457200" algn="just">
              <a:buFont typeface="Arial" panose="020B0604020202020204" pitchFamily="34" charset="0"/>
              <a:buAutoNum type="arabicPeriod"/>
            </a:pPr>
            <a:r>
              <a:rPr lang="en-US" altLang="ro-RO" sz="2000" dirty="0" smtClean="0">
                <a:latin typeface="Times New Roman" panose="02020603050405020304" pitchFamily="18" charset="0"/>
                <a:cs typeface="Times New Roman" panose="02020603050405020304" pitchFamily="18" charset="0"/>
              </a:rPr>
              <a:t>Guta</a:t>
            </a:r>
            <a:r>
              <a:rPr lang="en-US" altLang="ro-RO" sz="2000" dirty="0">
                <a:latin typeface="Times New Roman" panose="02020603050405020304" pitchFamily="18" charset="0"/>
                <a:cs typeface="Times New Roman" panose="02020603050405020304" pitchFamily="18" charset="0"/>
              </a:rPr>
              <a:t>, D, Batrinescu, G &amp; </a:t>
            </a:r>
            <a:r>
              <a:rPr lang="en-US" altLang="ro-RO" sz="2000" dirty="0" err="1">
                <a:latin typeface="Times New Roman" panose="02020603050405020304" pitchFamily="18" charset="0"/>
                <a:cs typeface="Times New Roman" panose="02020603050405020304" pitchFamily="18" charset="0"/>
              </a:rPr>
              <a:t>Cuciureanu</a:t>
            </a:r>
            <a:r>
              <a:rPr lang="en-US" altLang="ro-RO" sz="2000" dirty="0">
                <a:latin typeface="Times New Roman" panose="02020603050405020304" pitchFamily="18" charset="0"/>
                <a:cs typeface="Times New Roman" panose="02020603050405020304" pitchFamily="18" charset="0"/>
              </a:rPr>
              <a:t>, A 2013, 'Determining the dangerousness of waste', </a:t>
            </a:r>
            <a:r>
              <a:rPr lang="en-US" altLang="ro-RO" sz="2000" i="1" dirty="0">
                <a:latin typeface="Times New Roman" panose="02020603050405020304" pitchFamily="18" charset="0"/>
                <a:cs typeface="Times New Roman" panose="02020603050405020304" pitchFamily="18" charset="0"/>
              </a:rPr>
              <a:t>International Symposium “The Environment and The Industry</a:t>
            </a:r>
            <a:r>
              <a:rPr lang="en-US" altLang="ro-RO" sz="2000" dirty="0" smtClean="0">
                <a:latin typeface="Times New Roman" panose="02020603050405020304" pitchFamily="18" charset="0"/>
                <a:cs typeface="Times New Roman" panose="02020603050405020304" pitchFamily="18" charset="0"/>
              </a:rPr>
              <a:t>”, </a:t>
            </a:r>
            <a:r>
              <a:rPr lang="en-GB" sz="2000" dirty="0">
                <a:latin typeface="Times New Roman" panose="02020603050405020304" pitchFamily="18" charset="0"/>
                <a:cs typeface="Times New Roman" panose="02020603050405020304" pitchFamily="18" charset="0"/>
              </a:rPr>
              <a:t>National Research and Development Institute for Industrial Ecology, </a:t>
            </a:r>
            <a:r>
              <a:rPr lang="en-GB" sz="2000" dirty="0" smtClean="0">
                <a:latin typeface="Times New Roman" panose="02020603050405020304" pitchFamily="18" charset="0"/>
                <a:cs typeface="Times New Roman" panose="02020603050405020304" pitchFamily="18" charset="0"/>
              </a:rPr>
              <a:t>Bucharest,</a:t>
            </a:r>
            <a:r>
              <a:rPr lang="en-US" altLang="ro-RO" sz="2000" dirty="0" smtClean="0">
                <a:latin typeface="Times New Roman" panose="02020603050405020304" pitchFamily="18" charset="0"/>
                <a:cs typeface="Times New Roman" panose="02020603050405020304" pitchFamily="18" charset="0"/>
              </a:rPr>
              <a:t> </a:t>
            </a:r>
            <a:r>
              <a:rPr lang="en-US" altLang="ro-RO" sz="2000" dirty="0">
                <a:latin typeface="Times New Roman" panose="02020603050405020304" pitchFamily="18" charset="0"/>
                <a:cs typeface="Times New Roman" panose="02020603050405020304" pitchFamily="18" charset="0"/>
              </a:rPr>
              <a:t>pp. </a:t>
            </a:r>
            <a:r>
              <a:rPr lang="en-US" altLang="ro-RO" sz="2000" dirty="0" smtClean="0">
                <a:latin typeface="Times New Roman" panose="02020603050405020304" pitchFamily="18" charset="0"/>
                <a:cs typeface="Times New Roman" panose="02020603050405020304" pitchFamily="18" charset="0"/>
              </a:rPr>
              <a:t>243-252.</a:t>
            </a:r>
          </a:p>
          <a:p>
            <a:pPr marL="457200" indent="-457200" algn="just">
              <a:buFont typeface="Arial" panose="020B0604020202020204" pitchFamily="34" charset="0"/>
              <a:buAutoNum type="arabicPeriod"/>
            </a:pPr>
            <a:r>
              <a:rPr lang="en-US" altLang="ro-RO" sz="2000" dirty="0" err="1" smtClean="0">
                <a:latin typeface="Times New Roman" panose="02020603050405020304" pitchFamily="18" charset="0"/>
                <a:cs typeface="Times New Roman" panose="02020603050405020304" pitchFamily="18" charset="0"/>
              </a:rPr>
              <a:t>Haţegan</a:t>
            </a:r>
            <a:r>
              <a:rPr lang="en-US" altLang="ro-RO" sz="2000" dirty="0">
                <a:latin typeface="Times New Roman" panose="02020603050405020304" pitchFamily="18" charset="0"/>
                <a:cs typeface="Times New Roman" panose="02020603050405020304" pitchFamily="18" charset="0"/>
              </a:rPr>
              <a:t>, R-M 2013, </a:t>
            </a:r>
            <a:r>
              <a:rPr lang="en-GB" sz="2000" dirty="0">
                <a:latin typeface="Times New Roman" panose="02020603050405020304" pitchFamily="18" charset="0"/>
                <a:cs typeface="Times New Roman" panose="02020603050405020304" pitchFamily="18" charset="0"/>
              </a:rPr>
              <a:t>'</a:t>
            </a:r>
            <a:r>
              <a:rPr lang="en-US" altLang="ro-RO" sz="2000" dirty="0" err="1" smtClean="0">
                <a:latin typeface="Times New Roman" panose="02020603050405020304" pitchFamily="18" charset="0"/>
                <a:cs typeface="Times New Roman" panose="02020603050405020304" pitchFamily="18" charset="0"/>
              </a:rPr>
              <a:t>Monitorizarea</a:t>
            </a:r>
            <a:r>
              <a:rPr lang="en-US" altLang="ro-RO" sz="2000" dirty="0" smtClean="0">
                <a:latin typeface="Times New Roman" panose="02020603050405020304" pitchFamily="18" charset="0"/>
                <a:cs typeface="Times New Roman" panose="02020603050405020304" pitchFamily="18" charset="0"/>
              </a:rPr>
              <a:t> </a:t>
            </a:r>
            <a:r>
              <a:rPr lang="en-US" altLang="ro-RO" sz="2000" dirty="0" err="1">
                <a:latin typeface="Times New Roman" panose="02020603050405020304" pitchFamily="18" charset="0"/>
                <a:cs typeface="Times New Roman" panose="02020603050405020304" pitchFamily="18" charset="0"/>
              </a:rPr>
              <a:t>metalelor</a:t>
            </a:r>
            <a:r>
              <a:rPr lang="en-US" altLang="ro-RO" sz="2000" dirty="0">
                <a:latin typeface="Times New Roman" panose="02020603050405020304" pitchFamily="18" charset="0"/>
                <a:cs typeface="Times New Roman" panose="02020603050405020304" pitchFamily="18" charset="0"/>
              </a:rPr>
              <a:t> </a:t>
            </a:r>
            <a:r>
              <a:rPr lang="en-US" altLang="ro-RO" sz="2000" dirty="0" err="1">
                <a:latin typeface="Times New Roman" panose="02020603050405020304" pitchFamily="18" charset="0"/>
                <a:cs typeface="Times New Roman" panose="02020603050405020304" pitchFamily="18" charset="0"/>
              </a:rPr>
              <a:t>prioritare</a:t>
            </a:r>
            <a:r>
              <a:rPr lang="en-US" altLang="ro-RO" sz="2000" dirty="0">
                <a:latin typeface="Times New Roman" panose="02020603050405020304" pitchFamily="18" charset="0"/>
                <a:cs typeface="Times New Roman" panose="02020603050405020304" pitchFamily="18" charset="0"/>
              </a:rPr>
              <a:t>/</a:t>
            </a:r>
            <a:r>
              <a:rPr lang="en-US" altLang="ro-RO" sz="2000" dirty="0" err="1">
                <a:latin typeface="Times New Roman" panose="02020603050405020304" pitchFamily="18" charset="0"/>
                <a:cs typeface="Times New Roman" panose="02020603050405020304" pitchFamily="18" charset="0"/>
              </a:rPr>
              <a:t>prioritar</a:t>
            </a:r>
            <a:r>
              <a:rPr lang="en-US" altLang="ro-RO" sz="2000" dirty="0">
                <a:latin typeface="Times New Roman" panose="02020603050405020304" pitchFamily="18" charset="0"/>
                <a:cs typeface="Times New Roman" panose="02020603050405020304" pitchFamily="18" charset="0"/>
              </a:rPr>
              <a:t> </a:t>
            </a:r>
            <a:r>
              <a:rPr lang="en-US" altLang="ro-RO" sz="2000" dirty="0" err="1">
                <a:latin typeface="Times New Roman" panose="02020603050405020304" pitchFamily="18" charset="0"/>
                <a:cs typeface="Times New Roman" panose="02020603050405020304" pitchFamily="18" charset="0"/>
              </a:rPr>
              <a:t>periculoase</a:t>
            </a:r>
            <a:r>
              <a:rPr lang="en-US" altLang="ro-RO" sz="2000" dirty="0">
                <a:latin typeface="Times New Roman" panose="02020603050405020304" pitchFamily="18" charset="0"/>
                <a:cs typeface="Times New Roman" panose="02020603050405020304" pitchFamily="18" charset="0"/>
              </a:rPr>
              <a:t> </a:t>
            </a:r>
            <a:r>
              <a:rPr lang="en-US" altLang="ro-RO" sz="2000" dirty="0" err="1">
                <a:latin typeface="Times New Roman" panose="02020603050405020304" pitchFamily="18" charset="0"/>
                <a:cs typeface="Times New Roman" panose="02020603050405020304" pitchFamily="18" charset="0"/>
              </a:rPr>
              <a:t>prin</a:t>
            </a:r>
            <a:r>
              <a:rPr lang="en-US" altLang="ro-RO" sz="2000" dirty="0">
                <a:latin typeface="Times New Roman" panose="02020603050405020304" pitchFamily="18" charset="0"/>
                <a:cs typeface="Times New Roman" panose="02020603050405020304" pitchFamily="18" charset="0"/>
              </a:rPr>
              <a:t> </a:t>
            </a:r>
            <a:r>
              <a:rPr lang="en-US" altLang="ro-RO" sz="2000" dirty="0" err="1">
                <a:latin typeface="Times New Roman" panose="02020603050405020304" pitchFamily="18" charset="0"/>
                <a:cs typeface="Times New Roman" panose="02020603050405020304" pitchFamily="18" charset="0"/>
              </a:rPr>
              <a:t>tehnici</a:t>
            </a:r>
            <a:r>
              <a:rPr lang="en-US" altLang="ro-RO" sz="2000" dirty="0">
                <a:latin typeface="Times New Roman" panose="02020603050405020304" pitchFamily="18" charset="0"/>
                <a:cs typeface="Times New Roman" panose="02020603050405020304" pitchFamily="18" charset="0"/>
              </a:rPr>
              <a:t> </a:t>
            </a:r>
            <a:r>
              <a:rPr lang="en-US" altLang="ro-RO" sz="2000" dirty="0" err="1">
                <a:latin typeface="Times New Roman" panose="02020603050405020304" pitchFamily="18" charset="0"/>
                <a:cs typeface="Times New Roman" panose="02020603050405020304" pitchFamily="18" charset="0"/>
              </a:rPr>
              <a:t>spectrale</a:t>
            </a:r>
            <a:r>
              <a:rPr lang="en-US" altLang="ro-RO" sz="2000" dirty="0">
                <a:latin typeface="Times New Roman" panose="02020603050405020304" pitchFamily="18" charset="0"/>
                <a:cs typeface="Times New Roman" panose="02020603050405020304" pitchFamily="18" charset="0"/>
              </a:rPr>
              <a:t> </a:t>
            </a:r>
            <a:r>
              <a:rPr lang="en-US" altLang="ro-RO" sz="2000" dirty="0" err="1">
                <a:latin typeface="Times New Roman" panose="02020603050405020304" pitchFamily="18" charset="0"/>
                <a:cs typeface="Times New Roman" panose="02020603050405020304" pitchFamily="18" charset="0"/>
              </a:rPr>
              <a:t>moderne</a:t>
            </a:r>
            <a:r>
              <a:rPr lang="en-US" altLang="ro-RO" sz="2000" dirty="0">
                <a:latin typeface="Times New Roman" panose="02020603050405020304" pitchFamily="18" charset="0"/>
                <a:cs typeface="Times New Roman" panose="02020603050405020304" pitchFamily="18" charset="0"/>
              </a:rPr>
              <a:t> </a:t>
            </a:r>
            <a:r>
              <a:rPr lang="en-US" altLang="ro-RO" sz="2000" dirty="0" err="1">
                <a:latin typeface="Times New Roman" panose="02020603050405020304" pitchFamily="18" charset="0"/>
                <a:cs typeface="Times New Roman" panose="02020603050405020304" pitchFamily="18" charset="0"/>
              </a:rPr>
              <a:t>în</a:t>
            </a:r>
            <a:r>
              <a:rPr lang="en-US" altLang="ro-RO" sz="2000" dirty="0">
                <a:latin typeface="Times New Roman" panose="02020603050405020304" pitchFamily="18" charset="0"/>
                <a:cs typeface="Times New Roman" panose="02020603050405020304" pitchFamily="18" charset="0"/>
              </a:rPr>
              <a:t> </a:t>
            </a:r>
            <a:r>
              <a:rPr lang="en-US" altLang="ro-RO" sz="2000" dirty="0" err="1">
                <a:latin typeface="Times New Roman" panose="02020603050405020304" pitchFamily="18" charset="0"/>
                <a:cs typeface="Times New Roman" panose="02020603050405020304" pitchFamily="18" charset="0"/>
              </a:rPr>
              <a:t>managementul</a:t>
            </a:r>
            <a:r>
              <a:rPr lang="en-US" altLang="ro-RO" sz="2000" dirty="0">
                <a:latin typeface="Times New Roman" panose="02020603050405020304" pitchFamily="18" charset="0"/>
                <a:cs typeface="Times New Roman" panose="02020603050405020304" pitchFamily="18" charset="0"/>
              </a:rPr>
              <a:t> </a:t>
            </a:r>
            <a:r>
              <a:rPr lang="en-US" altLang="ro-RO" sz="2000" dirty="0" err="1" smtClean="0">
                <a:latin typeface="Times New Roman" panose="02020603050405020304" pitchFamily="18" charset="0"/>
                <a:cs typeface="Times New Roman" panose="02020603050405020304" pitchFamily="18" charset="0"/>
              </a:rPr>
              <a:t>deşeurilor</a:t>
            </a:r>
            <a:r>
              <a:rPr lang="en-GB" sz="2000" dirty="0">
                <a:latin typeface="Times New Roman" panose="02020603050405020304" pitchFamily="18" charset="0"/>
                <a:cs typeface="Times New Roman" panose="02020603050405020304" pitchFamily="18" charset="0"/>
              </a:rPr>
              <a:t>'</a:t>
            </a:r>
            <a:r>
              <a:rPr lang="en-US" altLang="ro-RO" sz="2000" dirty="0" smtClean="0">
                <a:latin typeface="Times New Roman" panose="02020603050405020304" pitchFamily="18" charset="0"/>
                <a:cs typeface="Times New Roman" panose="02020603050405020304" pitchFamily="18" charset="0"/>
              </a:rPr>
              <a:t>, </a:t>
            </a:r>
            <a:r>
              <a:rPr lang="en-GB" sz="2000" dirty="0">
                <a:latin typeface="Times New Roman" panose="02020603050405020304" pitchFamily="18" charset="0"/>
                <a:cs typeface="Times New Roman" panose="02020603050405020304" pitchFamily="18" charset="0"/>
              </a:rPr>
              <a:t>PhD thesis, Babes-</a:t>
            </a:r>
            <a:r>
              <a:rPr lang="en-GB" sz="2000" dirty="0" err="1">
                <a:latin typeface="Times New Roman" panose="02020603050405020304" pitchFamily="18" charset="0"/>
                <a:cs typeface="Times New Roman" panose="02020603050405020304" pitchFamily="18" charset="0"/>
              </a:rPr>
              <a:t>Bolyai</a:t>
            </a:r>
            <a:r>
              <a:rPr lang="en-GB" sz="2000" dirty="0">
                <a:latin typeface="Times New Roman" panose="02020603050405020304" pitchFamily="18" charset="0"/>
                <a:cs typeface="Times New Roman" panose="02020603050405020304" pitchFamily="18" charset="0"/>
              </a:rPr>
              <a:t> University.</a:t>
            </a:r>
            <a:endParaRPr lang="en-US" altLang="ro-RO"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11286</TotalTime>
  <Words>1082</Words>
  <Application>Microsoft Office PowerPoint</Application>
  <PresentationFormat>Custom</PresentationFormat>
  <Paragraphs>122</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ＭＳ Ｐゴシック</vt:lpstr>
      <vt:lpstr>Arial</vt:lpstr>
      <vt:lpstr>Calibri</vt:lpstr>
      <vt:lpstr>Calibri Light</vt:lpstr>
      <vt:lpstr>Times New Roman</vt:lpstr>
      <vt:lpstr>Temă Office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IWA Poster Template</dc:title>
  <dc:creator>IWA</dc:creator>
  <cp:lastModifiedBy>Marius SIMION</cp:lastModifiedBy>
  <cp:revision>332</cp:revision>
  <cp:lastPrinted>2015-09-08T07:07:29Z</cp:lastPrinted>
  <dcterms:created xsi:type="dcterms:W3CDTF">1998-03-23T12:07:48Z</dcterms:created>
  <dcterms:modified xsi:type="dcterms:W3CDTF">2017-09-08T09:34:58Z</dcterms:modified>
</cp:coreProperties>
</file>