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303" r:id="rId4"/>
    <p:sldId id="271" r:id="rId5"/>
    <p:sldId id="284" r:id="rId6"/>
    <p:sldId id="285" r:id="rId7"/>
    <p:sldId id="276" r:id="rId8"/>
    <p:sldId id="295" r:id="rId9"/>
    <p:sldId id="277" r:id="rId10"/>
    <p:sldId id="278" r:id="rId11"/>
    <p:sldId id="273" r:id="rId12"/>
    <p:sldId id="298" r:id="rId13"/>
    <p:sldId id="280" r:id="rId14"/>
    <p:sldId id="299" r:id="rId15"/>
    <p:sldId id="279" r:id="rId16"/>
    <p:sldId id="300" r:id="rId17"/>
    <p:sldId id="294" r:id="rId18"/>
    <p:sldId id="301" r:id="rId19"/>
    <p:sldId id="302" r:id="rId20"/>
    <p:sldId id="272" r:id="rId21"/>
    <p:sldId id="304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110" d="100"/>
          <a:sy n="110" d="100"/>
        </p:scale>
        <p:origin x="32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74" y="1345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1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0468931-D9EF-4F27-A494-8A29A20C6CF8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48A47A8-A898-4E1A-BB9C-43D426388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5B41F-608B-4D6A-939C-29307C532F10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396F7-2D16-49F4-A91E-16B0D0E8B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66E30-B4F1-44BD-A6AD-D7C4F29AE51D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D2C5F-F55B-4954-81FA-30BFF1972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9DF08-206B-4D45-8012-D21B818A1388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8CCA-F612-4A6B-9597-B49CB935F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10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11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A39E03-6446-4622-8BFE-8FDC1EB8D666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854615-EBB9-41A8-9BBC-D31D4871F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D1340-FFED-4C47-BD7E-158FB76A2541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80E03-5368-4BDE-8F35-2E37D30F8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FF6308-F15B-4B8E-9DD9-6CF4B383C12A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511473-6BC2-4C27-A463-3ABE571B2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66D46-4721-4A94-B9E5-2BD5FFF70382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442B-84F4-4F28-A6E5-D1A2245C6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F374A-FF8D-4956-AB9E-D7EDEBD74FFB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9B5AE-D5D3-483F-9D9A-7C948DF9D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7EB8BA-F0CF-4778-8269-05CC5F1A82B0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4B64E4-67CB-439B-BE83-0FC30DD55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1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1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1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941878F-5E79-42A9-92BD-8FD04831E976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98AF577-D201-4DFB-B916-18AC141E1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fld id="{682B8DFE-C4D6-498E-8BC2-3F872DDA8061}" type="datetimeFigureOut">
              <a:rPr lang="en-US"/>
              <a:pPr>
                <a:defRPr/>
              </a:pPr>
              <a:t>11/21/2018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fld id="{12C5AC4F-D69A-4C8A-8F1F-402D0DC86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49" r:id="rId2"/>
    <p:sldLayoutId id="2147483956" r:id="rId3"/>
    <p:sldLayoutId id="2147483950" r:id="rId4"/>
    <p:sldLayoutId id="2147483957" r:id="rId5"/>
    <p:sldLayoutId id="2147483951" r:id="rId6"/>
    <p:sldLayoutId id="2147483952" r:id="rId7"/>
    <p:sldLayoutId id="2147483958" r:id="rId8"/>
    <p:sldLayoutId id="2147483959" r:id="rId9"/>
    <p:sldLayoutId id="2147483953" r:id="rId10"/>
    <p:sldLayoutId id="21474839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8763000" cy="990600"/>
          </a:xfrm>
        </p:spPr>
        <p:txBody>
          <a:bodyPr/>
          <a:lstStyle/>
          <a:p>
            <a:pPr algn="l"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304800" y="3962400"/>
            <a:ext cx="8534400" cy="1676400"/>
          </a:xfrm>
        </p:spPr>
        <p:txBody>
          <a:bodyPr/>
          <a:lstStyle/>
          <a:p>
            <a:pPr marR="0" algn="l"/>
            <a:r>
              <a:rPr lang="it-IT" alt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					</a:t>
            </a:r>
          </a:p>
          <a:p>
            <a:pPr marR="0" algn="l"/>
            <a:r>
              <a:rPr lang="it-IT" alt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					</a:t>
            </a:r>
            <a:r>
              <a:rPr lang="it-IT" altLang="en-US" sz="1400" b="1" dirty="0" smtClean="0">
                <a:solidFill>
                  <a:schemeClr val="tx1"/>
                </a:solidFill>
                <a:cs typeface="Arial" charset="0"/>
              </a:rPr>
              <a:t>PhD Student:</a:t>
            </a:r>
          </a:p>
          <a:p>
            <a:pPr marR="0" algn="l"/>
            <a:r>
              <a:rPr lang="it-IT" altLang="en-US" sz="1400" b="1" dirty="0" smtClean="0">
                <a:solidFill>
                  <a:schemeClr val="tx1"/>
                </a:solidFill>
                <a:cs typeface="Arial" charset="0"/>
              </a:rPr>
              <a:t>						Eng. Mihai-Stefan PETRACHE</a:t>
            </a:r>
          </a:p>
          <a:p>
            <a:pPr marR="0" algn="ctr">
              <a:spcBef>
                <a:spcPct val="0"/>
              </a:spcBef>
            </a:pPr>
            <a:endParaRPr lang="it-IT" altLang="en-US" sz="12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905000"/>
            <a:ext cx="9102505" cy="1295400"/>
          </a:xfrm>
          <a:prstGeom prst="rect">
            <a:avLst/>
          </a:prstGeom>
        </p:spPr>
        <p:txBody>
          <a:bodyPr anchor="b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en-US" sz="2400" b="1" dirty="0">
                <a:latin typeface="+mn-lt"/>
              </a:rPr>
              <a:t>The Waste Characterization for a Spent Adsorbent Used for Hydrogen Sulfide Removal from Natural Gas </a:t>
            </a:r>
            <a:endParaRPr lang="en-US" sz="24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  <a:ea typeface="+mj-ea"/>
              <a:cs typeface="Arial" panose="020B0604020202020204" pitchFamily="34" charset="0"/>
            </a:endParaRPr>
          </a:p>
        </p:txBody>
      </p:sp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6096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charset="0"/>
                <a:cs typeface="Arial" charset="0"/>
              </a:rPr>
              <a:t>RESULTS OF PHYSICO-CHEMICAL ANALYZES (2)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Content Placeholder 6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8900"/>
          </a:xfrm>
        </p:spPr>
        <p:txBody>
          <a:bodyPr/>
          <a:lstStyle/>
          <a:p>
            <a:pPr marL="114300" indent="-4763" algn="just">
              <a:buFont typeface="Wingdings 3" pitchFamily="18" charset="2"/>
              <a:buNone/>
            </a:pPr>
            <a:endParaRPr lang="en-US" altLang="en-US" sz="1800" dirty="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1524000" y="1397000"/>
          <a:ext cx="60960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Value, </a:t>
                      </a:r>
                      <a:r>
                        <a:rPr lang="en-US" i="1" dirty="0" smtClean="0"/>
                        <a:t>mg/kg dry substance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Value, </a:t>
                      </a:r>
                      <a:r>
                        <a:rPr lang="en-US" i="1" dirty="0" smtClean="0"/>
                        <a:t>% dry substance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Arsenic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0,0052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Barium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0,0018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Cadmium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&lt;1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&lt;0,0001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Chromium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(IV)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1,13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0,00011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3,53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Mercury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&lt;0,3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&lt;0,00003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Nickel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813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0,081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Lead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0,014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Selenium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&lt;0,3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&lt;0,00003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Zinc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0,014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LIST OF WASTE (1)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Substituent conținut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500"/>
          </a:xfrm>
        </p:spPr>
        <p:txBody>
          <a:bodyPr/>
          <a:lstStyle/>
          <a:p>
            <a:pPr marL="693738" indent="-584200" algn="just">
              <a:buNone/>
            </a:pPr>
            <a:endParaRPr lang="en-US" sz="2000" dirty="0" smtClean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57200" y="914400"/>
          <a:ext cx="84582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7620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LIST OF WASTE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resulting from exploration, mining, quarrying, physical and chemical treatment of minerals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agriculture, horticulture, aquaculture, forestry, hunting and fishing, food preparation and processing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wood processing and the production of panels and furniture, pulp, paper and cardboard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the leather, fur and textile industries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petroleum refining, natural gas purification and </a:t>
                      </a:r>
                      <a:r>
                        <a:rPr kumimoji="0"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pyrolytic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treatment of coal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inorganic chemical processes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07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organic chemical processes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the manufacture, formulation, supply and use (MFSU) of coatings (paints, varnishes and vitreous enamels), adhesives, sealants and printing inks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09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the photographic industry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thermal processes 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LIST OF WASTE (2)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Substituent conținut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500"/>
          </a:xfrm>
        </p:spPr>
        <p:txBody>
          <a:bodyPr/>
          <a:lstStyle/>
          <a:p>
            <a:pPr marL="693738" indent="-584200" algn="just">
              <a:buNone/>
            </a:pPr>
            <a:endParaRPr lang="en-US" sz="2000" dirty="0" smtClean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57200" y="914400"/>
          <a:ext cx="8458200" cy="532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7620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LIST OF WASTE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chemical surface treatment and coating of metals and other materials; non-ferrous hydro-metallurgy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shaping and physical and mechanical surface treatment of metals and plastics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Oil wastes and wastes of liquid fuels (except edible oils, 05 and 12)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organic solvents, refrigerants and propellants (except 07 and 08)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packaging; absorbents, wiping cloths, filter materials and protective clothing not otherwise specified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not otherwise specified in the list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17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Construction and demolition wastes (including excavated soil from contaminated sites)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human or animal health care and/or related research (except kitchen and restaurant wastes not arising from immediate health care)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19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waste management facilities, off-site waste water treatment plants and the preparation of water intended for human consumption and water for industrial use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Municipal wastes (household waste and similar commercial, industrial and institutional wastes) including separately collected fractions 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PROPERTIES OF WASTE WHICH RENDER IT HAZARDOUS  (1)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381000" y="883920"/>
          <a:ext cx="8382000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209800"/>
                <a:gridCol w="5486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“Explosive:”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is capable by chemical reaction of producing gas at such a temperature and pressure and at such a speed as to cause damage to the surroundings. Pyrotechnic waste, explosive organic peroxide waste and explosive self-reactive waste is included.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kumimoji="0" lang="en-US" sz="14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Oxidising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may, generally by providing oxygen, cause or contribute to the combustion of other materials.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“Flammable:”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“Irritant — skin irritation and eye damage:”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on application can cause skin irritation or damage to the eye.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“Specific Target Organ Toxicity (STOT)/Aspiration Toxicity:”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can cause specific target organ toxicity either from a single or repeated exposure, or which cause acute toxic effects following aspiration.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“Acute Toxicity:”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can cause acute toxic effects following oral or dermal administration, or inhalation exposure.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HP7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“Carcinogenic:”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induces cancer or increases its incidence. 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PROPERTIES OF WASTE WHICH RENDER IT HAZARDOUS  (2)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381000" y="838200"/>
          <a:ext cx="8382000" cy="528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209800"/>
                <a:gridCol w="5486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“Corrosive:”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on application can cause skin corrosion.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HP9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“Infectious:”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containing viable micro-organisms or their toxins which are known or reliably believed to cause disease in man or other living organisms.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HP10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“Toxic for reproduction:”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has adverse effects on sexual function and fertility in adult males and females, as well as developmental toxicity in the offspring.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HP11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“Mutagenic:”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may cause a mutation, that is a permanent change in the amount or structure of the genetic material in a cell.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HP12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“Release of an acute toxic gas:”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releases acute toxic gases (Acute </a:t>
                      </a:r>
                      <a:r>
                        <a:rPr kumimoji="0"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Tox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1, 2 or 3) in contact with water or an acid.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HP13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kumimoji="0" lang="en-US" sz="14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Sensitising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contains one or more substances known to cause </a:t>
                      </a:r>
                      <a:r>
                        <a:rPr kumimoji="0"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sensitising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effects to the skin or the respiratory organs.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HP14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kumimoji="0" lang="en-US" sz="14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Ecotoxic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which presents or may present immediate or delayed risks for one or more sectors of the environment.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HP15</a:t>
                      </a:r>
                      <a:endParaRPr 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capable of exhibiting a hazardous property listed above not directly displayed by the original waste”. 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DEFINING THE WASTE CODE (1)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381000" y="2209800"/>
          <a:ext cx="84582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7086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05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petroleum refining, natural gas purification and </a:t>
                      </a:r>
                      <a:r>
                        <a:rPr kumimoji="0"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pyrolytic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treatment of coal 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06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inorganic chemical processes 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reptunghi 3"/>
          <p:cNvSpPr/>
          <p:nvPr/>
        </p:nvSpPr>
        <p:spPr>
          <a:xfrm>
            <a:off x="381000" y="99060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dirty="0" smtClean="0">
                <a:latin typeface="+mn-lt"/>
              </a:rPr>
              <a:t>Step 1: Identifying the source who generate the waste in Chapters 01 to 12 or 17 to 20 </a:t>
            </a:r>
            <a:endParaRPr lang="en-US" dirty="0">
              <a:latin typeface="+mn-lt"/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457200" y="3276600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dirty="0" smtClean="0">
                <a:latin typeface="+mn-lt"/>
              </a:rPr>
              <a:t>Step 2: Identifying the subchapters according with the performed activity</a:t>
            </a:r>
            <a:endParaRPr lang="en-US" dirty="0">
              <a:latin typeface="+mn-lt"/>
            </a:endParaRPr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457200" y="4150360"/>
          <a:ext cx="8382000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175"/>
                <a:gridCol w="66008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05 07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wastes from natural gas purification and transportation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06 03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the MFSU of salts and their solutions and metallic oxides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06 06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from the MFSU of sulfur chemicals, sulfur chemical processes and </a:t>
                      </a:r>
                      <a:r>
                        <a:rPr kumimoji="0" lang="en-US" sz="14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desulfurisation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processes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DEFINING THE WASTE CODE (2)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381000" y="2209800"/>
          <a:ext cx="84582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7086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05 07 02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wastes containing sulfur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06</a:t>
                      </a:r>
                      <a:r>
                        <a:rPr lang="en-US" sz="1400" b="1" baseline="0" dirty="0" smtClean="0"/>
                        <a:t> 03 15*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metallic oxides containing heavy metals 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06 03 16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metallic oxides other than those mentioned in 06 03 15 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06 06 02*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containing hazardous sulfides 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06 02 03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wastes containing sulfides other than those mentioned in 06 06 02 </a:t>
                      </a:r>
                      <a:endParaRPr lang="en-US" sz="1400" b="1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reptunghi 3"/>
          <p:cNvSpPr/>
          <p:nvPr/>
        </p:nvSpPr>
        <p:spPr>
          <a:xfrm>
            <a:off x="381000" y="1106269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Step 3: Identifying the appropriate six-digit code of the waste (excluding codes ending with 99 of these chapters)</a:t>
            </a:r>
            <a:endParaRPr lang="en-US" dirty="0">
              <a:latin typeface="+mn-lt"/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533400" y="4495800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+mn-lt"/>
              </a:rPr>
              <a:t>Step 4: Define the characteristic of the waste:</a:t>
            </a:r>
          </a:p>
          <a:p>
            <a:pPr algn="ctr"/>
            <a:endParaRPr lang="en-US" dirty="0" smtClean="0">
              <a:latin typeface="+mn-lt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Hazardous</a:t>
            </a:r>
          </a:p>
          <a:p>
            <a:pPr algn="ctr"/>
            <a:r>
              <a:rPr lang="en-US" dirty="0" smtClean="0">
                <a:latin typeface="+mn-lt"/>
              </a:rPr>
              <a:t>or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latin typeface="+mn-lt"/>
              </a:rPr>
              <a:t>Non-hazardous</a:t>
            </a:r>
            <a:endParaRPr lang="en-US" b="1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DEFINING THE WASTE CODE (3)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reptunghi 3"/>
          <p:cNvSpPr/>
          <p:nvPr/>
        </p:nvSpPr>
        <p:spPr>
          <a:xfrm>
            <a:off x="457200" y="1176278"/>
            <a:ext cx="8305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waste sample present a significant concentration of nickel, comparing with initial concentration of the adsorbent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waste sample contain iron oxides compounds, which can produce self-heating up to ignition phenomena.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Self-heating phenomena was noticed for this waste starting discharging from the desulphurization vessel.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waste was tested with flame in order to identify the potential flammability and the result was positive, most likely due to the traces of gasoline.</a:t>
            </a:r>
          </a:p>
          <a:p>
            <a:pPr algn="just"/>
            <a:endParaRPr lang="en-US" dirty="0" smtClean="0">
              <a:latin typeface="+mn-lt"/>
            </a:endParaRPr>
          </a:p>
          <a:p>
            <a:pPr algn="just"/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DEFINING THE WASTE CODE (3)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reptunghi 3"/>
          <p:cNvSpPr/>
          <p:nvPr/>
        </p:nvSpPr>
        <p:spPr>
          <a:xfrm>
            <a:off x="457200" y="1038285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+mn-lt"/>
              </a:rPr>
              <a:t>Take into consideration the results  of </a:t>
            </a:r>
            <a:r>
              <a:rPr lang="en-US" dirty="0" err="1" smtClean="0">
                <a:latin typeface="+mn-lt"/>
              </a:rPr>
              <a:t>physico</a:t>
            </a:r>
            <a:r>
              <a:rPr lang="en-US" dirty="0" smtClean="0">
                <a:latin typeface="+mn-lt"/>
              </a:rPr>
              <a:t>-chemical analysis and available information, by applying the principle of precaution, the waste subject of this study is </a:t>
            </a:r>
            <a:r>
              <a:rPr lang="en-US" b="1" dirty="0" smtClean="0">
                <a:latin typeface="+mn-lt"/>
              </a:rPr>
              <a:t>hazardous</a:t>
            </a:r>
            <a:r>
              <a:rPr lang="en-US" dirty="0" smtClean="0">
                <a:latin typeface="+mn-lt"/>
              </a:rPr>
              <a:t>, with next properties:</a:t>
            </a:r>
          </a:p>
          <a:p>
            <a:pPr algn="just"/>
            <a:endParaRPr lang="en-US" dirty="0" smtClean="0">
              <a:latin typeface="+mn-lt"/>
            </a:endParaRPr>
          </a:p>
          <a:p>
            <a:pPr algn="just"/>
            <a:r>
              <a:rPr lang="en-US" b="1" dirty="0" smtClean="0">
                <a:latin typeface="+mn-lt"/>
              </a:rPr>
              <a:t>HP3 </a:t>
            </a:r>
            <a:r>
              <a:rPr lang="en-US" b="1" dirty="0" smtClean="0">
                <a:solidFill>
                  <a:schemeClr val="dk1"/>
                </a:solidFill>
                <a:latin typeface="+mn-lt"/>
              </a:rPr>
              <a:t>Flammable</a:t>
            </a:r>
          </a:p>
          <a:p>
            <a:pPr algn="just"/>
            <a:r>
              <a:rPr lang="en-US" dirty="0" smtClean="0">
                <a:solidFill>
                  <a:schemeClr val="dk1"/>
                </a:solidFill>
                <a:latin typeface="+mn-lt"/>
              </a:rPr>
              <a:t>Hazard statement:</a:t>
            </a:r>
          </a:p>
          <a:p>
            <a:pPr algn="just"/>
            <a:r>
              <a:rPr lang="en-US" dirty="0" smtClean="0">
                <a:solidFill>
                  <a:schemeClr val="dk1"/>
                </a:solidFill>
                <a:latin typeface="+mn-lt"/>
              </a:rPr>
              <a:t>H228 Flammable solid</a:t>
            </a:r>
          </a:p>
          <a:p>
            <a:pPr algn="just"/>
            <a:r>
              <a:rPr lang="en-US" dirty="0" smtClean="0">
                <a:solidFill>
                  <a:schemeClr val="dk1"/>
                </a:solidFill>
                <a:latin typeface="+mn-lt"/>
              </a:rPr>
              <a:t>H252 Self heating, in large quantities may catch fire</a:t>
            </a:r>
          </a:p>
          <a:p>
            <a:pPr algn="just"/>
            <a:endParaRPr lang="en-US" b="1" dirty="0" smtClean="0">
              <a:solidFill>
                <a:schemeClr val="dk1"/>
              </a:solidFill>
              <a:latin typeface="+mn-lt"/>
            </a:endParaRPr>
          </a:p>
          <a:p>
            <a:pPr algn="just"/>
            <a:r>
              <a:rPr lang="en-US" b="1" dirty="0" smtClean="0">
                <a:solidFill>
                  <a:schemeClr val="dk1"/>
                </a:solidFill>
                <a:latin typeface="+mn-lt"/>
              </a:rPr>
              <a:t>HP7 Carcinogenic</a:t>
            </a:r>
          </a:p>
          <a:p>
            <a:pPr algn="just"/>
            <a:r>
              <a:rPr lang="en-US" dirty="0" smtClean="0">
                <a:solidFill>
                  <a:schemeClr val="dk1"/>
                </a:solidFill>
                <a:latin typeface="+mn-lt"/>
              </a:rPr>
              <a:t>Hazard statement:</a:t>
            </a:r>
          </a:p>
          <a:p>
            <a:pPr algn="just"/>
            <a:r>
              <a:rPr lang="en-US" dirty="0" err="1" smtClean="0">
                <a:solidFill>
                  <a:schemeClr val="dk1"/>
                </a:solidFill>
                <a:latin typeface="+mn-lt"/>
              </a:rPr>
              <a:t>H350i</a:t>
            </a:r>
            <a:r>
              <a:rPr lang="en-US" dirty="0" smtClean="0">
                <a:solidFill>
                  <a:schemeClr val="dk1"/>
                </a:solidFill>
                <a:latin typeface="+mn-lt"/>
              </a:rPr>
              <a:t> May cause cancer by inhalation</a:t>
            </a:r>
          </a:p>
          <a:p>
            <a:pPr algn="just"/>
            <a:endParaRPr lang="en-US" dirty="0" smtClean="0">
              <a:solidFill>
                <a:schemeClr val="dk1"/>
              </a:solidFill>
              <a:latin typeface="+mn-lt"/>
            </a:endParaRPr>
          </a:p>
          <a:p>
            <a:pPr algn="just"/>
            <a:r>
              <a:rPr lang="en-US" b="1" dirty="0" smtClean="0">
                <a:solidFill>
                  <a:schemeClr val="dk1"/>
                </a:solidFill>
                <a:latin typeface="+mn-lt"/>
              </a:rPr>
              <a:t>HP15 Waste capable of exhibiting a hazardous property listed above not directly displayed by the original waste</a:t>
            </a:r>
            <a:endParaRPr lang="en-US" b="1" dirty="0" smtClean="0">
              <a:latin typeface="+mn-lt"/>
            </a:endParaRPr>
          </a:p>
          <a:p>
            <a:pPr algn="just"/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DEFINING THE WASTE CODE (4)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reptunghi 3"/>
          <p:cNvSpPr/>
          <p:nvPr/>
        </p:nvSpPr>
        <p:spPr>
          <a:xfrm>
            <a:off x="457200" y="1038285"/>
            <a:ext cx="8305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+mn-lt"/>
              </a:rPr>
              <a:t>Proposed codes for this waste are:</a:t>
            </a:r>
          </a:p>
          <a:p>
            <a:pPr algn="just"/>
            <a:endParaRPr lang="en-US" dirty="0" smtClean="0">
              <a:latin typeface="+mn-lt"/>
            </a:endParaRPr>
          </a:p>
          <a:p>
            <a:pPr fontAlgn="t"/>
            <a:r>
              <a:rPr lang="en-US" b="1" dirty="0" smtClean="0"/>
              <a:t>06 03 15* metallic oxides containing heavy metals</a:t>
            </a:r>
          </a:p>
          <a:p>
            <a:pPr fontAlgn="t"/>
            <a:endParaRPr lang="en-US" b="1" dirty="0" smtClean="0"/>
          </a:p>
          <a:p>
            <a:pPr fontAlgn="t"/>
            <a:r>
              <a:rPr lang="en-US" b="1" dirty="0" smtClean="0"/>
              <a:t>06 06 02* wastes containing hazardous sulfides</a:t>
            </a:r>
          </a:p>
          <a:p>
            <a:pPr fontAlgn="t"/>
            <a:endParaRPr lang="en-US" dirty="0" smtClean="0">
              <a:latin typeface="+mn-lt"/>
            </a:endParaRPr>
          </a:p>
          <a:p>
            <a:pPr fontAlgn="t"/>
            <a:endParaRPr lang="en-US" dirty="0" smtClean="0">
              <a:latin typeface="+mn-lt"/>
            </a:endParaRPr>
          </a:p>
          <a:p>
            <a:pPr algn="just"/>
            <a:r>
              <a:rPr lang="en-US" dirty="0" smtClean="0">
                <a:latin typeface="+mn-lt"/>
              </a:rPr>
              <a:t>Labeling elements are:</a:t>
            </a:r>
          </a:p>
          <a:p>
            <a:pPr algn="just"/>
            <a:endParaRPr lang="en-US" dirty="0">
              <a:latin typeface="+mn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657600"/>
            <a:ext cx="1447800" cy="1447800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7565" y="3657600"/>
            <a:ext cx="1435835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(1)</a:t>
            </a:r>
          </a:p>
        </p:txBody>
      </p:sp>
      <p:sp>
        <p:nvSpPr>
          <p:cNvPr id="4" name="Dreptunghi 3"/>
          <p:cNvSpPr/>
          <p:nvPr/>
        </p:nvSpPr>
        <p:spPr>
          <a:xfrm>
            <a:off x="533400" y="1066800"/>
            <a:ext cx="8229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altLang="en-US" dirty="0" smtClean="0"/>
          </a:p>
          <a:p>
            <a:pPr algn="just"/>
            <a:endParaRPr lang="it-IT" altLang="en-US" dirty="0" smtClean="0"/>
          </a:p>
          <a:p>
            <a:pPr algn="just"/>
            <a:r>
              <a:rPr lang="it-IT" altLang="en-US" dirty="0" smtClean="0">
                <a:latin typeface="+mn-lt"/>
              </a:rPr>
              <a:t>The actual status related waste management for our country has the following features:</a:t>
            </a:r>
          </a:p>
          <a:p>
            <a:pPr algn="just"/>
            <a:endParaRPr lang="it-IT" dirty="0" smtClean="0">
              <a:latin typeface="+mn-lt"/>
            </a:endParaRPr>
          </a:p>
          <a:p>
            <a:pPr algn="just">
              <a:buFont typeface="Arial" pitchFamily="34" charset="0"/>
              <a:buChar char="•"/>
            </a:pPr>
            <a:r>
              <a:rPr lang="it-IT" dirty="0" smtClean="0">
                <a:latin typeface="+mn-lt"/>
              </a:rPr>
              <a:t>  Increasing of waste quantity generated, hazardous and non-hazardous;</a:t>
            </a:r>
          </a:p>
          <a:p>
            <a:pPr algn="just">
              <a:buFont typeface="Arial" pitchFamily="34" charset="0"/>
              <a:buChar char="•"/>
            </a:pPr>
            <a:endParaRPr lang="it-IT" dirty="0" smtClean="0">
              <a:latin typeface="+mn-lt"/>
            </a:endParaRPr>
          </a:p>
          <a:p>
            <a:pPr algn="just">
              <a:buFont typeface="Arial" pitchFamily="34" charset="0"/>
              <a:buChar char="•"/>
            </a:pPr>
            <a:r>
              <a:rPr lang="it-IT" dirty="0" smtClean="0">
                <a:latin typeface="+mn-lt"/>
              </a:rPr>
              <a:t>  Best available technique applied on EU level are not applied in our country. Waste disposal is the most use alternative instead of  recovery;</a:t>
            </a:r>
          </a:p>
          <a:p>
            <a:pPr algn="just">
              <a:buFont typeface="Arial" pitchFamily="34" charset="0"/>
              <a:buChar char="•"/>
            </a:pPr>
            <a:endParaRPr lang="it-IT" dirty="0" smtClean="0">
              <a:latin typeface="+mn-lt"/>
            </a:endParaRPr>
          </a:p>
          <a:p>
            <a:pPr algn="just">
              <a:buFont typeface="Arial" pitchFamily="34" charset="0"/>
              <a:buChar char="•"/>
            </a:pPr>
            <a:r>
              <a:rPr lang="it-IT" dirty="0" smtClean="0">
                <a:latin typeface="+mn-lt"/>
              </a:rPr>
              <a:t>  The potential to prevent waste generation is not fully utilized;</a:t>
            </a:r>
          </a:p>
          <a:p>
            <a:pPr algn="just">
              <a:buFont typeface="Arial" pitchFamily="34" charset="0"/>
              <a:buChar char="•"/>
            </a:pPr>
            <a:endParaRPr lang="it-IT" dirty="0" smtClean="0">
              <a:latin typeface="+mn-lt"/>
            </a:endParaRPr>
          </a:p>
          <a:p>
            <a:pPr algn="just">
              <a:buFont typeface="Arial" pitchFamily="34" charset="0"/>
              <a:buChar char="•"/>
            </a:pPr>
            <a:r>
              <a:rPr lang="it-IT" dirty="0" smtClean="0">
                <a:latin typeface="+mn-lt"/>
              </a:rPr>
              <a:t>  Waste management operations generates hazardous emissions into the air, water and soil.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31747" name="Content Placeholder 6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168900"/>
          </a:xfrm>
        </p:spPr>
        <p:txBody>
          <a:bodyPr/>
          <a:lstStyle/>
          <a:p>
            <a:pPr marL="107950" indent="0" algn="just">
              <a:buFont typeface="Wingdings 3" pitchFamily="18" charset="2"/>
              <a:buNone/>
            </a:pPr>
            <a:r>
              <a:rPr lang="en-US" altLang="en-US" sz="1800" dirty="0" smtClean="0">
                <a:cs typeface="Arial" charset="0"/>
              </a:rPr>
              <a:t>Based on waste hierarchy,</a:t>
            </a:r>
          </a:p>
          <a:p>
            <a:pPr marL="107950" indent="0" algn="just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just">
              <a:buFont typeface="Wingdings 3" pitchFamily="18" charset="2"/>
              <a:buNone/>
            </a:pPr>
            <a:r>
              <a:rPr lang="en-US" altLang="en-US" sz="1800" dirty="0" smtClean="0">
                <a:cs typeface="Arial" charset="0"/>
              </a:rPr>
              <a:t>1</a:t>
            </a:r>
            <a:r>
              <a:rPr lang="en-US" altLang="en-US" sz="1800" baseline="30000" dirty="0" smtClean="0">
                <a:cs typeface="Arial" charset="0"/>
              </a:rPr>
              <a:t>st</a:t>
            </a:r>
            <a:r>
              <a:rPr lang="en-US" altLang="en-US" sz="1800" dirty="0" smtClean="0">
                <a:cs typeface="Arial" charset="0"/>
              </a:rPr>
              <a:t> option for this waste is to be used as an alternative raw material for cement industry;</a:t>
            </a:r>
          </a:p>
          <a:p>
            <a:pPr marL="107950" indent="0" algn="just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just">
              <a:buFont typeface="Wingdings 3" pitchFamily="18" charset="2"/>
              <a:buNone/>
            </a:pPr>
            <a:r>
              <a:rPr lang="en-US" altLang="en-US" sz="1800" dirty="0" smtClean="0">
                <a:cs typeface="Arial" charset="0"/>
              </a:rPr>
              <a:t>2</a:t>
            </a:r>
            <a:r>
              <a:rPr lang="en-US" altLang="en-US" sz="1800" baseline="30000" dirty="0" smtClean="0">
                <a:cs typeface="Arial" charset="0"/>
              </a:rPr>
              <a:t>nd</a:t>
            </a:r>
            <a:r>
              <a:rPr lang="en-US" altLang="en-US" sz="1800" dirty="0" smtClean="0">
                <a:cs typeface="Arial" charset="0"/>
              </a:rPr>
              <a:t> option is to treat in order to be disposed in landfills.</a:t>
            </a:r>
          </a:p>
          <a:p>
            <a:pPr marL="107950" indent="0" algn="just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just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just">
              <a:buFont typeface="Wingdings 3" pitchFamily="18" charset="2"/>
              <a:buNone/>
            </a:pPr>
            <a:r>
              <a:rPr lang="en-US" altLang="en-US" sz="1800" dirty="0" smtClean="0">
                <a:cs typeface="Arial" charset="0"/>
              </a:rPr>
              <a:t>Recommendation for temporary storage and transport:</a:t>
            </a:r>
          </a:p>
          <a:p>
            <a:pPr marL="107950" indent="0" algn="just">
              <a:buFont typeface="Arial" pitchFamily="34" charset="0"/>
              <a:buChar char="•"/>
            </a:pPr>
            <a:r>
              <a:rPr lang="en-US" altLang="en-US" sz="1800" dirty="0" smtClean="0">
                <a:cs typeface="Arial" charset="0"/>
              </a:rPr>
              <a:t>  Avoid exposure to high temperature and oxygen;</a:t>
            </a:r>
          </a:p>
          <a:p>
            <a:pPr marL="107950" indent="0" algn="just">
              <a:buFont typeface="Arial" pitchFamily="34" charset="0"/>
              <a:buChar char="•"/>
            </a:pPr>
            <a:r>
              <a:rPr lang="en-US" altLang="en-US" sz="1800" dirty="0" smtClean="0">
                <a:cs typeface="Arial" charset="0"/>
              </a:rPr>
              <a:t>  Cooling system in order to maintain a constant temperature;</a:t>
            </a:r>
          </a:p>
          <a:p>
            <a:pPr marL="107950" indent="0" algn="just">
              <a:buFont typeface="Arial" pitchFamily="34" charset="0"/>
              <a:buChar char="•"/>
            </a:pPr>
            <a:r>
              <a:rPr lang="en-US" altLang="en-US" sz="1800" dirty="0" smtClean="0">
                <a:cs typeface="Arial" charset="0"/>
              </a:rPr>
              <a:t>  Ensuring a low oxygen content atmosphere;</a:t>
            </a:r>
          </a:p>
          <a:p>
            <a:pPr marL="107950" indent="0" algn="just">
              <a:buFont typeface="Arial" pitchFamily="34" charset="0"/>
              <a:buChar char="•"/>
            </a:pPr>
            <a:r>
              <a:rPr lang="en-US" altLang="en-US" sz="1800" dirty="0" smtClean="0">
                <a:cs typeface="Arial" charset="0"/>
              </a:rPr>
              <a:t>  Use of not so big containers, in order to avoid storage of a big quantity;</a:t>
            </a:r>
          </a:p>
          <a:p>
            <a:pPr marL="107950" indent="0" algn="just">
              <a:buFont typeface="Arial" pitchFamily="34" charset="0"/>
              <a:buChar char="•"/>
            </a:pPr>
            <a:r>
              <a:rPr lang="en-US" altLang="en-US" sz="1800" dirty="0" smtClean="0">
                <a:cs typeface="Arial" charset="0"/>
              </a:rPr>
              <a:t>  Comply with legal compliance for hazardous waste transport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6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168900"/>
          </a:xfrm>
        </p:spPr>
        <p:txBody>
          <a:bodyPr/>
          <a:lstStyle/>
          <a:p>
            <a:pPr marL="107950" indent="0" algn="ctr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ctr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ctr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ctr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ctr">
              <a:buFont typeface="Wingdings 3" pitchFamily="18" charset="2"/>
              <a:buNone/>
            </a:pPr>
            <a:endParaRPr lang="en-US" altLang="en-US" sz="1800" dirty="0" smtClean="0">
              <a:cs typeface="Arial" charset="0"/>
            </a:endParaRPr>
          </a:p>
          <a:p>
            <a:pPr marL="107950" indent="0" algn="ctr">
              <a:buFont typeface="Wingdings 3" pitchFamily="18" charset="2"/>
              <a:buNone/>
            </a:pPr>
            <a:r>
              <a:rPr lang="en-US" altLang="en-US" sz="7000" dirty="0" smtClean="0"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(2)</a:t>
            </a:r>
          </a:p>
        </p:txBody>
      </p:sp>
      <p:sp>
        <p:nvSpPr>
          <p:cNvPr id="4" name="Dreptunghi 3"/>
          <p:cNvSpPr/>
          <p:nvPr/>
        </p:nvSpPr>
        <p:spPr>
          <a:xfrm>
            <a:off x="533400" y="1066800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altLang="en-US" dirty="0" smtClean="0"/>
          </a:p>
          <a:p>
            <a:pPr algn="just"/>
            <a:endParaRPr lang="it-IT" altLang="en-US" dirty="0" smtClean="0"/>
          </a:p>
          <a:p>
            <a:pPr algn="just"/>
            <a:r>
              <a:rPr lang="it-IT" altLang="en-US" dirty="0" smtClean="0">
                <a:latin typeface="+mn-lt"/>
              </a:rPr>
              <a:t>The objectiv of this study is to caracterize the waste resulted from the hydrogen sulfide removal from natural gas process</a:t>
            </a:r>
          </a:p>
          <a:p>
            <a:pPr algn="just"/>
            <a:endParaRPr lang="it-IT" dirty="0" smtClean="0">
              <a:latin typeface="+mn-lt"/>
            </a:endParaRPr>
          </a:p>
          <a:p>
            <a:pPr algn="just"/>
            <a:r>
              <a:rPr lang="it-IT" dirty="0" smtClean="0">
                <a:latin typeface="+mn-lt"/>
              </a:rPr>
              <a:t>In order to comply with legal requirements for the quality  of the natural gas, it was needed to adopt a technical solution in order to remove the impurities, in this case </a:t>
            </a:r>
            <a:r>
              <a:rPr lang="it-IT" altLang="en-US" dirty="0" smtClean="0"/>
              <a:t>hydrogen sulfide. </a:t>
            </a:r>
            <a:r>
              <a:rPr lang="it-IT" dirty="0" smtClean="0"/>
              <a:t>H</a:t>
            </a:r>
            <a:r>
              <a:rPr lang="it-IT" baseline="-25000" dirty="0" smtClean="0"/>
              <a:t>2</a:t>
            </a:r>
            <a:r>
              <a:rPr lang="it-IT" dirty="0" smtClean="0"/>
              <a:t>S</a:t>
            </a:r>
          </a:p>
          <a:p>
            <a:pPr algn="just"/>
            <a:endParaRPr lang="it-IT" dirty="0" smtClean="0"/>
          </a:p>
          <a:p>
            <a:pPr algn="ctr"/>
            <a:r>
              <a:rPr lang="it-IT" b="1" dirty="0" smtClean="0"/>
              <a:t>Process flow for the analyzed facility</a:t>
            </a:r>
            <a:endParaRPr lang="en-US" b="1" dirty="0" smtClean="0"/>
          </a:p>
          <a:p>
            <a:pPr algn="just"/>
            <a:endParaRPr lang="it-IT" altLang="en-US" dirty="0" smtClean="0"/>
          </a:p>
          <a:p>
            <a:pPr algn="just"/>
            <a:endParaRPr lang="it-IT" dirty="0" smtClean="0">
              <a:latin typeface="+mn-lt"/>
            </a:endParaRPr>
          </a:p>
          <a:p>
            <a:pPr algn="just"/>
            <a:endParaRPr lang="it-IT" dirty="0" smtClean="0">
              <a:latin typeface="+mn-lt"/>
            </a:endParaRPr>
          </a:p>
          <a:p>
            <a:pPr algn="just"/>
            <a:endParaRPr lang="it-IT" dirty="0" smtClean="0">
              <a:latin typeface="+mn-lt"/>
            </a:endParaRPr>
          </a:p>
          <a:p>
            <a:pPr algn="just"/>
            <a:endParaRPr lang="it-IT" dirty="0" smtClean="0">
              <a:latin typeface="+mn-lt"/>
            </a:endParaRPr>
          </a:p>
          <a:p>
            <a:pPr algn="just"/>
            <a:endParaRPr lang="en-US" dirty="0">
              <a:latin typeface="+mn-lt"/>
            </a:endParaRPr>
          </a:p>
        </p:txBody>
      </p:sp>
      <p:sp>
        <p:nvSpPr>
          <p:cNvPr id="6" name="Dreptunghi 5"/>
          <p:cNvSpPr/>
          <p:nvPr/>
        </p:nvSpPr>
        <p:spPr>
          <a:xfrm>
            <a:off x="228600" y="4267200"/>
            <a:ext cx="990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Natural Gas from Wells</a:t>
            </a:r>
            <a:endParaRPr lang="en-US" sz="1400" dirty="0"/>
          </a:p>
        </p:txBody>
      </p:sp>
      <p:sp>
        <p:nvSpPr>
          <p:cNvPr id="7" name="Dreptunghi 6"/>
          <p:cNvSpPr/>
          <p:nvPr/>
        </p:nvSpPr>
        <p:spPr>
          <a:xfrm>
            <a:off x="7162800" y="42672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Condensation of C</a:t>
            </a:r>
            <a:r>
              <a:rPr lang="it-IT" sz="1400" baseline="-25000" dirty="0" smtClean="0"/>
              <a:t>5+</a:t>
            </a:r>
            <a:r>
              <a:rPr lang="it-IT" sz="1400" dirty="0" smtClean="0"/>
              <a:t> Hydrocarbons</a:t>
            </a:r>
            <a:endParaRPr lang="en-US" sz="1400" dirty="0"/>
          </a:p>
        </p:txBody>
      </p:sp>
      <p:sp>
        <p:nvSpPr>
          <p:cNvPr id="8" name="Dreptunghi 7"/>
          <p:cNvSpPr/>
          <p:nvPr/>
        </p:nvSpPr>
        <p:spPr>
          <a:xfrm>
            <a:off x="2743200" y="4267200"/>
            <a:ext cx="1143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Biphasic separation</a:t>
            </a:r>
            <a:endParaRPr lang="en-US" sz="1400" dirty="0"/>
          </a:p>
        </p:txBody>
      </p:sp>
      <p:sp>
        <p:nvSpPr>
          <p:cNvPr id="9" name="Dreptunghi 8"/>
          <p:cNvSpPr/>
          <p:nvPr/>
        </p:nvSpPr>
        <p:spPr>
          <a:xfrm>
            <a:off x="1524000" y="4267200"/>
            <a:ext cx="914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Heating</a:t>
            </a:r>
            <a:endParaRPr lang="en-US" sz="1400" dirty="0"/>
          </a:p>
        </p:txBody>
      </p:sp>
      <p:sp>
        <p:nvSpPr>
          <p:cNvPr id="10" name="Dreptunghi 9"/>
          <p:cNvSpPr/>
          <p:nvPr/>
        </p:nvSpPr>
        <p:spPr>
          <a:xfrm>
            <a:off x="4191000" y="4267200"/>
            <a:ext cx="914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H</a:t>
            </a:r>
            <a:r>
              <a:rPr lang="it-IT" sz="1400" baseline="-25000" dirty="0" smtClean="0"/>
              <a:t>2</a:t>
            </a:r>
            <a:r>
              <a:rPr lang="it-IT" sz="1400" dirty="0" smtClean="0"/>
              <a:t>S removal</a:t>
            </a:r>
            <a:endParaRPr lang="en-US" sz="1400" dirty="0"/>
          </a:p>
        </p:txBody>
      </p:sp>
      <p:sp>
        <p:nvSpPr>
          <p:cNvPr id="11" name="Dreptunghi 10"/>
          <p:cNvSpPr/>
          <p:nvPr/>
        </p:nvSpPr>
        <p:spPr>
          <a:xfrm>
            <a:off x="5410200" y="4267200"/>
            <a:ext cx="1447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Dehydratation</a:t>
            </a:r>
            <a:endParaRPr lang="en-US" sz="1400" dirty="0"/>
          </a:p>
        </p:txBody>
      </p:sp>
      <p:cxnSp>
        <p:nvCxnSpPr>
          <p:cNvPr id="13" name="Conector drept cu săgeată 12"/>
          <p:cNvCxnSpPr>
            <a:stCxn id="6" idx="3"/>
            <a:endCxn id="9" idx="1"/>
          </p:cNvCxnSpPr>
          <p:nvPr/>
        </p:nvCxnSpPr>
        <p:spPr>
          <a:xfrm>
            <a:off x="1219200" y="4762500"/>
            <a:ext cx="3048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cu săgeată 14"/>
          <p:cNvCxnSpPr/>
          <p:nvPr/>
        </p:nvCxnSpPr>
        <p:spPr>
          <a:xfrm>
            <a:off x="2438400" y="4800600"/>
            <a:ext cx="3048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rept cu săgeată 15"/>
          <p:cNvCxnSpPr/>
          <p:nvPr/>
        </p:nvCxnSpPr>
        <p:spPr>
          <a:xfrm>
            <a:off x="3886200" y="4800600"/>
            <a:ext cx="3048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cu săgeată 16"/>
          <p:cNvCxnSpPr/>
          <p:nvPr/>
        </p:nvCxnSpPr>
        <p:spPr>
          <a:xfrm>
            <a:off x="5105400" y="4800600"/>
            <a:ext cx="3048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rept cu săgeată 17"/>
          <p:cNvCxnSpPr/>
          <p:nvPr/>
        </p:nvCxnSpPr>
        <p:spPr>
          <a:xfrm>
            <a:off x="6858000" y="4800600"/>
            <a:ext cx="3048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reptunghi 19"/>
          <p:cNvSpPr/>
          <p:nvPr/>
        </p:nvSpPr>
        <p:spPr>
          <a:xfrm>
            <a:off x="7467600" y="5562600"/>
            <a:ext cx="1066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/>
              <a:t>Gas pipeline</a:t>
            </a:r>
            <a:endParaRPr lang="en-US" sz="1400" dirty="0"/>
          </a:p>
        </p:txBody>
      </p:sp>
      <p:cxnSp>
        <p:nvCxnSpPr>
          <p:cNvPr id="21" name="Conector drept cu săgeată 20"/>
          <p:cNvCxnSpPr>
            <a:stCxn id="7" idx="2"/>
          </p:cNvCxnSpPr>
          <p:nvPr/>
        </p:nvCxnSpPr>
        <p:spPr>
          <a:xfrm>
            <a:off x="7924800" y="5257800"/>
            <a:ext cx="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HYDROGEN SULPHIDE REMOVAL PROCESS (1)</a:t>
            </a:r>
          </a:p>
        </p:txBody>
      </p:sp>
      <p:sp>
        <p:nvSpPr>
          <p:cNvPr id="9219" name="Content Placeholder 6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168900"/>
          </a:xfrm>
        </p:spPr>
        <p:txBody>
          <a:bodyPr/>
          <a:lstStyle/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endParaRPr lang="it-IT" altLang="en-US" sz="1800" smtClean="0">
              <a:latin typeface="Arial" charset="0"/>
              <a:cs typeface="Arial" charset="0"/>
            </a:endParaRPr>
          </a:p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endParaRPr lang="it-IT" altLang="en-US" sz="180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8468733" cy="5105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HYDROGEN SULPHIDE REMOVAL PROCESS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762000"/>
            <a:ext cx="4572000" cy="45339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Substituent conținut 4" descr="DSC09065"/>
          <p:cNvPicPr>
            <a:picLocks noGrp="1"/>
          </p:cNvPicPr>
          <p:nvPr>
            <p:ph idx="1"/>
          </p:nvPr>
        </p:nvPicPr>
        <p:blipFill>
          <a:blip r:embed="rId3" cstate="print"/>
          <a:srcRect r="-1242" b="9091"/>
          <a:stretch>
            <a:fillRect/>
          </a:stretch>
        </p:blipFill>
        <p:spPr bwMode="auto">
          <a:xfrm>
            <a:off x="4953000" y="1917700"/>
            <a:ext cx="4114800" cy="4635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ADSORBENT USED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304800" y="838200"/>
            <a:ext cx="4648200" cy="5168900"/>
          </a:xfrm>
        </p:spPr>
        <p:txBody>
          <a:bodyPr/>
          <a:lstStyle/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endParaRPr lang="it-IT" altLang="en-US" sz="1800" dirty="0" smtClean="0">
              <a:latin typeface="Arial" charset="0"/>
              <a:cs typeface="Arial" charset="0"/>
            </a:endParaRPr>
          </a:p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r>
              <a:rPr lang="it-IT" altLang="en-US" sz="1800" b="1" dirty="0" err="1" smtClean="0">
                <a:cs typeface="Arial" charset="0"/>
              </a:rPr>
              <a:t>Safety</a:t>
            </a:r>
            <a:r>
              <a:rPr lang="it-IT" altLang="en-US" sz="1800" b="1" dirty="0" smtClean="0">
                <a:cs typeface="Arial" charset="0"/>
              </a:rPr>
              <a:t> Data </a:t>
            </a:r>
            <a:r>
              <a:rPr lang="it-IT" altLang="en-US" sz="1800" b="1" dirty="0" err="1" smtClean="0">
                <a:cs typeface="Arial" charset="0"/>
              </a:rPr>
              <a:t>Sheet</a:t>
            </a:r>
            <a:endParaRPr lang="it-IT" altLang="en-US" sz="1800" b="1" dirty="0" smtClean="0">
              <a:cs typeface="Arial" charset="0"/>
            </a:endParaRPr>
          </a:p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endParaRPr lang="it-IT" altLang="en-US" sz="1800" dirty="0">
              <a:cs typeface="Arial" charset="0"/>
            </a:endParaRPr>
          </a:p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r>
              <a:rPr lang="it-IT" altLang="en-US" sz="1800" dirty="0" err="1" smtClean="0">
                <a:cs typeface="Arial" charset="0"/>
              </a:rPr>
              <a:t>According</a:t>
            </a:r>
            <a:r>
              <a:rPr lang="it-IT" altLang="en-US" sz="1800" dirty="0" smtClean="0">
                <a:cs typeface="Arial" charset="0"/>
              </a:rPr>
              <a:t> to EU </a:t>
            </a:r>
            <a:r>
              <a:rPr lang="it-IT" altLang="en-US" sz="1800" dirty="0" err="1" smtClean="0">
                <a:cs typeface="Arial" charset="0"/>
              </a:rPr>
              <a:t>Regulation</a:t>
            </a:r>
            <a:r>
              <a:rPr lang="it-IT" altLang="en-US" sz="1800" dirty="0" smtClean="0">
                <a:cs typeface="Arial" charset="0"/>
              </a:rPr>
              <a:t> no 1272/2008 the </a:t>
            </a:r>
            <a:r>
              <a:rPr lang="it-IT" altLang="en-US" sz="1800" dirty="0" err="1" smtClean="0">
                <a:cs typeface="Arial" charset="0"/>
              </a:rPr>
              <a:t>material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is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not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clasified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as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hazardous</a:t>
            </a:r>
            <a:endParaRPr lang="it-IT" altLang="en-US" sz="1800" dirty="0" smtClean="0">
              <a:cs typeface="Arial" charset="0"/>
            </a:endParaRPr>
          </a:p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endParaRPr lang="it-IT" altLang="en-US" sz="1800" dirty="0" smtClean="0">
              <a:cs typeface="Arial" charset="0"/>
            </a:endParaRPr>
          </a:p>
          <a:p>
            <a:pPr marL="39370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it-IT" altLang="en-US" sz="1800" dirty="0" err="1" smtClean="0">
                <a:cs typeface="Arial" charset="0"/>
              </a:rPr>
              <a:t>Iron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oxides</a:t>
            </a:r>
            <a:endParaRPr lang="it-IT" altLang="en-US" sz="1800" dirty="0" smtClean="0">
              <a:cs typeface="Arial" charset="0"/>
            </a:endParaRPr>
          </a:p>
          <a:p>
            <a:pPr marL="39370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it-IT" altLang="en-US" sz="1800" dirty="0">
              <a:cs typeface="Arial" charset="0"/>
            </a:endParaRPr>
          </a:p>
          <a:p>
            <a:pPr marL="39370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it-IT" altLang="en-US" sz="1800" dirty="0" err="1" smtClean="0">
                <a:cs typeface="Arial" charset="0"/>
              </a:rPr>
              <a:t>Quartz</a:t>
            </a:r>
            <a:r>
              <a:rPr lang="it-IT" altLang="en-US" sz="1800" dirty="0" smtClean="0">
                <a:cs typeface="Arial" charset="0"/>
              </a:rPr>
              <a:t> (SiO2)	</a:t>
            </a:r>
          </a:p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endParaRPr lang="it-IT" altLang="en-US" sz="1800" dirty="0" smtClean="0">
              <a:cs typeface="Arial" charset="0"/>
            </a:endParaRPr>
          </a:p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r>
              <a:rPr lang="it-IT" altLang="en-US" sz="1800" dirty="0" smtClean="0">
                <a:cs typeface="Arial" charset="0"/>
              </a:rPr>
              <a:t>The </a:t>
            </a:r>
            <a:r>
              <a:rPr lang="it-IT" altLang="en-US" sz="1800" dirty="0" err="1" smtClean="0">
                <a:cs typeface="Arial" charset="0"/>
              </a:rPr>
              <a:t>material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is</a:t>
            </a:r>
            <a:r>
              <a:rPr lang="it-IT" altLang="en-US" sz="1800" dirty="0" smtClean="0">
                <a:cs typeface="Arial" charset="0"/>
              </a:rPr>
              <a:t> an </a:t>
            </a:r>
            <a:r>
              <a:rPr lang="it-IT" altLang="en-US" sz="1800" dirty="0" err="1" smtClean="0">
                <a:cs typeface="Arial" charset="0"/>
              </a:rPr>
              <a:t>adsorbent</a:t>
            </a:r>
            <a:r>
              <a:rPr lang="it-IT" altLang="en-US" sz="1800" dirty="0" smtClean="0">
                <a:cs typeface="Arial" charset="0"/>
              </a:rPr>
              <a:t>: </a:t>
            </a:r>
            <a:r>
              <a:rPr lang="it-IT" altLang="en-US" sz="1800" dirty="0" err="1" smtClean="0">
                <a:cs typeface="Arial" charset="0"/>
              </a:rPr>
              <a:t>activated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alumina</a:t>
            </a:r>
            <a:r>
              <a:rPr lang="it-IT" altLang="en-US" sz="1800" dirty="0" smtClean="0">
                <a:cs typeface="Arial" charset="0"/>
              </a:rPr>
              <a:t> on </a:t>
            </a:r>
            <a:r>
              <a:rPr lang="it-IT" altLang="en-US" sz="1800" dirty="0" err="1" smtClean="0">
                <a:cs typeface="Arial" charset="0"/>
              </a:rPr>
              <a:t>which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iron</a:t>
            </a:r>
            <a:r>
              <a:rPr lang="it-IT" altLang="en-US" sz="1800" dirty="0" smtClean="0">
                <a:cs typeface="Arial" charset="0"/>
              </a:rPr>
              <a:t> </a:t>
            </a:r>
            <a:r>
              <a:rPr lang="it-IT" altLang="en-US" sz="1800" dirty="0" err="1" smtClean="0">
                <a:cs typeface="Arial" charset="0"/>
              </a:rPr>
              <a:t>oxides</a:t>
            </a:r>
            <a:r>
              <a:rPr lang="it-IT" altLang="en-US" sz="1800" dirty="0" smtClean="0">
                <a:cs typeface="Arial" charset="0"/>
              </a:rPr>
              <a:t> are </a:t>
            </a:r>
            <a:r>
              <a:rPr lang="it-IT" altLang="en-US" sz="1800" dirty="0" err="1" smtClean="0">
                <a:cs typeface="Arial" charset="0"/>
              </a:rPr>
              <a:t>deposited</a:t>
            </a:r>
            <a:r>
              <a:rPr lang="it-IT" altLang="en-US" sz="1800" dirty="0" smtClean="0">
                <a:cs typeface="Arial" charset="0"/>
              </a:rPr>
              <a:t>.</a:t>
            </a:r>
            <a:r>
              <a:rPr lang="it-IT" altLang="en-US" sz="1800" dirty="0" smtClean="0">
                <a:latin typeface="Arial" charset="0"/>
                <a:cs typeface="Arial" charset="0"/>
              </a:rPr>
              <a:t>	</a:t>
            </a:r>
          </a:p>
          <a:p>
            <a:pPr marL="107950" indent="0" algn="just">
              <a:spcBef>
                <a:spcPct val="0"/>
              </a:spcBef>
              <a:buFont typeface="Wingdings 3" pitchFamily="18" charset="2"/>
              <a:buNone/>
            </a:pPr>
            <a:r>
              <a:rPr lang="it-IT" altLang="en-US" sz="1800" dirty="0" smtClean="0">
                <a:latin typeface="Arial" charset="0"/>
                <a:cs typeface="Arial" charset="0"/>
              </a:rPr>
              <a:t>	</a:t>
            </a:r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5029201" y="1066799"/>
          <a:ext cx="3916470" cy="5536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Acrobat Document" r:id="rId3" imgW="5667204" imgH="8010521" progId="AcroExch.Document.DC">
                  <p:embed/>
                </p:oleObj>
              </mc:Choice>
              <mc:Fallback>
                <p:oleObj name="Acrobat Document" r:id="rId3" imgW="5667204" imgH="8010521" progId="AcroExch.Document.DC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1" y="1066799"/>
                        <a:ext cx="3916470" cy="55362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CHEMICAL REACTION INSIDE THE VESSELS</a:t>
            </a:r>
          </a:p>
        </p:txBody>
      </p:sp>
      <p:sp>
        <p:nvSpPr>
          <p:cNvPr id="12291" name="Substituent conținut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algn="just">
              <a:buNone/>
            </a:pPr>
            <a:r>
              <a:rPr lang="en-US" sz="1800" dirty="0" smtClean="0"/>
              <a:t>Metal oxide blend reacts with hydrogen sulfide to produce metal sulfides and water</a:t>
            </a:r>
          </a:p>
          <a:p>
            <a:pPr marL="109537" indent="0" algn="ctr">
              <a:buNone/>
            </a:pPr>
            <a:endParaRPr lang="en-US" dirty="0"/>
          </a:p>
          <a:p>
            <a:pPr marL="109537" indent="0" algn="ctr">
              <a:buNone/>
            </a:pPr>
            <a:r>
              <a:rPr lang="en-US" b="1" dirty="0" err="1"/>
              <a:t>M</a:t>
            </a:r>
            <a:r>
              <a:rPr lang="en-US" b="1" baseline="-25000" dirty="0" err="1"/>
              <a:t>x</a:t>
            </a:r>
            <a:r>
              <a:rPr lang="en-US" b="1" dirty="0" err="1"/>
              <a:t>O</a:t>
            </a:r>
            <a:r>
              <a:rPr lang="en-US" b="1" baseline="-25000" dirty="0" err="1"/>
              <a:t>y</a:t>
            </a:r>
            <a:r>
              <a:rPr lang="en-US" b="1" dirty="0"/>
              <a:t> + </a:t>
            </a:r>
            <a:r>
              <a:rPr lang="en-US" b="1" dirty="0" smtClean="0"/>
              <a:t>H</a:t>
            </a:r>
            <a:r>
              <a:rPr lang="en-US" b="1" baseline="-25000" dirty="0" smtClean="0"/>
              <a:t>2</a:t>
            </a:r>
            <a:r>
              <a:rPr lang="en-US" b="1" dirty="0" smtClean="0"/>
              <a:t>S </a:t>
            </a:r>
            <a:r>
              <a:rPr lang="en-US" b="1" dirty="0"/>
              <a:t>→ MS + </a:t>
            </a:r>
            <a:r>
              <a:rPr lang="en-US" b="1" dirty="0" smtClean="0"/>
              <a:t>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</a:p>
          <a:p>
            <a:pPr marL="109537" indent="0" algn="ctr">
              <a:buNone/>
            </a:pPr>
            <a:endParaRPr lang="en-US" dirty="0"/>
          </a:p>
          <a:p>
            <a:pPr marL="109537" indent="0" algn="just">
              <a:buNone/>
            </a:pPr>
            <a:r>
              <a:rPr lang="en-US" sz="1800" dirty="0" smtClean="0"/>
              <a:t>Iron oxides react with hydrogen sulfide which it retains as iron sulfides</a:t>
            </a:r>
          </a:p>
          <a:p>
            <a:pPr marL="109537" indent="0" algn="just">
              <a:buNone/>
            </a:pPr>
            <a:endParaRPr lang="en-US" sz="1800" dirty="0" smtClean="0"/>
          </a:p>
          <a:p>
            <a:pPr marL="109537" indent="0" algn="just">
              <a:buNone/>
            </a:pPr>
            <a:r>
              <a:rPr lang="en-US" sz="1800" dirty="0" smtClean="0"/>
              <a:t>Both products, iron oxides and iron sulfides, are chemicals with very low solubility in water</a:t>
            </a:r>
          </a:p>
          <a:p>
            <a:pPr marL="109537" indent="0" algn="just">
              <a:buNone/>
            </a:pPr>
            <a:endParaRPr lang="en-US" sz="1800" dirty="0" smtClean="0"/>
          </a:p>
          <a:p>
            <a:pPr marL="109537" indent="0" algn="just">
              <a:buNone/>
            </a:pPr>
            <a:r>
              <a:rPr lang="en-US" sz="1800" dirty="0" smtClean="0"/>
              <a:t>The adsorbent can retain impurities from natural gas, most important from healthy and environmental point of view are hazardous heavy metals</a:t>
            </a:r>
          </a:p>
          <a:p>
            <a:pPr marL="109537" indent="0" algn="just">
              <a:buNone/>
            </a:pPr>
            <a:endParaRPr lang="en-US" dirty="0"/>
          </a:p>
          <a:p>
            <a:pPr marL="109537" indent="0"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charset="0"/>
                <a:cs typeface="Arial" charset="0"/>
              </a:rPr>
              <a:t>OPERATION OF EMPTYING THE VESSELS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Content Placeholder 6"/>
          <p:cNvSpPr>
            <a:spLocks noGrp="1"/>
          </p:cNvSpPr>
          <p:nvPr>
            <p:ph idx="1"/>
          </p:nvPr>
        </p:nvSpPr>
        <p:spPr>
          <a:xfrm>
            <a:off x="304800" y="914400"/>
            <a:ext cx="8445500" cy="5168900"/>
          </a:xfrm>
        </p:spPr>
        <p:txBody>
          <a:bodyPr/>
          <a:lstStyle/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endParaRPr lang="en-US" altLang="en-US" sz="1800" smtClean="0">
              <a:latin typeface="Arial" charset="0"/>
              <a:cs typeface="Arial" charset="0"/>
            </a:endParaRPr>
          </a:p>
        </p:txBody>
      </p:sp>
      <p:pic>
        <p:nvPicPr>
          <p:cNvPr id="49153" name="Picture 1" descr="G:\amromco\server HSE\ARHIVA\Foto Grupuri\Grup 1 Cudalbi\Schimbare sulfatreat Grup 1 Cudalbi\Foto\101MSDCF\DSC029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781" y="685800"/>
            <a:ext cx="3860619" cy="2895600"/>
          </a:xfrm>
          <a:prstGeom prst="rect">
            <a:avLst/>
          </a:prstGeom>
          <a:noFill/>
        </p:spPr>
      </p:pic>
      <p:pic>
        <p:nvPicPr>
          <p:cNvPr id="49154" name="Picture 2" descr="G:\amromco\server HSE\ARHIVA\Foto Grupuri\Grup 1 Cudalbi\Schimbare sulfatreat Grup 1 Cudalbi\Foto\101MSDCF\DSC029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685800"/>
            <a:ext cx="3835209" cy="2876541"/>
          </a:xfrm>
          <a:prstGeom prst="rect">
            <a:avLst/>
          </a:prstGeom>
          <a:noFill/>
        </p:spPr>
      </p:pic>
      <p:pic>
        <p:nvPicPr>
          <p:cNvPr id="49155" name="Picture 3" descr="G:\amromco\server HSE\ARHIVA\Foto Grupuri\Grup 1 Cudalbi\Schimbare sulfatreat Grup 1 Cudalbi\Foto\101MSDCF\DSC03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780" y="3733800"/>
            <a:ext cx="3860620" cy="2895600"/>
          </a:xfrm>
          <a:prstGeom prst="rect">
            <a:avLst/>
          </a:prstGeom>
          <a:noFill/>
        </p:spPr>
      </p:pic>
      <p:pic>
        <p:nvPicPr>
          <p:cNvPr id="49156" name="Picture 4" descr="G:\amromco\server HSE\ARHIVA\Foto Grupuri\Grup 1 Cudalbi\Schimbare sulfatreat Grup 1 Cudalbi\Foto\101MSDCF\DSC030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733800"/>
            <a:ext cx="3886200" cy="2914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altLang="en-US" sz="2000" dirty="0" smtClean="0">
                <a:latin typeface="Arial" charset="0"/>
                <a:cs typeface="Arial" charset="0"/>
              </a:rPr>
              <a:t>RESULTS OF PHYSICO-CHEMICAL ANALYZES (1)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9" name="Content Placeholder 6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8900"/>
          </a:xfrm>
        </p:spPr>
        <p:txBody>
          <a:bodyPr/>
          <a:lstStyle/>
          <a:p>
            <a:pPr marL="114300" indent="-4763" algn="just">
              <a:buFont typeface="Wingdings 3" pitchFamily="18" charset="2"/>
              <a:buNone/>
            </a:pPr>
            <a:endParaRPr lang="en-US" altLang="en-US" dirty="0" smtClean="0">
              <a:cs typeface="Arial" charset="0"/>
            </a:endParaRPr>
          </a:p>
          <a:p>
            <a:pPr marL="114300" indent="-4763" algn="just">
              <a:buFont typeface="Wingdings 3" pitchFamily="18" charset="2"/>
              <a:buNone/>
            </a:pPr>
            <a:r>
              <a:rPr lang="en-US" altLang="en-US" dirty="0" smtClean="0">
                <a:cs typeface="Arial" charset="0"/>
              </a:rPr>
              <a:t>Description of the waste:</a:t>
            </a:r>
          </a:p>
          <a:p>
            <a:pPr marL="114300" indent="-4763" algn="just">
              <a:buFont typeface="Wingdings 3" pitchFamily="18" charset="2"/>
              <a:buNone/>
            </a:pPr>
            <a:endParaRPr lang="en-US" altLang="en-US" dirty="0" smtClean="0">
              <a:cs typeface="Arial" charset="0"/>
            </a:endParaRPr>
          </a:p>
          <a:p>
            <a:pPr marL="109537" indent="0" algn="just">
              <a:buFont typeface="Arial" pitchFamily="34" charset="0"/>
              <a:buChar char="•"/>
            </a:pPr>
            <a:r>
              <a:rPr lang="en-US" dirty="0" smtClean="0"/>
              <a:t> Phase: solid</a:t>
            </a:r>
          </a:p>
          <a:p>
            <a:pPr marL="109537" indent="0" algn="just">
              <a:buFont typeface="Arial" pitchFamily="34" charset="0"/>
              <a:buChar char="•"/>
            </a:pPr>
            <a:r>
              <a:rPr lang="en-US" dirty="0" smtClean="0"/>
              <a:t> Color: black-gray</a:t>
            </a:r>
          </a:p>
          <a:p>
            <a:pPr marL="109537" indent="0" algn="just">
              <a:buFont typeface="Arial" pitchFamily="34" charset="0"/>
              <a:buChar char="•"/>
            </a:pPr>
            <a:r>
              <a:rPr lang="en-US" dirty="0" smtClean="0"/>
              <a:t> Smell: persistent gasoline</a:t>
            </a:r>
          </a:p>
          <a:p>
            <a:pPr marL="109537" indent="0" algn="just">
              <a:buFont typeface="Arial" pitchFamily="34" charset="0"/>
              <a:buChar char="•"/>
            </a:pPr>
            <a:endParaRPr lang="en-US" dirty="0" smtClean="0"/>
          </a:p>
          <a:p>
            <a:pPr marL="109537" indent="0" algn="just">
              <a:buNone/>
            </a:pPr>
            <a:r>
              <a:rPr lang="en-US" dirty="0" err="1" smtClean="0"/>
              <a:t>Physico</a:t>
            </a:r>
            <a:r>
              <a:rPr lang="en-US" dirty="0" smtClean="0"/>
              <a:t>-chemical indicators:</a:t>
            </a:r>
          </a:p>
          <a:p>
            <a:pPr marL="109537" indent="0" algn="just">
              <a:buNone/>
            </a:pPr>
            <a:endParaRPr lang="en-US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685800" y="4876800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Measurement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5,51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7543800" y="5029200"/>
          <a:ext cx="1141412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Packager Shell Object" showAsIcon="1" r:id="rId3" imgW="882000" imgH="491040" progId="Package">
                  <p:embed/>
                </p:oleObj>
              </mc:Choice>
              <mc:Fallback>
                <p:oleObj name="Packager Shell Object" showAsIcon="1" r:id="rId3" imgW="882000" imgH="491040" progId="Package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5029200"/>
                        <a:ext cx="1141412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2767</TotalTime>
  <Words>1590</Words>
  <Application>Microsoft Office PowerPoint</Application>
  <PresentationFormat>On-screen Show (4:3)</PresentationFormat>
  <Paragraphs>292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Lucida Sans Unicode</vt:lpstr>
      <vt:lpstr>Verdana</vt:lpstr>
      <vt:lpstr>Wingdings 2</vt:lpstr>
      <vt:lpstr>Wingdings 3</vt:lpstr>
      <vt:lpstr>Concourse</vt:lpstr>
      <vt:lpstr>Acrobat Document</vt:lpstr>
      <vt:lpstr>Packager Shell Object</vt:lpstr>
      <vt:lpstr> </vt:lpstr>
      <vt:lpstr>INTRODUCTION (1)</vt:lpstr>
      <vt:lpstr>INTRODUCTION (2)</vt:lpstr>
      <vt:lpstr>HYDROGEN SULPHIDE REMOVAL PROCESS (1)</vt:lpstr>
      <vt:lpstr>HYDROGEN SULPHIDE REMOVAL PROCESS (2)</vt:lpstr>
      <vt:lpstr>ADSORBENT USED</vt:lpstr>
      <vt:lpstr>THE CHEMICAL REACTION INSIDE THE VESSELS</vt:lpstr>
      <vt:lpstr>OPERATION OF EMPTYING THE VESSELS</vt:lpstr>
      <vt:lpstr>RESULTS OF PHYSICO-CHEMICAL ANALYZES (1)</vt:lpstr>
      <vt:lpstr>RESULTS OF PHYSICO-CHEMICAL ANALYZES (2)</vt:lpstr>
      <vt:lpstr>LIST OF WASTE (1)</vt:lpstr>
      <vt:lpstr>LIST OF WASTE (2)</vt:lpstr>
      <vt:lpstr>PROPERTIES OF WASTE WHICH RENDER IT HAZARDOUS  (1)</vt:lpstr>
      <vt:lpstr>PROPERTIES OF WASTE WHICH RENDER IT HAZARDOUS  (2)</vt:lpstr>
      <vt:lpstr>DEFINING THE WASTE CODE (1)</vt:lpstr>
      <vt:lpstr>DEFINING THE WASTE CODE (2)</vt:lpstr>
      <vt:lpstr>DEFINING THE WASTE CODE (3)</vt:lpstr>
      <vt:lpstr>DEFINING THE WASTE CODE (3)</vt:lpstr>
      <vt:lpstr>DEFINING THE WASTE CODE (4)</vt:lpstr>
      <vt:lpstr>CONCLUSIONS</vt:lpstr>
      <vt:lpstr>PowerPoint Presentation</vt:lpstr>
    </vt:vector>
  </TitlesOfParts>
  <Company>Rompetrol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FLUXURI DEPOZITE</dc:title>
  <dc:creator>GABI AI-PC</dc:creator>
  <cp:lastModifiedBy>Marius SIMION</cp:lastModifiedBy>
  <cp:revision>460</cp:revision>
  <dcterms:created xsi:type="dcterms:W3CDTF">2009-04-14T11:57:15Z</dcterms:created>
  <dcterms:modified xsi:type="dcterms:W3CDTF">2018-11-21T06:51:10Z</dcterms:modified>
</cp:coreProperties>
</file>