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4" r:id="rId1"/>
  </p:sldMasterIdLst>
  <p:sldIdLst>
    <p:sldId id="256" r:id="rId2"/>
    <p:sldId id="260" r:id="rId3"/>
    <p:sldId id="259" r:id="rId4"/>
    <p:sldId id="257" r:id="rId5"/>
    <p:sldId id="258" r:id="rId6"/>
    <p:sldId id="272" r:id="rId7"/>
    <p:sldId id="262" r:id="rId8"/>
    <p:sldId id="263" r:id="rId9"/>
    <p:sldId id="261" r:id="rId10"/>
    <p:sldId id="264" r:id="rId11"/>
    <p:sldId id="265" r:id="rId12"/>
    <p:sldId id="269" r:id="rId13"/>
    <p:sldId id="266" r:id="rId14"/>
    <p:sldId id="267" r:id="rId15"/>
    <p:sldId id="268" r:id="rId16"/>
    <p:sldId id="270" r:id="rId17"/>
    <p:sldId id="273" r:id="rId18"/>
  </p:sldIdLst>
  <p:sldSz cx="12192000" cy="6858000"/>
  <p:notesSz cx="6858000" cy="9926638"/>
  <p:defaultTextStyle>
    <a:defPPr>
      <a:defRPr lang="ro-RO"/>
    </a:defPPr>
    <a:lvl1pPr algn="l" rtl="0" eaLnBrk="0" fontAlgn="base" hangingPunct="0">
      <a:spcBef>
        <a:spcPct val="0"/>
      </a:spcBef>
      <a:spcAft>
        <a:spcPct val="0"/>
      </a:spcAft>
      <a:defRPr kern="1200">
        <a:solidFill>
          <a:schemeClr val="tx1"/>
        </a:solidFill>
        <a:latin typeface="Century Gothic" panose="020B0502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Century Gothic" panose="020B0502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Century Gothic" panose="020B0502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Century Gothic" panose="020B0502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Century Gothic" panose="020B0502020202020204" pitchFamily="34" charset="0"/>
        <a:ea typeface="+mn-ea"/>
        <a:cs typeface="+mn-cs"/>
      </a:defRPr>
    </a:lvl5pPr>
    <a:lvl6pPr marL="2286000" algn="l" defTabSz="914400" rtl="0" eaLnBrk="1" latinLnBrk="0" hangingPunct="1">
      <a:defRPr kern="1200">
        <a:solidFill>
          <a:schemeClr val="tx1"/>
        </a:solidFill>
        <a:latin typeface="Century Gothic" panose="020B0502020202020204" pitchFamily="34" charset="0"/>
        <a:ea typeface="+mn-ea"/>
        <a:cs typeface="+mn-cs"/>
      </a:defRPr>
    </a:lvl6pPr>
    <a:lvl7pPr marL="2743200" algn="l" defTabSz="914400" rtl="0" eaLnBrk="1" latinLnBrk="0" hangingPunct="1">
      <a:defRPr kern="1200">
        <a:solidFill>
          <a:schemeClr val="tx1"/>
        </a:solidFill>
        <a:latin typeface="Century Gothic" panose="020B0502020202020204" pitchFamily="34" charset="0"/>
        <a:ea typeface="+mn-ea"/>
        <a:cs typeface="+mn-cs"/>
      </a:defRPr>
    </a:lvl7pPr>
    <a:lvl8pPr marL="3200400" algn="l" defTabSz="914400" rtl="0" eaLnBrk="1" latinLnBrk="0" hangingPunct="1">
      <a:defRPr kern="1200">
        <a:solidFill>
          <a:schemeClr val="tx1"/>
        </a:solidFill>
        <a:latin typeface="Century Gothic" panose="020B0502020202020204" pitchFamily="34" charset="0"/>
        <a:ea typeface="+mn-ea"/>
        <a:cs typeface="+mn-cs"/>
      </a:defRPr>
    </a:lvl8pPr>
    <a:lvl9pPr marL="3657600" algn="l" defTabSz="914400" rtl="0" eaLnBrk="1" latinLnBrk="0" hangingPunct="1">
      <a:defRPr kern="1200">
        <a:solidFill>
          <a:schemeClr val="tx1"/>
        </a:solidFill>
        <a:latin typeface="Century Gothic" panose="020B0502020202020204" pitchFamily="34" charset="0"/>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oleObject" Target="file:///H:\Gabi%2005.01.2015_nov2015\Local%20Disk\desktop\NUCLEU%20Gabi%202016\documente%20articol%20ECOLIB%20Dspace\Garfic%20statistici.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v>Viewes number</c:v>
          </c:tx>
          <c:spPr>
            <a:gradFill>
              <a:gsLst>
                <a:gs pos="0">
                  <a:schemeClr val="accent1"/>
                </a:gs>
                <a:gs pos="100000">
                  <a:schemeClr val="accent1">
                    <a:lumMod val="84000"/>
                  </a:schemeClr>
                </a:gs>
              </a:gsLst>
              <a:lin ang="5400000" scaled="1"/>
            </a:gradFill>
            <a:ln>
              <a:noFill/>
            </a:ln>
            <a:effectLst>
              <a:outerShdw blurRad="76200" dir="18900000" sy="23000" kx="-1200000" algn="bl" rotWithShape="0">
                <a:prstClr val="black">
                  <a:alpha val="20000"/>
                </a:prst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lt1"/>
                    </a:solidFill>
                    <a:latin typeface="+mn-lt"/>
                    <a:ea typeface="+mn-ea"/>
                    <a:cs typeface="+mn-cs"/>
                  </a:defRPr>
                </a:pPr>
                <a:endParaRPr lang="ro-RO"/>
              </a:p>
            </c:txPr>
            <c:dLblPos val="in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dk1">
                          <a:lumMod val="50000"/>
                          <a:lumOff val="50000"/>
                        </a:schemeClr>
                      </a:solidFill>
                    </a:ln>
                    <a:effectLst/>
                  </c:spPr>
                </c15:leaderLines>
              </c:ext>
            </c:extLst>
          </c:dLbls>
          <c:cat>
            <c:strRef>
              <c:f>Sheet1!$E$3:$K$3</c:f>
              <c:strCache>
                <c:ptCount val="7"/>
                <c:pt idx="0">
                  <c:v>MARCH</c:v>
                </c:pt>
                <c:pt idx="1">
                  <c:v>APRIL</c:v>
                </c:pt>
                <c:pt idx="2">
                  <c:v>MAY</c:v>
                </c:pt>
                <c:pt idx="3">
                  <c:v>JUNE</c:v>
                </c:pt>
                <c:pt idx="4">
                  <c:v>JULY</c:v>
                </c:pt>
                <c:pt idx="5">
                  <c:v>AUGUST</c:v>
                </c:pt>
                <c:pt idx="6">
                  <c:v>SEPTEMBER</c:v>
                </c:pt>
              </c:strCache>
            </c:strRef>
          </c:cat>
          <c:val>
            <c:numRef>
              <c:f>Sheet1!$E$4:$K$4</c:f>
              <c:numCache>
                <c:formatCode>General</c:formatCode>
                <c:ptCount val="7"/>
                <c:pt idx="0">
                  <c:v>623</c:v>
                </c:pt>
                <c:pt idx="1">
                  <c:v>563</c:v>
                </c:pt>
                <c:pt idx="2">
                  <c:v>125</c:v>
                </c:pt>
                <c:pt idx="3">
                  <c:v>118</c:v>
                </c:pt>
                <c:pt idx="4">
                  <c:v>386</c:v>
                </c:pt>
                <c:pt idx="5">
                  <c:v>432</c:v>
                </c:pt>
                <c:pt idx="6">
                  <c:v>442</c:v>
                </c:pt>
              </c:numCache>
            </c:numRef>
          </c:val>
        </c:ser>
        <c:dLbls>
          <c:dLblPos val="inEnd"/>
          <c:showLegendKey val="0"/>
          <c:showVal val="1"/>
          <c:showCatName val="0"/>
          <c:showSerName val="0"/>
          <c:showPercent val="0"/>
          <c:showBubbleSize val="0"/>
        </c:dLbls>
        <c:gapWidth val="41"/>
        <c:axId val="346269200"/>
        <c:axId val="346269592"/>
      </c:barChart>
      <c:catAx>
        <c:axId val="346269200"/>
        <c:scaling>
          <c:orientation val="minMax"/>
        </c:scaling>
        <c:delete val="0"/>
        <c:axPos val="b"/>
        <c:title>
          <c:tx>
            <c:rich>
              <a:bodyPr rot="0" spcFirstLastPara="1" vertOverflow="ellipsis" vert="horz" wrap="square" anchor="ctr" anchorCtr="1"/>
              <a:lstStyle/>
              <a:p>
                <a:pPr>
                  <a:defRPr sz="900" b="1" i="0" u="none" strike="noStrike" kern="1200" baseline="0">
                    <a:solidFill>
                      <a:schemeClr val="dk1">
                        <a:lumMod val="65000"/>
                        <a:lumOff val="35000"/>
                      </a:schemeClr>
                    </a:solidFill>
                    <a:latin typeface="+mn-lt"/>
                    <a:ea typeface="+mn-ea"/>
                    <a:cs typeface="+mn-cs"/>
                  </a:defRPr>
                </a:pPr>
                <a:r>
                  <a:rPr lang="en-US"/>
                  <a:t>Month</a:t>
                </a:r>
              </a:p>
            </c:rich>
          </c:tx>
          <c:layout/>
          <c:overlay val="0"/>
          <c:spPr>
            <a:noFill/>
            <a:ln>
              <a:noFill/>
            </a:ln>
            <a:effectLst/>
          </c:spPr>
          <c:txPr>
            <a:bodyPr rot="0" spcFirstLastPara="1" vertOverflow="ellipsis" vert="horz" wrap="square" anchor="ctr" anchorCtr="1"/>
            <a:lstStyle/>
            <a:p>
              <a:pPr>
                <a:defRPr sz="900" b="1" i="0" u="none" strike="noStrike" kern="1200" baseline="0">
                  <a:solidFill>
                    <a:schemeClr val="dk1">
                      <a:lumMod val="65000"/>
                      <a:lumOff val="35000"/>
                    </a:schemeClr>
                  </a:solidFill>
                  <a:latin typeface="+mn-lt"/>
                  <a:ea typeface="+mn-ea"/>
                  <a:cs typeface="+mn-cs"/>
                </a:defRPr>
              </a:pPr>
              <a:endParaRPr lang="ro-RO"/>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dk1">
                    <a:lumMod val="65000"/>
                    <a:lumOff val="35000"/>
                  </a:schemeClr>
                </a:solidFill>
                <a:effectLst/>
                <a:latin typeface="+mn-lt"/>
                <a:ea typeface="+mn-ea"/>
                <a:cs typeface="+mn-cs"/>
              </a:defRPr>
            </a:pPr>
            <a:endParaRPr lang="ro-RO"/>
          </a:p>
        </c:txPr>
        <c:crossAx val="346269592"/>
        <c:crosses val="autoZero"/>
        <c:auto val="1"/>
        <c:lblAlgn val="ctr"/>
        <c:lblOffset val="100"/>
        <c:noMultiLvlLbl val="0"/>
      </c:catAx>
      <c:valAx>
        <c:axId val="346269592"/>
        <c:scaling>
          <c:orientation val="minMax"/>
        </c:scaling>
        <c:delete val="1"/>
        <c:axPos val="l"/>
        <c:title>
          <c:tx>
            <c:rich>
              <a:bodyPr rot="-5400000" spcFirstLastPara="1" vertOverflow="ellipsis" vert="horz" wrap="square" anchor="ctr" anchorCtr="1"/>
              <a:lstStyle/>
              <a:p>
                <a:pPr>
                  <a:defRPr sz="900" b="1" i="0" u="none" strike="noStrike" kern="1200" baseline="0">
                    <a:solidFill>
                      <a:schemeClr val="dk1">
                        <a:lumMod val="65000"/>
                        <a:lumOff val="35000"/>
                      </a:schemeClr>
                    </a:solidFill>
                    <a:latin typeface="+mn-lt"/>
                    <a:ea typeface="+mn-ea"/>
                    <a:cs typeface="+mn-cs"/>
                  </a:defRPr>
                </a:pPr>
                <a:r>
                  <a:rPr lang="en-US"/>
                  <a:t>Views number</a:t>
                </a:r>
                <a:endParaRPr lang="ro-RO"/>
              </a:p>
            </c:rich>
          </c:tx>
          <c:layout/>
          <c:overlay val="0"/>
          <c:spPr>
            <a:noFill/>
            <a:ln>
              <a:noFill/>
            </a:ln>
            <a:effectLst/>
          </c:spPr>
          <c:txPr>
            <a:bodyPr rot="-5400000" spcFirstLastPara="1" vertOverflow="ellipsis" vert="horz" wrap="square" anchor="ctr" anchorCtr="1"/>
            <a:lstStyle/>
            <a:p>
              <a:pPr>
                <a:defRPr sz="900" b="1" i="0" u="none" strike="noStrike" kern="1200" baseline="0">
                  <a:solidFill>
                    <a:schemeClr val="dk1">
                      <a:lumMod val="65000"/>
                      <a:lumOff val="35000"/>
                    </a:schemeClr>
                  </a:solidFill>
                  <a:latin typeface="+mn-lt"/>
                  <a:ea typeface="+mn-ea"/>
                  <a:cs typeface="+mn-cs"/>
                </a:defRPr>
              </a:pPr>
              <a:endParaRPr lang="ro-RO"/>
            </a:p>
          </c:txPr>
        </c:title>
        <c:numFmt formatCode="General" sourceLinked="1"/>
        <c:majorTickMark val="none"/>
        <c:minorTickMark val="none"/>
        <c:tickLblPos val="nextTo"/>
        <c:crossAx val="346269200"/>
        <c:crosses val="autoZero"/>
        <c:crossBetween val="between"/>
      </c:valAx>
      <c:spPr>
        <a:noFill/>
        <a:ln>
          <a:noFill/>
        </a:ln>
        <a:effectLst/>
      </c:spPr>
    </c:plotArea>
    <c:plotVisOnly val="1"/>
    <c:dispBlanksAs val="gap"/>
    <c:showDLblsOverMax val="0"/>
  </c:chart>
  <c:spPr>
    <a:gradFill flip="none" rotWithShape="1">
      <a:gsLst>
        <a:gs pos="0">
          <a:schemeClr val="lt1"/>
        </a:gs>
        <a:gs pos="68000">
          <a:schemeClr val="lt1">
            <a:lumMod val="85000"/>
          </a:schemeClr>
        </a:gs>
        <a:gs pos="100000">
          <a:schemeClr val="lt1"/>
        </a:gs>
      </a:gsLst>
      <a:lin ang="5400000" scaled="1"/>
      <a:tileRect/>
    </a:gradFill>
    <a:ln w="9525" cap="flat" cmpd="sng" algn="ctr">
      <a:solidFill>
        <a:schemeClr val="dk1">
          <a:lumMod val="15000"/>
          <a:lumOff val="85000"/>
        </a:schemeClr>
      </a:solidFill>
      <a:round/>
    </a:ln>
    <a:effectLst/>
  </c:spPr>
  <c:txPr>
    <a:bodyPr/>
    <a:lstStyle/>
    <a:p>
      <a:pPr>
        <a:defRPr/>
      </a:pPr>
      <a:endParaRPr lang="ro-RO"/>
    </a:p>
  </c:txPr>
  <c:externalData r:id="rId3">
    <c:autoUpdate val="0"/>
  </c:externalData>
</c:chartSpace>
</file>

<file path=ppt/charts/colors1.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4">
  <cs:axisTitle>
    <cs:lnRef idx="0"/>
    <cs:fillRef idx="0"/>
    <cs:effectRef idx="0"/>
    <cs:fontRef idx="minor">
      <a:schemeClr val="dk1">
        <a:lumMod val="65000"/>
        <a:lumOff val="35000"/>
      </a:schemeClr>
    </cs:fontRef>
    <cs:defRPr sz="900" b="1" kern="1200"/>
  </cs:axisTitle>
  <cs:categoryAxis>
    <cs:lnRef idx="0"/>
    <cs:fillRef idx="0"/>
    <cs:effectRef idx="0"/>
    <cs:fontRef idx="minor">
      <a:schemeClr val="dk1">
        <a:lumMod val="65000"/>
        <a:lumOff val="35000"/>
      </a:schemeClr>
    </cs:fontRef>
    <cs:defRPr sz="900" kern="1200">
      <a:effectLst/>
    </cs:defRPr>
  </cs:categoryAxis>
  <cs:chartArea>
    <cs:lnRef idx="0"/>
    <cs:fillRef idx="0"/>
    <cs:effectRef idx="0"/>
    <cs:fontRef idx="minor">
      <a:schemeClr val="dk1"/>
    </cs:fontRef>
    <cs:spPr>
      <a:gradFill flip="none" rotWithShape="1">
        <a:gsLst>
          <a:gs pos="0">
            <a:schemeClr val="lt1"/>
          </a:gs>
          <a:gs pos="68000">
            <a:schemeClr val="lt1">
              <a:lumMod val="85000"/>
            </a:schemeClr>
          </a:gs>
          <a:gs pos="100000">
            <a:schemeClr val="lt1"/>
          </a:gs>
        </a:gsLst>
        <a:lin ang="5400000" scaled="1"/>
        <a:tileRect/>
      </a:gradFill>
      <a:ln w="9525" cap="flat" cmpd="sng" algn="ctr">
        <a:solidFill>
          <a:schemeClr val="dk1">
            <a:lumMod val="15000"/>
            <a:lumOff val="85000"/>
          </a:schemeClr>
        </a:solidFill>
        <a:round/>
      </a:ln>
    </cs:spPr>
    <cs:defRPr sz="1000" kern="1200"/>
  </cs:chartArea>
  <cs:dataLabel>
    <cs:lnRef idx="0"/>
    <cs:fillRef idx="0"/>
    <cs:effectRef idx="0"/>
    <cs:fontRef idx="minor">
      <a:schemeClr val="lt1"/>
    </cs:fontRef>
    <cs:spPr/>
    <cs:defRPr sz="10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1000" b="1" kern="12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dk1"/>
    </cs:fontRef>
    <cs:spPr>
      <a:gradFill>
        <a:gsLst>
          <a:gs pos="0">
            <a:schemeClr val="phClr"/>
          </a:gs>
          <a:gs pos="100000">
            <a:schemeClr val="phClr">
              <a:lumMod val="84000"/>
            </a:schemeClr>
          </a:gs>
        </a:gsLst>
        <a:lin ang="5400000" scaled="1"/>
      </a:gradFill>
      <a:effectLst>
        <a:outerShdw blurRad="76200" dir="18900000" sy="23000" kx="-1200000" algn="bl" rotWithShape="0">
          <a:prstClr val="black">
            <a:alpha val="20000"/>
          </a:prstClr>
        </a:outerShdw>
      </a:effectLst>
    </cs:spPr>
  </cs:dataPoint>
  <cs:dataPoint3D>
    <cs:lnRef idx="0"/>
    <cs:fillRef idx="0">
      <cs:styleClr val="auto"/>
    </cs:fillRef>
    <cs:effectRef idx="0"/>
    <cs:fontRef idx="minor">
      <a:schemeClr val="dk1"/>
    </cs:fontRef>
    <cs:spPr>
      <a:gradFill>
        <a:gsLst>
          <a:gs pos="0">
            <a:schemeClr val="phClr"/>
          </a:gs>
          <a:gs pos="100000">
            <a:schemeClr val="phClr">
              <a:lumMod val="84000"/>
            </a:schemeClr>
          </a:gs>
        </a:gsLst>
        <a:lin ang="5400000" scaled="1"/>
      </a:gradFill>
      <a:effectLst>
        <a:outerShdw blurRad="76200" dir="18900000" sy="23000" kx="-1200000" algn="bl" rotWithShape="0">
          <a:prstClr val="black">
            <a:alpha val="20000"/>
          </a:prstClr>
        </a:outerShdw>
      </a:effectLst>
    </cs:spPr>
  </cs:dataPoint3D>
  <cs:dataPointLine>
    <cs:lnRef idx="0">
      <cs:styleClr val="auto"/>
    </cs:lnRef>
    <cs:fillRef idx="0"/>
    <cs:effectRef idx="0"/>
    <cs:fontRef idx="minor">
      <a:schemeClr val="dk1"/>
    </cs:fontRef>
    <cs:spPr>
      <a:ln w="28575" cap="rnd">
        <a:gradFill>
          <a:gsLst>
            <a:gs pos="0">
              <a:schemeClr val="phClr"/>
            </a:gs>
            <a:gs pos="100000">
              <a:schemeClr val="phClr">
                <a:lumMod val="84000"/>
              </a:schemeClr>
            </a:gs>
          </a:gsLst>
          <a:lin ang="5400000" scaled="1"/>
        </a:gradFill>
        <a:round/>
      </a:ln>
    </cs:spPr>
  </cs:dataPointLine>
  <cs:dataPointMarker>
    <cs:lnRef idx="0"/>
    <cs:fillRef idx="0">
      <cs:styleClr val="auto"/>
    </cs:fillRef>
    <cs:effectRef idx="0"/>
    <cs:fontRef idx="minor">
      <a:schemeClr val="dk1"/>
    </cs:fontRef>
    <cs:spPr>
      <a:gradFill>
        <a:gsLst>
          <a:gs pos="0">
            <a:schemeClr val="phClr"/>
          </a:gs>
          <a:gs pos="100000">
            <a:schemeClr val="phClr">
              <a:lumMod val="84000"/>
            </a:schemeClr>
          </a:gs>
        </a:gsLst>
        <a:lin ang="5400000" scaled="1"/>
      </a:gradFill>
      <a:effectLst>
        <a:outerShdw blurRad="76200" dir="18900000" sy="23000" kx="-1200000" algn="bl" rotWithShape="0">
          <a:prstClr val="black">
            <a:alpha val="20000"/>
          </a:prstClr>
        </a:outerShdw>
      </a:effectLst>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a:solidFill>
          <a:schemeClr val="dk1">
            <a:lumMod val="15000"/>
            <a:lumOff val="85000"/>
          </a:schemeClr>
        </a:solidFill>
      </a:ln>
    </cs:spPr>
    <cs:defRPr sz="900" kern="1200"/>
  </cs:dataTable>
  <cs:downBar>
    <cs:lnRef idx="0"/>
    <cs:fillRef idx="0"/>
    <cs:effectRef idx="0"/>
    <cs:fontRef idx="minor">
      <a:schemeClr val="dk1"/>
    </cs:fontRef>
    <cs:spPr>
      <a:solidFill>
        <a:schemeClr val="dk1">
          <a:lumMod val="35000"/>
          <a:lumOff val="65000"/>
        </a:schemeClr>
      </a:solidFill>
      <a:ln w="9525">
        <a:solidFill>
          <a:schemeClr val="dk1">
            <a:lumMod val="50000"/>
            <a:lumOff val="50000"/>
          </a:schemeClr>
        </a:solidFill>
      </a:ln>
    </cs:spPr>
  </cs:downBar>
  <cs:dropLine>
    <cs:lnRef idx="0"/>
    <cs:fillRef idx="0"/>
    <cs:effectRef idx="0"/>
    <cs:fontRef idx="minor">
      <a:schemeClr val="dk1"/>
    </cs:fontRef>
    <cs:spPr>
      <a:ln w="9525">
        <a:solidFill>
          <a:schemeClr val="dk1">
            <a:lumMod val="50000"/>
            <a:lumOff val="50000"/>
          </a:schemeClr>
        </a:solidFill>
        <a:round/>
      </a:ln>
    </cs:spPr>
  </cs:dropLine>
  <cs:errorBar>
    <cs:lnRef idx="0"/>
    <cs:fillRef idx="0"/>
    <cs:effectRef idx="0"/>
    <cs:fontRef idx="minor">
      <a:schemeClr val="dk1"/>
    </cs:fontRef>
    <cs:spPr>
      <a:ln w="9525">
        <a:solidFill>
          <a:schemeClr val="dk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a:solidFill>
          <a:schemeClr val="dk1">
            <a:lumMod val="5000"/>
            <a:lumOff val="95000"/>
          </a:schemeClr>
        </a:solidFill>
      </a:ln>
    </cs:spPr>
  </cs:gridlineMinor>
  <cs:hiLoLine>
    <cs:lnRef idx="0"/>
    <cs:fillRef idx="0"/>
    <cs:effectRef idx="0"/>
    <cs:fontRef idx="minor">
      <a:schemeClr val="dk1"/>
    </cs:fontRef>
    <cs:spPr>
      <a:ln w="9525">
        <a:solidFill>
          <a:schemeClr val="dk1">
            <a:lumMod val="50000"/>
            <a:lumOff val="50000"/>
          </a:schemeClr>
        </a:solidFill>
        <a:round/>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65000"/>
        <a:lumOff val="35000"/>
      </a:schemeClr>
    </cs:fontRef>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65000"/>
        <a:lumOff val="35000"/>
      </a:schemeClr>
    </cs:fontRef>
    <cs:defRPr kern="1200">
      <a:effectLst/>
    </cs:defRPr>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dk1">
        <a:lumMod val="65000"/>
        <a:lumOff val="35000"/>
      </a:schemeClr>
    </cs:fontRef>
    <cs:defRPr sz="900" kern="1200"/>
  </cs:trendlineLabel>
  <cs:upBar>
    <cs:lnRef idx="0"/>
    <cs:fillRef idx="0"/>
    <cs:effectRef idx="0"/>
    <cs:fontRef idx="minor">
      <a:schemeClr val="dk1"/>
    </cs:fontRef>
    <cs:spPr>
      <a:solidFill>
        <a:schemeClr val="lt1">
          <a:lumMod val="95000"/>
        </a:schemeClr>
      </a:solidFill>
      <a:ln w="9525">
        <a:solidFill>
          <a:schemeClr val="dk1">
            <a:lumMod val="15000"/>
            <a:lumOff val="85000"/>
          </a:schemeClr>
        </a:solidFill>
      </a:ln>
    </cs:spPr>
  </cs:upBar>
  <cs:valueAxis>
    <cs:lnRef idx="0"/>
    <cs:fillRef idx="0"/>
    <cs:effectRef idx="0"/>
    <cs:fontRef idx="minor">
      <a:schemeClr val="dk1">
        <a:lumMod val="65000"/>
        <a:lumOff val="35000"/>
      </a:schemeClr>
    </cs:fontRef>
    <cs:defRPr sz="900" kern="1200"/>
  </cs:valueAxis>
  <cs:wall>
    <cs:lnRef idx="0"/>
    <cs:fillRef idx="0"/>
    <cs:effectRef idx="0"/>
    <cs:fontRef idx="minor">
      <a:schemeClr val="dk1"/>
    </cs:fontRef>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Freeform 35"/>
          <p:cNvSpPr>
            <a:spLocks/>
          </p:cNvSpPr>
          <p:nvPr/>
        </p:nvSpPr>
        <p:spPr bwMode="auto">
          <a:xfrm>
            <a:off x="0" y="4324350"/>
            <a:ext cx="1744663" cy="777875"/>
          </a:xfrm>
          <a:custGeom>
            <a:avLst/>
            <a:gdLst>
              <a:gd name="T0" fmla="*/ 287 w 372"/>
              <a:gd name="T1" fmla="*/ 166 h 166"/>
              <a:gd name="T2" fmla="*/ 293 w 372"/>
              <a:gd name="T3" fmla="*/ 164 h 166"/>
              <a:gd name="T4" fmla="*/ 294 w 372"/>
              <a:gd name="T5" fmla="*/ 163 h 166"/>
              <a:gd name="T6" fmla="*/ 370 w 372"/>
              <a:gd name="T7" fmla="*/ 87 h 166"/>
              <a:gd name="T8" fmla="*/ 370 w 372"/>
              <a:gd name="T9" fmla="*/ 78 h 166"/>
              <a:gd name="T10" fmla="*/ 294 w 372"/>
              <a:gd name="T11" fmla="*/ 3 h 166"/>
              <a:gd name="T12" fmla="*/ 293 w 372"/>
              <a:gd name="T13" fmla="*/ 2 h 166"/>
              <a:gd name="T14" fmla="*/ 287 w 372"/>
              <a:gd name="T15" fmla="*/ 0 h 166"/>
              <a:gd name="T16" fmla="*/ 0 w 372"/>
              <a:gd name="T17" fmla="*/ 0 h 166"/>
              <a:gd name="T18" fmla="*/ 0 w 372"/>
              <a:gd name="T19" fmla="*/ 166 h 166"/>
              <a:gd name="T20" fmla="*/ 287 w 372"/>
              <a:gd name="T21" fmla="*/ 166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o-RO"/>
          </a:p>
        </p:txBody>
      </p:sp>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5" name="Date Placeholder 3"/>
          <p:cNvSpPr>
            <a:spLocks noGrp="1"/>
          </p:cNvSpPr>
          <p:nvPr>
            <p:ph type="dt" sz="half" idx="10"/>
          </p:nvPr>
        </p:nvSpPr>
        <p:spPr/>
        <p:txBody>
          <a:bodyPr/>
          <a:lstStyle>
            <a:lvl1pPr>
              <a:defRPr/>
            </a:lvl1pPr>
          </a:lstStyle>
          <a:p>
            <a:pPr>
              <a:defRPr/>
            </a:pPr>
            <a:fld id="{4792EF1D-0DB2-4E6A-94FF-8A363F1B8793}" type="datetimeFigureOut">
              <a:rPr lang="ro-RO"/>
              <a:pPr>
                <a:defRPr/>
              </a:pPr>
              <a:t>09.10.2017</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a:xfrm>
            <a:off x="531813" y="4529138"/>
            <a:ext cx="779462" cy="365125"/>
          </a:xfrm>
        </p:spPr>
        <p:txBody>
          <a:bodyPr/>
          <a:lstStyle>
            <a:lvl1pPr>
              <a:defRPr/>
            </a:lvl1pPr>
          </a:lstStyle>
          <a:p>
            <a:pPr>
              <a:defRPr/>
            </a:pPr>
            <a:fld id="{74B6C768-E226-44EE-9A98-3D7661A07434}" type="slidenum">
              <a:rPr lang="ro-RO"/>
              <a:pPr>
                <a:defRPr/>
              </a:pPr>
              <a:t>‹#›</a:t>
            </a:fld>
            <a:endParaRPr lang="ro-RO"/>
          </a:p>
        </p:txBody>
      </p:sp>
    </p:spTree>
    <p:extLst>
      <p:ext uri="{BB962C8B-B14F-4D97-AF65-F5344CB8AC3E}">
        <p14:creationId xmlns:p14="http://schemas.microsoft.com/office/powerpoint/2010/main" val="29658951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4" name="Freeform 11"/>
          <p:cNvSpPr>
            <a:spLocks/>
          </p:cNvSpPr>
          <p:nvPr/>
        </p:nvSpPr>
        <p:spPr bwMode="auto">
          <a:xfrm flipV="1">
            <a:off x="-4763" y="3178175"/>
            <a:ext cx="1589088" cy="508000"/>
          </a:xfrm>
          <a:custGeom>
            <a:avLst/>
            <a:gdLst>
              <a:gd name="T0" fmla="*/ 9248 w 9248"/>
              <a:gd name="T1" fmla="*/ 4701 h 10000"/>
              <a:gd name="T2" fmla="*/ 7915 w 9248"/>
              <a:gd name="T3" fmla="*/ 188 h 10000"/>
              <a:gd name="T4" fmla="*/ 7886 w 9248"/>
              <a:gd name="T5" fmla="*/ 94 h 10000"/>
              <a:gd name="T6" fmla="*/ 7803 w 9248"/>
              <a:gd name="T7" fmla="*/ 0 h 10000"/>
              <a:gd name="T8" fmla="*/ 7275 w 9248"/>
              <a:gd name="T9" fmla="*/ 0 h 10000"/>
              <a:gd name="T10" fmla="*/ 0 w 9248"/>
              <a:gd name="T11" fmla="*/ 70 h 10000"/>
              <a:gd name="T12" fmla="*/ 25 w 9248"/>
              <a:gd name="T13" fmla="*/ 10000 h 10000"/>
              <a:gd name="T14" fmla="*/ 7275 w 9248"/>
              <a:gd name="T15" fmla="*/ 9966 h 10000"/>
              <a:gd name="T16" fmla="*/ 7803 w 9248"/>
              <a:gd name="T17" fmla="*/ 9966 h 10000"/>
              <a:gd name="T18" fmla="*/ 7886 w 9248"/>
              <a:gd name="T19" fmla="*/ 9872 h 10000"/>
              <a:gd name="T20" fmla="*/ 7915 w 9248"/>
              <a:gd name="T21" fmla="*/ 9778 h 10000"/>
              <a:gd name="T22" fmla="*/ 9248 w 9248"/>
              <a:gd name="T23" fmla="*/ 5265 h 10000"/>
              <a:gd name="T24" fmla="*/ 9248 w 9248"/>
              <a:gd name="T25" fmla="*/ 4701 h 1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o-RO"/>
          </a:p>
        </p:txBody>
      </p:sp>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A7997AF-0896-4B23-9D9A-42190A795648}" type="datetimeFigureOut">
              <a:rPr lang="ro-RO"/>
              <a:pPr>
                <a:defRPr/>
              </a:pPr>
              <a:t>09.10.2017</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a:xfrm>
            <a:off x="531813" y="3244850"/>
            <a:ext cx="779462" cy="365125"/>
          </a:xfrm>
        </p:spPr>
        <p:txBody>
          <a:bodyPr/>
          <a:lstStyle>
            <a:lvl1pPr>
              <a:defRPr/>
            </a:lvl1pPr>
          </a:lstStyle>
          <a:p>
            <a:pPr>
              <a:defRPr/>
            </a:pPr>
            <a:fld id="{863C4710-84D8-46C9-B2B8-4A8125DC5CDA}" type="slidenum">
              <a:rPr lang="ro-RO"/>
              <a:pPr>
                <a:defRPr/>
              </a:pPr>
              <a:t>‹#›</a:t>
            </a:fld>
            <a:endParaRPr lang="ro-RO"/>
          </a:p>
        </p:txBody>
      </p:sp>
    </p:spTree>
    <p:extLst>
      <p:ext uri="{BB962C8B-B14F-4D97-AF65-F5344CB8AC3E}">
        <p14:creationId xmlns:p14="http://schemas.microsoft.com/office/powerpoint/2010/main" val="25136570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5" name="Freeform 11"/>
          <p:cNvSpPr>
            <a:spLocks/>
          </p:cNvSpPr>
          <p:nvPr/>
        </p:nvSpPr>
        <p:spPr bwMode="auto">
          <a:xfrm flipV="1">
            <a:off x="-4763" y="3178175"/>
            <a:ext cx="1589088" cy="508000"/>
          </a:xfrm>
          <a:custGeom>
            <a:avLst/>
            <a:gdLst>
              <a:gd name="T0" fmla="*/ 9248 w 9248"/>
              <a:gd name="T1" fmla="*/ 4701 h 10000"/>
              <a:gd name="T2" fmla="*/ 7915 w 9248"/>
              <a:gd name="T3" fmla="*/ 188 h 10000"/>
              <a:gd name="T4" fmla="*/ 7886 w 9248"/>
              <a:gd name="T5" fmla="*/ 94 h 10000"/>
              <a:gd name="T6" fmla="*/ 7803 w 9248"/>
              <a:gd name="T7" fmla="*/ 0 h 10000"/>
              <a:gd name="T8" fmla="*/ 7275 w 9248"/>
              <a:gd name="T9" fmla="*/ 0 h 10000"/>
              <a:gd name="T10" fmla="*/ 0 w 9248"/>
              <a:gd name="T11" fmla="*/ 70 h 10000"/>
              <a:gd name="T12" fmla="*/ 25 w 9248"/>
              <a:gd name="T13" fmla="*/ 10000 h 10000"/>
              <a:gd name="T14" fmla="*/ 7275 w 9248"/>
              <a:gd name="T15" fmla="*/ 9966 h 10000"/>
              <a:gd name="T16" fmla="*/ 7803 w 9248"/>
              <a:gd name="T17" fmla="*/ 9966 h 10000"/>
              <a:gd name="T18" fmla="*/ 7886 w 9248"/>
              <a:gd name="T19" fmla="*/ 9872 h 10000"/>
              <a:gd name="T20" fmla="*/ 7915 w 9248"/>
              <a:gd name="T21" fmla="*/ 9778 h 10000"/>
              <a:gd name="T22" fmla="*/ 9248 w 9248"/>
              <a:gd name="T23" fmla="*/ 5265 h 10000"/>
              <a:gd name="T24" fmla="*/ 9248 w 9248"/>
              <a:gd name="T25" fmla="*/ 4701 h 1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o-RO"/>
          </a:p>
        </p:txBody>
      </p:sp>
      <p:sp>
        <p:nvSpPr>
          <p:cNvPr id="6" name="TextBox 36"/>
          <p:cNvSpPr txBox="1">
            <a:spLocks noChangeArrowheads="1"/>
          </p:cNvSpPr>
          <p:nvPr/>
        </p:nvSpPr>
        <p:spPr bwMode="auto">
          <a:xfrm>
            <a:off x="2466975" y="647700"/>
            <a:ext cx="60960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fontAlgn="base">
              <a:spcBef>
                <a:spcPct val="0"/>
              </a:spcBef>
              <a:spcAft>
                <a:spcPct val="0"/>
              </a:spcAft>
              <a:defRPr>
                <a:solidFill>
                  <a:schemeClr val="tx1"/>
                </a:solidFill>
                <a:latin typeface="Century Gothic" panose="020B0502020202020204" pitchFamily="34" charset="0"/>
              </a:defRPr>
            </a:lvl6pPr>
            <a:lvl7pPr marL="2971800" indent="-228600" fontAlgn="base">
              <a:spcBef>
                <a:spcPct val="0"/>
              </a:spcBef>
              <a:spcAft>
                <a:spcPct val="0"/>
              </a:spcAft>
              <a:defRPr>
                <a:solidFill>
                  <a:schemeClr val="tx1"/>
                </a:solidFill>
                <a:latin typeface="Century Gothic" panose="020B0502020202020204" pitchFamily="34" charset="0"/>
              </a:defRPr>
            </a:lvl7pPr>
            <a:lvl8pPr marL="3429000" indent="-228600" fontAlgn="base">
              <a:spcBef>
                <a:spcPct val="0"/>
              </a:spcBef>
              <a:spcAft>
                <a:spcPct val="0"/>
              </a:spcAft>
              <a:defRPr>
                <a:solidFill>
                  <a:schemeClr val="tx1"/>
                </a:solidFill>
                <a:latin typeface="Century Gothic" panose="020B0502020202020204" pitchFamily="34" charset="0"/>
              </a:defRPr>
            </a:lvl8pPr>
            <a:lvl9pPr marL="3886200" indent="-228600" fontAlgn="base">
              <a:spcBef>
                <a:spcPct val="0"/>
              </a:spcBef>
              <a:spcAft>
                <a:spcPct val="0"/>
              </a:spcAft>
              <a:defRPr>
                <a:solidFill>
                  <a:schemeClr val="tx1"/>
                </a:solidFill>
                <a:latin typeface="Century Gothic" panose="020B0502020202020204" pitchFamily="34" charset="0"/>
              </a:defRPr>
            </a:lvl9pPr>
          </a:lstStyle>
          <a:p>
            <a:pPr eaLnBrk="1" hangingPunct="1"/>
            <a:r>
              <a:rPr lang="en-US" altLang="ro-RO" sz="8000">
                <a:solidFill>
                  <a:schemeClr val="accent1"/>
                </a:solidFill>
                <a:latin typeface="Arial" panose="020B0604020202020204" pitchFamily="34" charset="0"/>
              </a:rPr>
              <a:t>“</a:t>
            </a:r>
          </a:p>
        </p:txBody>
      </p:sp>
      <p:sp>
        <p:nvSpPr>
          <p:cNvPr id="7" name="TextBox 37"/>
          <p:cNvSpPr txBox="1">
            <a:spLocks noChangeArrowheads="1"/>
          </p:cNvSpPr>
          <p:nvPr/>
        </p:nvSpPr>
        <p:spPr bwMode="auto">
          <a:xfrm>
            <a:off x="11114088" y="2905125"/>
            <a:ext cx="6096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fontAlgn="base">
              <a:spcBef>
                <a:spcPct val="0"/>
              </a:spcBef>
              <a:spcAft>
                <a:spcPct val="0"/>
              </a:spcAft>
              <a:defRPr>
                <a:solidFill>
                  <a:schemeClr val="tx1"/>
                </a:solidFill>
                <a:latin typeface="Century Gothic" panose="020B0502020202020204" pitchFamily="34" charset="0"/>
              </a:defRPr>
            </a:lvl6pPr>
            <a:lvl7pPr marL="2971800" indent="-228600" fontAlgn="base">
              <a:spcBef>
                <a:spcPct val="0"/>
              </a:spcBef>
              <a:spcAft>
                <a:spcPct val="0"/>
              </a:spcAft>
              <a:defRPr>
                <a:solidFill>
                  <a:schemeClr val="tx1"/>
                </a:solidFill>
                <a:latin typeface="Century Gothic" panose="020B0502020202020204" pitchFamily="34" charset="0"/>
              </a:defRPr>
            </a:lvl7pPr>
            <a:lvl8pPr marL="3429000" indent="-228600" fontAlgn="base">
              <a:spcBef>
                <a:spcPct val="0"/>
              </a:spcBef>
              <a:spcAft>
                <a:spcPct val="0"/>
              </a:spcAft>
              <a:defRPr>
                <a:solidFill>
                  <a:schemeClr val="tx1"/>
                </a:solidFill>
                <a:latin typeface="Century Gothic" panose="020B0502020202020204" pitchFamily="34" charset="0"/>
              </a:defRPr>
            </a:lvl8pPr>
            <a:lvl9pPr marL="3886200" indent="-228600" fontAlgn="base">
              <a:spcBef>
                <a:spcPct val="0"/>
              </a:spcBef>
              <a:spcAft>
                <a:spcPct val="0"/>
              </a:spcAft>
              <a:defRPr>
                <a:solidFill>
                  <a:schemeClr val="tx1"/>
                </a:solidFill>
                <a:latin typeface="Century Gothic" panose="020B0502020202020204" pitchFamily="34" charset="0"/>
              </a:defRPr>
            </a:lvl9pPr>
          </a:lstStyle>
          <a:p>
            <a:pPr eaLnBrk="1" hangingPunct="1"/>
            <a:r>
              <a:rPr lang="en-US" altLang="ro-RO" sz="8000">
                <a:solidFill>
                  <a:schemeClr val="accent1"/>
                </a:solidFill>
                <a:latin typeface="Arial" panose="020B0604020202020204" pitchFamily="34" charset="0"/>
              </a:rPr>
              <a:t>”</a:t>
            </a:r>
          </a:p>
        </p:txBody>
      </p:sp>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8" name="Date Placeholder 3"/>
          <p:cNvSpPr>
            <a:spLocks noGrp="1"/>
          </p:cNvSpPr>
          <p:nvPr>
            <p:ph type="dt" sz="half" idx="14"/>
          </p:nvPr>
        </p:nvSpPr>
        <p:spPr/>
        <p:txBody>
          <a:bodyPr/>
          <a:lstStyle>
            <a:lvl1pPr>
              <a:defRPr/>
            </a:lvl1pPr>
          </a:lstStyle>
          <a:p>
            <a:pPr>
              <a:defRPr/>
            </a:pPr>
            <a:fld id="{F0029917-B846-4FC0-AE05-F8CE7B2A34F1}" type="datetimeFigureOut">
              <a:rPr lang="ro-RO"/>
              <a:pPr>
                <a:defRPr/>
              </a:pPr>
              <a:t>09.10.2017</a:t>
            </a:fld>
            <a:endParaRPr lang="ro-RO"/>
          </a:p>
        </p:txBody>
      </p:sp>
      <p:sp>
        <p:nvSpPr>
          <p:cNvPr id="9" name="Footer Placeholder 4"/>
          <p:cNvSpPr>
            <a:spLocks noGrp="1"/>
          </p:cNvSpPr>
          <p:nvPr>
            <p:ph type="ftr" sz="quarter" idx="15"/>
          </p:nvPr>
        </p:nvSpPr>
        <p:spPr/>
        <p:txBody>
          <a:bodyPr/>
          <a:lstStyle>
            <a:lvl1pPr>
              <a:defRPr/>
            </a:lvl1pPr>
          </a:lstStyle>
          <a:p>
            <a:pPr>
              <a:defRPr/>
            </a:pPr>
            <a:endParaRPr lang="ro-RO"/>
          </a:p>
        </p:txBody>
      </p:sp>
      <p:sp>
        <p:nvSpPr>
          <p:cNvPr id="10" name="Slide Number Placeholder 5"/>
          <p:cNvSpPr>
            <a:spLocks noGrp="1"/>
          </p:cNvSpPr>
          <p:nvPr>
            <p:ph type="sldNum" sz="quarter" idx="16"/>
          </p:nvPr>
        </p:nvSpPr>
        <p:spPr>
          <a:xfrm>
            <a:off x="531813" y="3244850"/>
            <a:ext cx="779462" cy="365125"/>
          </a:xfrm>
        </p:spPr>
        <p:txBody>
          <a:bodyPr/>
          <a:lstStyle>
            <a:lvl1pPr>
              <a:defRPr/>
            </a:lvl1pPr>
          </a:lstStyle>
          <a:p>
            <a:pPr>
              <a:defRPr/>
            </a:pPr>
            <a:fld id="{BF44B8F3-04F6-4724-9A64-9CB712A5B7DE}" type="slidenum">
              <a:rPr lang="ro-RO"/>
              <a:pPr>
                <a:defRPr/>
              </a:pPr>
              <a:t>‹#›</a:t>
            </a:fld>
            <a:endParaRPr lang="ro-RO"/>
          </a:p>
        </p:txBody>
      </p:sp>
    </p:spTree>
    <p:extLst>
      <p:ext uri="{BB962C8B-B14F-4D97-AF65-F5344CB8AC3E}">
        <p14:creationId xmlns:p14="http://schemas.microsoft.com/office/powerpoint/2010/main" val="31796407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5" name="Freeform 11"/>
          <p:cNvSpPr>
            <a:spLocks/>
          </p:cNvSpPr>
          <p:nvPr/>
        </p:nvSpPr>
        <p:spPr bwMode="auto">
          <a:xfrm flipV="1">
            <a:off x="-4763" y="4911725"/>
            <a:ext cx="1589088" cy="508000"/>
          </a:xfrm>
          <a:custGeom>
            <a:avLst/>
            <a:gdLst>
              <a:gd name="T0" fmla="*/ 9248 w 9248"/>
              <a:gd name="T1" fmla="*/ 4701 h 10000"/>
              <a:gd name="T2" fmla="*/ 7915 w 9248"/>
              <a:gd name="T3" fmla="*/ 188 h 10000"/>
              <a:gd name="T4" fmla="*/ 7886 w 9248"/>
              <a:gd name="T5" fmla="*/ 94 h 10000"/>
              <a:gd name="T6" fmla="*/ 7803 w 9248"/>
              <a:gd name="T7" fmla="*/ 0 h 10000"/>
              <a:gd name="T8" fmla="*/ 7275 w 9248"/>
              <a:gd name="T9" fmla="*/ 0 h 10000"/>
              <a:gd name="T10" fmla="*/ 0 w 9248"/>
              <a:gd name="T11" fmla="*/ 70 h 10000"/>
              <a:gd name="T12" fmla="*/ 25 w 9248"/>
              <a:gd name="T13" fmla="*/ 10000 h 10000"/>
              <a:gd name="T14" fmla="*/ 7275 w 9248"/>
              <a:gd name="T15" fmla="*/ 9966 h 10000"/>
              <a:gd name="T16" fmla="*/ 7803 w 9248"/>
              <a:gd name="T17" fmla="*/ 9966 h 10000"/>
              <a:gd name="T18" fmla="*/ 7886 w 9248"/>
              <a:gd name="T19" fmla="*/ 9872 h 10000"/>
              <a:gd name="T20" fmla="*/ 7915 w 9248"/>
              <a:gd name="T21" fmla="*/ 9778 h 10000"/>
              <a:gd name="T22" fmla="*/ 9248 w 9248"/>
              <a:gd name="T23" fmla="*/ 5265 h 10000"/>
              <a:gd name="T24" fmla="*/ 9248 w 9248"/>
              <a:gd name="T25" fmla="*/ 4701 h 1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o-RO"/>
          </a:p>
        </p:txBody>
      </p:sp>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rtlCol="0">
            <a:normAutofit/>
          </a:bodyPr>
          <a:lstStyle>
            <a:lvl1pPr>
              <a:buNone/>
              <a:defRPr lang="en-US">
                <a:solidFill>
                  <a:schemeClr val="tx1">
                    <a:lumMod val="65000"/>
                    <a:lumOff val="35000"/>
                  </a:schemeClr>
                </a:solidFill>
              </a:defRPr>
            </a:lvl1pPr>
          </a:lstStyle>
          <a:p>
            <a:pPr lvl="0"/>
            <a:r>
              <a:rPr lang="en-US" smtClean="0"/>
              <a:t>Click to edit Master text styles</a:t>
            </a:r>
          </a:p>
        </p:txBody>
      </p:sp>
      <p:sp>
        <p:nvSpPr>
          <p:cNvPr id="6" name="Date Placeholder 4"/>
          <p:cNvSpPr>
            <a:spLocks noGrp="1"/>
          </p:cNvSpPr>
          <p:nvPr>
            <p:ph type="dt" sz="half" idx="10"/>
          </p:nvPr>
        </p:nvSpPr>
        <p:spPr/>
        <p:txBody>
          <a:bodyPr/>
          <a:lstStyle>
            <a:lvl1pPr>
              <a:defRPr/>
            </a:lvl1pPr>
          </a:lstStyle>
          <a:p>
            <a:pPr>
              <a:defRPr/>
            </a:pPr>
            <a:fld id="{9F46CC0A-5E37-4601-A908-B34FAA81FF47}" type="datetimeFigureOut">
              <a:rPr lang="ro-RO"/>
              <a:pPr>
                <a:defRPr/>
              </a:pPr>
              <a:t>09.10.2017</a:t>
            </a:fld>
            <a:endParaRPr lang="ro-RO"/>
          </a:p>
        </p:txBody>
      </p:sp>
      <p:sp>
        <p:nvSpPr>
          <p:cNvPr id="7" name="Footer Placeholder 5"/>
          <p:cNvSpPr>
            <a:spLocks noGrp="1"/>
          </p:cNvSpPr>
          <p:nvPr>
            <p:ph type="ftr" sz="quarter" idx="11"/>
          </p:nvPr>
        </p:nvSpPr>
        <p:spPr/>
        <p:txBody>
          <a:bodyPr/>
          <a:lstStyle>
            <a:lvl1pPr>
              <a:defRPr/>
            </a:lvl1pPr>
          </a:lstStyle>
          <a:p>
            <a:pPr>
              <a:defRPr/>
            </a:pPr>
            <a:endParaRPr lang="ro-RO"/>
          </a:p>
        </p:txBody>
      </p:sp>
      <p:sp>
        <p:nvSpPr>
          <p:cNvPr id="8" name="Slide Number Placeholder 6"/>
          <p:cNvSpPr>
            <a:spLocks noGrp="1"/>
          </p:cNvSpPr>
          <p:nvPr>
            <p:ph type="sldNum" sz="quarter" idx="12"/>
          </p:nvPr>
        </p:nvSpPr>
        <p:spPr>
          <a:xfrm>
            <a:off x="531813" y="4983163"/>
            <a:ext cx="779462" cy="365125"/>
          </a:xfrm>
        </p:spPr>
        <p:txBody>
          <a:bodyPr/>
          <a:lstStyle>
            <a:lvl1pPr>
              <a:defRPr/>
            </a:lvl1pPr>
          </a:lstStyle>
          <a:p>
            <a:pPr>
              <a:defRPr/>
            </a:pPr>
            <a:fld id="{E8410FD5-FE58-459B-A323-E6D8B4433D86}" type="slidenum">
              <a:rPr lang="ro-RO"/>
              <a:pPr>
                <a:defRPr/>
              </a:pPr>
              <a:t>‹#›</a:t>
            </a:fld>
            <a:endParaRPr lang="ro-RO"/>
          </a:p>
        </p:txBody>
      </p:sp>
    </p:spTree>
    <p:extLst>
      <p:ext uri="{BB962C8B-B14F-4D97-AF65-F5344CB8AC3E}">
        <p14:creationId xmlns:p14="http://schemas.microsoft.com/office/powerpoint/2010/main" val="18354041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5" name="Freeform 11"/>
          <p:cNvSpPr>
            <a:spLocks/>
          </p:cNvSpPr>
          <p:nvPr/>
        </p:nvSpPr>
        <p:spPr bwMode="auto">
          <a:xfrm flipV="1">
            <a:off x="-4763" y="4911725"/>
            <a:ext cx="1589088" cy="508000"/>
          </a:xfrm>
          <a:custGeom>
            <a:avLst/>
            <a:gdLst>
              <a:gd name="T0" fmla="*/ 9248 w 9248"/>
              <a:gd name="T1" fmla="*/ 4701 h 10000"/>
              <a:gd name="T2" fmla="*/ 7915 w 9248"/>
              <a:gd name="T3" fmla="*/ 188 h 10000"/>
              <a:gd name="T4" fmla="*/ 7886 w 9248"/>
              <a:gd name="T5" fmla="*/ 94 h 10000"/>
              <a:gd name="T6" fmla="*/ 7803 w 9248"/>
              <a:gd name="T7" fmla="*/ 0 h 10000"/>
              <a:gd name="T8" fmla="*/ 7275 w 9248"/>
              <a:gd name="T9" fmla="*/ 0 h 10000"/>
              <a:gd name="T10" fmla="*/ 0 w 9248"/>
              <a:gd name="T11" fmla="*/ 70 h 10000"/>
              <a:gd name="T12" fmla="*/ 25 w 9248"/>
              <a:gd name="T13" fmla="*/ 10000 h 10000"/>
              <a:gd name="T14" fmla="*/ 7275 w 9248"/>
              <a:gd name="T15" fmla="*/ 9966 h 10000"/>
              <a:gd name="T16" fmla="*/ 7803 w 9248"/>
              <a:gd name="T17" fmla="*/ 9966 h 10000"/>
              <a:gd name="T18" fmla="*/ 7886 w 9248"/>
              <a:gd name="T19" fmla="*/ 9872 h 10000"/>
              <a:gd name="T20" fmla="*/ 7915 w 9248"/>
              <a:gd name="T21" fmla="*/ 9778 h 10000"/>
              <a:gd name="T22" fmla="*/ 9248 w 9248"/>
              <a:gd name="T23" fmla="*/ 5265 h 10000"/>
              <a:gd name="T24" fmla="*/ 9248 w 9248"/>
              <a:gd name="T25" fmla="*/ 4701 h 1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o-RO"/>
          </a:p>
        </p:txBody>
      </p:sp>
      <p:sp>
        <p:nvSpPr>
          <p:cNvPr id="6" name="TextBox 36"/>
          <p:cNvSpPr txBox="1">
            <a:spLocks noChangeArrowheads="1"/>
          </p:cNvSpPr>
          <p:nvPr/>
        </p:nvSpPr>
        <p:spPr bwMode="auto">
          <a:xfrm>
            <a:off x="2466975" y="647700"/>
            <a:ext cx="60960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fontAlgn="base">
              <a:spcBef>
                <a:spcPct val="0"/>
              </a:spcBef>
              <a:spcAft>
                <a:spcPct val="0"/>
              </a:spcAft>
              <a:defRPr>
                <a:solidFill>
                  <a:schemeClr val="tx1"/>
                </a:solidFill>
                <a:latin typeface="Century Gothic" panose="020B0502020202020204" pitchFamily="34" charset="0"/>
              </a:defRPr>
            </a:lvl6pPr>
            <a:lvl7pPr marL="2971800" indent="-228600" fontAlgn="base">
              <a:spcBef>
                <a:spcPct val="0"/>
              </a:spcBef>
              <a:spcAft>
                <a:spcPct val="0"/>
              </a:spcAft>
              <a:defRPr>
                <a:solidFill>
                  <a:schemeClr val="tx1"/>
                </a:solidFill>
                <a:latin typeface="Century Gothic" panose="020B0502020202020204" pitchFamily="34" charset="0"/>
              </a:defRPr>
            </a:lvl7pPr>
            <a:lvl8pPr marL="3429000" indent="-228600" fontAlgn="base">
              <a:spcBef>
                <a:spcPct val="0"/>
              </a:spcBef>
              <a:spcAft>
                <a:spcPct val="0"/>
              </a:spcAft>
              <a:defRPr>
                <a:solidFill>
                  <a:schemeClr val="tx1"/>
                </a:solidFill>
                <a:latin typeface="Century Gothic" panose="020B0502020202020204" pitchFamily="34" charset="0"/>
              </a:defRPr>
            </a:lvl8pPr>
            <a:lvl9pPr marL="3886200" indent="-228600" fontAlgn="base">
              <a:spcBef>
                <a:spcPct val="0"/>
              </a:spcBef>
              <a:spcAft>
                <a:spcPct val="0"/>
              </a:spcAft>
              <a:defRPr>
                <a:solidFill>
                  <a:schemeClr val="tx1"/>
                </a:solidFill>
                <a:latin typeface="Century Gothic" panose="020B0502020202020204" pitchFamily="34" charset="0"/>
              </a:defRPr>
            </a:lvl9pPr>
          </a:lstStyle>
          <a:p>
            <a:pPr eaLnBrk="1" hangingPunct="1"/>
            <a:r>
              <a:rPr lang="en-US" altLang="ro-RO" sz="8000">
                <a:solidFill>
                  <a:schemeClr val="accent1"/>
                </a:solidFill>
                <a:latin typeface="Arial" panose="020B0604020202020204" pitchFamily="34" charset="0"/>
              </a:rPr>
              <a:t>“</a:t>
            </a:r>
          </a:p>
        </p:txBody>
      </p:sp>
      <p:sp>
        <p:nvSpPr>
          <p:cNvPr id="7" name="TextBox 37"/>
          <p:cNvSpPr txBox="1">
            <a:spLocks noChangeArrowheads="1"/>
          </p:cNvSpPr>
          <p:nvPr/>
        </p:nvSpPr>
        <p:spPr bwMode="auto">
          <a:xfrm>
            <a:off x="11114088" y="2905125"/>
            <a:ext cx="6096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fontAlgn="base">
              <a:spcBef>
                <a:spcPct val="0"/>
              </a:spcBef>
              <a:spcAft>
                <a:spcPct val="0"/>
              </a:spcAft>
              <a:defRPr>
                <a:solidFill>
                  <a:schemeClr val="tx1"/>
                </a:solidFill>
                <a:latin typeface="Century Gothic" panose="020B0502020202020204" pitchFamily="34" charset="0"/>
              </a:defRPr>
            </a:lvl6pPr>
            <a:lvl7pPr marL="2971800" indent="-228600" fontAlgn="base">
              <a:spcBef>
                <a:spcPct val="0"/>
              </a:spcBef>
              <a:spcAft>
                <a:spcPct val="0"/>
              </a:spcAft>
              <a:defRPr>
                <a:solidFill>
                  <a:schemeClr val="tx1"/>
                </a:solidFill>
                <a:latin typeface="Century Gothic" panose="020B0502020202020204" pitchFamily="34" charset="0"/>
              </a:defRPr>
            </a:lvl7pPr>
            <a:lvl8pPr marL="3429000" indent="-228600" fontAlgn="base">
              <a:spcBef>
                <a:spcPct val="0"/>
              </a:spcBef>
              <a:spcAft>
                <a:spcPct val="0"/>
              </a:spcAft>
              <a:defRPr>
                <a:solidFill>
                  <a:schemeClr val="tx1"/>
                </a:solidFill>
                <a:latin typeface="Century Gothic" panose="020B0502020202020204" pitchFamily="34" charset="0"/>
              </a:defRPr>
            </a:lvl8pPr>
            <a:lvl9pPr marL="3886200" indent="-228600" fontAlgn="base">
              <a:spcBef>
                <a:spcPct val="0"/>
              </a:spcBef>
              <a:spcAft>
                <a:spcPct val="0"/>
              </a:spcAft>
              <a:defRPr>
                <a:solidFill>
                  <a:schemeClr val="tx1"/>
                </a:solidFill>
                <a:latin typeface="Century Gothic" panose="020B0502020202020204" pitchFamily="34" charset="0"/>
              </a:defRPr>
            </a:lvl9pPr>
          </a:lstStyle>
          <a:p>
            <a:pPr eaLnBrk="1" hangingPunct="1"/>
            <a:r>
              <a:rPr lang="en-US" altLang="ro-RO" sz="8000">
                <a:solidFill>
                  <a:schemeClr val="accent1"/>
                </a:solidFill>
                <a:latin typeface="Arial" panose="020B0604020202020204" pitchFamily="34" charset="0"/>
              </a:rPr>
              <a:t>”</a:t>
            </a:r>
          </a:p>
        </p:txBody>
      </p:sp>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rtlCol="0">
            <a:normAutofit/>
          </a:bodyPr>
          <a:lstStyle>
            <a:lvl1pPr>
              <a:buNone/>
              <a:defRPr lang="en-US">
                <a:solidFill>
                  <a:schemeClr val="tx1">
                    <a:lumMod val="65000"/>
                    <a:lumOff val="35000"/>
                  </a:schemeClr>
                </a:solidFill>
              </a:defRPr>
            </a:lvl1pPr>
          </a:lstStyle>
          <a:p>
            <a:pPr lvl="0"/>
            <a:r>
              <a:rPr lang="en-US" smtClean="0"/>
              <a:t>Click to edit Master text styles</a:t>
            </a:r>
          </a:p>
        </p:txBody>
      </p:sp>
      <p:sp>
        <p:nvSpPr>
          <p:cNvPr id="8" name="Date Placeholder 4"/>
          <p:cNvSpPr>
            <a:spLocks noGrp="1"/>
          </p:cNvSpPr>
          <p:nvPr>
            <p:ph type="dt" sz="half" idx="14"/>
          </p:nvPr>
        </p:nvSpPr>
        <p:spPr/>
        <p:txBody>
          <a:bodyPr/>
          <a:lstStyle>
            <a:lvl1pPr>
              <a:defRPr/>
            </a:lvl1pPr>
          </a:lstStyle>
          <a:p>
            <a:pPr>
              <a:defRPr/>
            </a:pPr>
            <a:fld id="{7D86FE70-1430-491D-8280-7229403F7C32}" type="datetimeFigureOut">
              <a:rPr lang="ro-RO"/>
              <a:pPr>
                <a:defRPr/>
              </a:pPr>
              <a:t>09.10.2017</a:t>
            </a:fld>
            <a:endParaRPr lang="ro-RO"/>
          </a:p>
        </p:txBody>
      </p:sp>
      <p:sp>
        <p:nvSpPr>
          <p:cNvPr id="9" name="Footer Placeholder 5"/>
          <p:cNvSpPr>
            <a:spLocks noGrp="1"/>
          </p:cNvSpPr>
          <p:nvPr>
            <p:ph type="ftr" sz="quarter" idx="15"/>
          </p:nvPr>
        </p:nvSpPr>
        <p:spPr/>
        <p:txBody>
          <a:bodyPr/>
          <a:lstStyle>
            <a:lvl1pPr>
              <a:defRPr/>
            </a:lvl1pPr>
          </a:lstStyle>
          <a:p>
            <a:pPr>
              <a:defRPr/>
            </a:pPr>
            <a:endParaRPr lang="ro-RO"/>
          </a:p>
        </p:txBody>
      </p:sp>
      <p:sp>
        <p:nvSpPr>
          <p:cNvPr id="10" name="Slide Number Placeholder 6"/>
          <p:cNvSpPr>
            <a:spLocks noGrp="1"/>
          </p:cNvSpPr>
          <p:nvPr>
            <p:ph type="sldNum" sz="quarter" idx="16"/>
          </p:nvPr>
        </p:nvSpPr>
        <p:spPr>
          <a:xfrm>
            <a:off x="531813" y="4983163"/>
            <a:ext cx="779462" cy="365125"/>
          </a:xfrm>
        </p:spPr>
        <p:txBody>
          <a:bodyPr/>
          <a:lstStyle>
            <a:lvl1pPr>
              <a:defRPr/>
            </a:lvl1pPr>
          </a:lstStyle>
          <a:p>
            <a:pPr>
              <a:defRPr/>
            </a:pPr>
            <a:fld id="{DCD9F718-A143-4FD3-A310-20E04A990A79}" type="slidenum">
              <a:rPr lang="ro-RO"/>
              <a:pPr>
                <a:defRPr/>
              </a:pPr>
              <a:t>‹#›</a:t>
            </a:fld>
            <a:endParaRPr lang="ro-RO"/>
          </a:p>
        </p:txBody>
      </p:sp>
    </p:spTree>
    <p:extLst>
      <p:ext uri="{BB962C8B-B14F-4D97-AF65-F5344CB8AC3E}">
        <p14:creationId xmlns:p14="http://schemas.microsoft.com/office/powerpoint/2010/main" val="15863333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5" name="Freeform 11"/>
          <p:cNvSpPr>
            <a:spLocks/>
          </p:cNvSpPr>
          <p:nvPr/>
        </p:nvSpPr>
        <p:spPr bwMode="auto">
          <a:xfrm flipV="1">
            <a:off x="-4763" y="4911725"/>
            <a:ext cx="1589088" cy="508000"/>
          </a:xfrm>
          <a:custGeom>
            <a:avLst/>
            <a:gdLst>
              <a:gd name="T0" fmla="*/ 9248 w 9248"/>
              <a:gd name="T1" fmla="*/ 4701 h 10000"/>
              <a:gd name="T2" fmla="*/ 7915 w 9248"/>
              <a:gd name="T3" fmla="*/ 188 h 10000"/>
              <a:gd name="T4" fmla="*/ 7886 w 9248"/>
              <a:gd name="T5" fmla="*/ 94 h 10000"/>
              <a:gd name="T6" fmla="*/ 7803 w 9248"/>
              <a:gd name="T7" fmla="*/ 0 h 10000"/>
              <a:gd name="T8" fmla="*/ 7275 w 9248"/>
              <a:gd name="T9" fmla="*/ 0 h 10000"/>
              <a:gd name="T10" fmla="*/ 0 w 9248"/>
              <a:gd name="T11" fmla="*/ 70 h 10000"/>
              <a:gd name="T12" fmla="*/ 25 w 9248"/>
              <a:gd name="T13" fmla="*/ 10000 h 10000"/>
              <a:gd name="T14" fmla="*/ 7275 w 9248"/>
              <a:gd name="T15" fmla="*/ 9966 h 10000"/>
              <a:gd name="T16" fmla="*/ 7803 w 9248"/>
              <a:gd name="T17" fmla="*/ 9966 h 10000"/>
              <a:gd name="T18" fmla="*/ 7886 w 9248"/>
              <a:gd name="T19" fmla="*/ 9872 h 10000"/>
              <a:gd name="T20" fmla="*/ 7915 w 9248"/>
              <a:gd name="T21" fmla="*/ 9778 h 10000"/>
              <a:gd name="T22" fmla="*/ 9248 w 9248"/>
              <a:gd name="T23" fmla="*/ 5265 h 10000"/>
              <a:gd name="T24" fmla="*/ 9248 w 9248"/>
              <a:gd name="T25" fmla="*/ 4701 h 1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o-RO"/>
          </a:p>
        </p:txBody>
      </p:sp>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rtlCol="0">
            <a:normAutofit/>
          </a:bodyPr>
          <a:lstStyle>
            <a:lvl1pPr>
              <a:buNone/>
              <a:defRPr lang="en-US">
                <a:solidFill>
                  <a:schemeClr val="tx1">
                    <a:lumMod val="65000"/>
                    <a:lumOff val="35000"/>
                  </a:schemeClr>
                </a:solidFill>
              </a:defRPr>
            </a:lvl1pPr>
          </a:lstStyle>
          <a:p>
            <a:pPr lvl="0"/>
            <a:r>
              <a:rPr lang="en-US" smtClean="0"/>
              <a:t>Click to edit Master text styles</a:t>
            </a:r>
          </a:p>
        </p:txBody>
      </p:sp>
      <p:sp>
        <p:nvSpPr>
          <p:cNvPr id="6" name="Date Placeholder 4"/>
          <p:cNvSpPr>
            <a:spLocks noGrp="1"/>
          </p:cNvSpPr>
          <p:nvPr>
            <p:ph type="dt" sz="half" idx="14"/>
          </p:nvPr>
        </p:nvSpPr>
        <p:spPr/>
        <p:txBody>
          <a:bodyPr/>
          <a:lstStyle>
            <a:lvl1pPr>
              <a:defRPr/>
            </a:lvl1pPr>
          </a:lstStyle>
          <a:p>
            <a:pPr>
              <a:defRPr/>
            </a:pPr>
            <a:fld id="{94803778-6C2A-40F8-AB17-58D0E55EBFE2}" type="datetimeFigureOut">
              <a:rPr lang="ro-RO"/>
              <a:pPr>
                <a:defRPr/>
              </a:pPr>
              <a:t>09.10.2017</a:t>
            </a:fld>
            <a:endParaRPr lang="ro-RO"/>
          </a:p>
        </p:txBody>
      </p:sp>
      <p:sp>
        <p:nvSpPr>
          <p:cNvPr id="7" name="Footer Placeholder 5"/>
          <p:cNvSpPr>
            <a:spLocks noGrp="1"/>
          </p:cNvSpPr>
          <p:nvPr>
            <p:ph type="ftr" sz="quarter" idx="15"/>
          </p:nvPr>
        </p:nvSpPr>
        <p:spPr/>
        <p:txBody>
          <a:bodyPr/>
          <a:lstStyle>
            <a:lvl1pPr>
              <a:defRPr/>
            </a:lvl1pPr>
          </a:lstStyle>
          <a:p>
            <a:pPr>
              <a:defRPr/>
            </a:pPr>
            <a:endParaRPr lang="ro-RO"/>
          </a:p>
        </p:txBody>
      </p:sp>
      <p:sp>
        <p:nvSpPr>
          <p:cNvPr id="8" name="Slide Number Placeholder 6"/>
          <p:cNvSpPr>
            <a:spLocks noGrp="1"/>
          </p:cNvSpPr>
          <p:nvPr>
            <p:ph type="sldNum" sz="quarter" idx="16"/>
          </p:nvPr>
        </p:nvSpPr>
        <p:spPr>
          <a:xfrm>
            <a:off x="531813" y="4983163"/>
            <a:ext cx="779462" cy="365125"/>
          </a:xfrm>
        </p:spPr>
        <p:txBody>
          <a:bodyPr/>
          <a:lstStyle>
            <a:lvl1pPr>
              <a:defRPr/>
            </a:lvl1pPr>
          </a:lstStyle>
          <a:p>
            <a:pPr>
              <a:defRPr/>
            </a:pPr>
            <a:fld id="{D205BE86-06A1-42CC-8B51-AAE7944C4D21}" type="slidenum">
              <a:rPr lang="ro-RO"/>
              <a:pPr>
                <a:defRPr/>
              </a:pPr>
              <a:t>‹#›</a:t>
            </a:fld>
            <a:endParaRPr lang="ro-RO"/>
          </a:p>
        </p:txBody>
      </p:sp>
    </p:spTree>
    <p:extLst>
      <p:ext uri="{BB962C8B-B14F-4D97-AF65-F5344CB8AC3E}">
        <p14:creationId xmlns:p14="http://schemas.microsoft.com/office/powerpoint/2010/main" val="4110260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4" name="Freeform 11"/>
          <p:cNvSpPr>
            <a:spLocks/>
          </p:cNvSpPr>
          <p:nvPr/>
        </p:nvSpPr>
        <p:spPr bwMode="auto">
          <a:xfrm flipV="1">
            <a:off x="-4763" y="714375"/>
            <a:ext cx="1589088" cy="508000"/>
          </a:xfrm>
          <a:custGeom>
            <a:avLst/>
            <a:gdLst>
              <a:gd name="T0" fmla="*/ 9248 w 9248"/>
              <a:gd name="T1" fmla="*/ 4701 h 10000"/>
              <a:gd name="T2" fmla="*/ 7915 w 9248"/>
              <a:gd name="T3" fmla="*/ 188 h 10000"/>
              <a:gd name="T4" fmla="*/ 7886 w 9248"/>
              <a:gd name="T5" fmla="*/ 94 h 10000"/>
              <a:gd name="T6" fmla="*/ 7803 w 9248"/>
              <a:gd name="T7" fmla="*/ 0 h 10000"/>
              <a:gd name="T8" fmla="*/ 7275 w 9248"/>
              <a:gd name="T9" fmla="*/ 0 h 10000"/>
              <a:gd name="T10" fmla="*/ 0 w 9248"/>
              <a:gd name="T11" fmla="*/ 70 h 10000"/>
              <a:gd name="T12" fmla="*/ 25 w 9248"/>
              <a:gd name="T13" fmla="*/ 10000 h 10000"/>
              <a:gd name="T14" fmla="*/ 7275 w 9248"/>
              <a:gd name="T15" fmla="*/ 9966 h 10000"/>
              <a:gd name="T16" fmla="*/ 7803 w 9248"/>
              <a:gd name="T17" fmla="*/ 9966 h 10000"/>
              <a:gd name="T18" fmla="*/ 7886 w 9248"/>
              <a:gd name="T19" fmla="*/ 9872 h 10000"/>
              <a:gd name="T20" fmla="*/ 7915 w 9248"/>
              <a:gd name="T21" fmla="*/ 9778 h 10000"/>
              <a:gd name="T22" fmla="*/ 9248 w 9248"/>
              <a:gd name="T23" fmla="*/ 5265 h 10000"/>
              <a:gd name="T24" fmla="*/ 9248 w 9248"/>
              <a:gd name="T25" fmla="*/ 4701 h 1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o-RO"/>
          </a:p>
        </p:txBody>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3"/>
          <p:cNvSpPr>
            <a:spLocks noGrp="1"/>
          </p:cNvSpPr>
          <p:nvPr>
            <p:ph type="dt" sz="half" idx="10"/>
          </p:nvPr>
        </p:nvSpPr>
        <p:spPr/>
        <p:txBody>
          <a:bodyPr/>
          <a:lstStyle>
            <a:lvl1pPr>
              <a:defRPr/>
            </a:lvl1pPr>
          </a:lstStyle>
          <a:p>
            <a:pPr>
              <a:defRPr/>
            </a:pPr>
            <a:fld id="{DE12781C-793F-4201-824D-2EDBAB1061B8}" type="datetimeFigureOut">
              <a:rPr lang="ro-RO"/>
              <a:pPr>
                <a:defRPr/>
              </a:pPr>
              <a:t>09.10.2017</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13050216-0AD7-4382-B535-A06141B657E7}" type="slidenum">
              <a:rPr lang="ro-RO"/>
              <a:pPr>
                <a:defRPr/>
              </a:pPr>
              <a:t>‹#›</a:t>
            </a:fld>
            <a:endParaRPr lang="ro-RO"/>
          </a:p>
        </p:txBody>
      </p:sp>
    </p:spTree>
    <p:extLst>
      <p:ext uri="{BB962C8B-B14F-4D97-AF65-F5344CB8AC3E}">
        <p14:creationId xmlns:p14="http://schemas.microsoft.com/office/powerpoint/2010/main" val="14332549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Freeform 11"/>
          <p:cNvSpPr>
            <a:spLocks/>
          </p:cNvSpPr>
          <p:nvPr/>
        </p:nvSpPr>
        <p:spPr bwMode="auto">
          <a:xfrm flipV="1">
            <a:off x="-4763" y="714375"/>
            <a:ext cx="1589088" cy="508000"/>
          </a:xfrm>
          <a:custGeom>
            <a:avLst/>
            <a:gdLst>
              <a:gd name="T0" fmla="*/ 9248 w 9248"/>
              <a:gd name="T1" fmla="*/ 4701 h 10000"/>
              <a:gd name="T2" fmla="*/ 7915 w 9248"/>
              <a:gd name="T3" fmla="*/ 188 h 10000"/>
              <a:gd name="T4" fmla="*/ 7886 w 9248"/>
              <a:gd name="T5" fmla="*/ 94 h 10000"/>
              <a:gd name="T6" fmla="*/ 7803 w 9248"/>
              <a:gd name="T7" fmla="*/ 0 h 10000"/>
              <a:gd name="T8" fmla="*/ 7275 w 9248"/>
              <a:gd name="T9" fmla="*/ 0 h 10000"/>
              <a:gd name="T10" fmla="*/ 0 w 9248"/>
              <a:gd name="T11" fmla="*/ 70 h 10000"/>
              <a:gd name="T12" fmla="*/ 25 w 9248"/>
              <a:gd name="T13" fmla="*/ 10000 h 10000"/>
              <a:gd name="T14" fmla="*/ 7275 w 9248"/>
              <a:gd name="T15" fmla="*/ 9966 h 10000"/>
              <a:gd name="T16" fmla="*/ 7803 w 9248"/>
              <a:gd name="T17" fmla="*/ 9966 h 10000"/>
              <a:gd name="T18" fmla="*/ 7886 w 9248"/>
              <a:gd name="T19" fmla="*/ 9872 h 10000"/>
              <a:gd name="T20" fmla="*/ 7915 w 9248"/>
              <a:gd name="T21" fmla="*/ 9778 h 10000"/>
              <a:gd name="T22" fmla="*/ 9248 w 9248"/>
              <a:gd name="T23" fmla="*/ 5265 h 10000"/>
              <a:gd name="T24" fmla="*/ 9248 w 9248"/>
              <a:gd name="T25" fmla="*/ 4701 h 1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o-RO"/>
          </a:p>
        </p:txBody>
      </p:sp>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3"/>
          <p:cNvSpPr>
            <a:spLocks noGrp="1"/>
          </p:cNvSpPr>
          <p:nvPr>
            <p:ph type="dt" sz="half" idx="10"/>
          </p:nvPr>
        </p:nvSpPr>
        <p:spPr/>
        <p:txBody>
          <a:bodyPr/>
          <a:lstStyle>
            <a:lvl1pPr>
              <a:defRPr/>
            </a:lvl1pPr>
          </a:lstStyle>
          <a:p>
            <a:pPr>
              <a:defRPr/>
            </a:pPr>
            <a:fld id="{C82CB1EF-A4CA-4FC1-B28C-98BB1773FE25}" type="datetimeFigureOut">
              <a:rPr lang="ro-RO"/>
              <a:pPr>
                <a:defRPr/>
              </a:pPr>
              <a:t>09.10.2017</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BC2D3843-0166-4EDD-A950-E8C41F3D53FA}" type="slidenum">
              <a:rPr lang="ro-RO"/>
              <a:pPr>
                <a:defRPr/>
              </a:pPr>
              <a:t>‹#›</a:t>
            </a:fld>
            <a:endParaRPr lang="ro-RO"/>
          </a:p>
        </p:txBody>
      </p:sp>
    </p:spTree>
    <p:extLst>
      <p:ext uri="{BB962C8B-B14F-4D97-AF65-F5344CB8AC3E}">
        <p14:creationId xmlns:p14="http://schemas.microsoft.com/office/powerpoint/2010/main" val="4386210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Freeform 11"/>
          <p:cNvSpPr>
            <a:spLocks/>
          </p:cNvSpPr>
          <p:nvPr/>
        </p:nvSpPr>
        <p:spPr bwMode="auto">
          <a:xfrm flipV="1">
            <a:off x="-4763" y="714375"/>
            <a:ext cx="1589088" cy="508000"/>
          </a:xfrm>
          <a:custGeom>
            <a:avLst/>
            <a:gdLst>
              <a:gd name="T0" fmla="*/ 9248 w 9248"/>
              <a:gd name="T1" fmla="*/ 4701 h 10000"/>
              <a:gd name="T2" fmla="*/ 7915 w 9248"/>
              <a:gd name="T3" fmla="*/ 188 h 10000"/>
              <a:gd name="T4" fmla="*/ 7886 w 9248"/>
              <a:gd name="T5" fmla="*/ 94 h 10000"/>
              <a:gd name="T6" fmla="*/ 7803 w 9248"/>
              <a:gd name="T7" fmla="*/ 0 h 10000"/>
              <a:gd name="T8" fmla="*/ 7275 w 9248"/>
              <a:gd name="T9" fmla="*/ 0 h 10000"/>
              <a:gd name="T10" fmla="*/ 0 w 9248"/>
              <a:gd name="T11" fmla="*/ 70 h 10000"/>
              <a:gd name="T12" fmla="*/ 25 w 9248"/>
              <a:gd name="T13" fmla="*/ 10000 h 10000"/>
              <a:gd name="T14" fmla="*/ 7275 w 9248"/>
              <a:gd name="T15" fmla="*/ 9966 h 10000"/>
              <a:gd name="T16" fmla="*/ 7803 w 9248"/>
              <a:gd name="T17" fmla="*/ 9966 h 10000"/>
              <a:gd name="T18" fmla="*/ 7886 w 9248"/>
              <a:gd name="T19" fmla="*/ 9872 h 10000"/>
              <a:gd name="T20" fmla="*/ 7915 w 9248"/>
              <a:gd name="T21" fmla="*/ 9778 h 10000"/>
              <a:gd name="T22" fmla="*/ 9248 w 9248"/>
              <a:gd name="T23" fmla="*/ 5265 h 10000"/>
              <a:gd name="T24" fmla="*/ 9248 w 9248"/>
              <a:gd name="T25" fmla="*/ 4701 h 1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o-RO"/>
          </a:p>
        </p:txBody>
      </p:sp>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3"/>
          <p:cNvSpPr>
            <a:spLocks noGrp="1"/>
          </p:cNvSpPr>
          <p:nvPr>
            <p:ph type="dt" sz="half" idx="10"/>
          </p:nvPr>
        </p:nvSpPr>
        <p:spPr/>
        <p:txBody>
          <a:bodyPr/>
          <a:lstStyle>
            <a:lvl1pPr>
              <a:defRPr/>
            </a:lvl1pPr>
          </a:lstStyle>
          <a:p>
            <a:pPr>
              <a:defRPr/>
            </a:pPr>
            <a:fld id="{1EEFDACD-D422-4F8E-9DB7-65B129D35982}" type="datetimeFigureOut">
              <a:rPr lang="ro-RO"/>
              <a:pPr>
                <a:defRPr/>
              </a:pPr>
              <a:t>09.10.2017</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9E943FFF-595A-47AA-B33F-B6CCAFA899BB}" type="slidenum">
              <a:rPr lang="ro-RO"/>
              <a:pPr>
                <a:defRPr/>
              </a:pPr>
              <a:t>‹#›</a:t>
            </a:fld>
            <a:endParaRPr lang="ro-RO"/>
          </a:p>
        </p:txBody>
      </p:sp>
    </p:spTree>
    <p:extLst>
      <p:ext uri="{BB962C8B-B14F-4D97-AF65-F5344CB8AC3E}">
        <p14:creationId xmlns:p14="http://schemas.microsoft.com/office/powerpoint/2010/main" val="16604007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Freeform 11"/>
          <p:cNvSpPr>
            <a:spLocks/>
          </p:cNvSpPr>
          <p:nvPr/>
        </p:nvSpPr>
        <p:spPr bwMode="auto">
          <a:xfrm flipV="1">
            <a:off x="-4763" y="3178175"/>
            <a:ext cx="1589088" cy="508000"/>
          </a:xfrm>
          <a:custGeom>
            <a:avLst/>
            <a:gdLst>
              <a:gd name="T0" fmla="*/ 9248 w 9248"/>
              <a:gd name="T1" fmla="*/ 4701 h 10000"/>
              <a:gd name="T2" fmla="*/ 7915 w 9248"/>
              <a:gd name="T3" fmla="*/ 188 h 10000"/>
              <a:gd name="T4" fmla="*/ 7886 w 9248"/>
              <a:gd name="T5" fmla="*/ 94 h 10000"/>
              <a:gd name="T6" fmla="*/ 7803 w 9248"/>
              <a:gd name="T7" fmla="*/ 0 h 10000"/>
              <a:gd name="T8" fmla="*/ 7275 w 9248"/>
              <a:gd name="T9" fmla="*/ 0 h 10000"/>
              <a:gd name="T10" fmla="*/ 0 w 9248"/>
              <a:gd name="T11" fmla="*/ 70 h 10000"/>
              <a:gd name="T12" fmla="*/ 25 w 9248"/>
              <a:gd name="T13" fmla="*/ 10000 h 10000"/>
              <a:gd name="T14" fmla="*/ 7275 w 9248"/>
              <a:gd name="T15" fmla="*/ 9966 h 10000"/>
              <a:gd name="T16" fmla="*/ 7803 w 9248"/>
              <a:gd name="T17" fmla="*/ 9966 h 10000"/>
              <a:gd name="T18" fmla="*/ 7886 w 9248"/>
              <a:gd name="T19" fmla="*/ 9872 h 10000"/>
              <a:gd name="T20" fmla="*/ 7915 w 9248"/>
              <a:gd name="T21" fmla="*/ 9778 h 10000"/>
              <a:gd name="T22" fmla="*/ 9248 w 9248"/>
              <a:gd name="T23" fmla="*/ 5265 h 10000"/>
              <a:gd name="T24" fmla="*/ 9248 w 9248"/>
              <a:gd name="T25" fmla="*/ 4701 h 1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o-RO"/>
          </a:p>
        </p:txBody>
      </p:sp>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7BEE0F6B-86A5-4E08-BF6F-1D2685FB8E9A}" type="datetimeFigureOut">
              <a:rPr lang="ro-RO"/>
              <a:pPr>
                <a:defRPr/>
              </a:pPr>
              <a:t>09.10.2017</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a:xfrm>
            <a:off x="531813" y="3244850"/>
            <a:ext cx="779462" cy="365125"/>
          </a:xfrm>
        </p:spPr>
        <p:txBody>
          <a:bodyPr/>
          <a:lstStyle>
            <a:lvl1pPr>
              <a:defRPr/>
            </a:lvl1pPr>
          </a:lstStyle>
          <a:p>
            <a:pPr>
              <a:defRPr/>
            </a:pPr>
            <a:fld id="{74C877F5-3906-4918-83D1-3AF62757AC6B}" type="slidenum">
              <a:rPr lang="ro-RO"/>
              <a:pPr>
                <a:defRPr/>
              </a:pPr>
              <a:t>‹#›</a:t>
            </a:fld>
            <a:endParaRPr lang="ro-RO"/>
          </a:p>
        </p:txBody>
      </p:sp>
    </p:spTree>
    <p:extLst>
      <p:ext uri="{BB962C8B-B14F-4D97-AF65-F5344CB8AC3E}">
        <p14:creationId xmlns:p14="http://schemas.microsoft.com/office/powerpoint/2010/main" val="29489170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Freeform 11"/>
          <p:cNvSpPr>
            <a:spLocks/>
          </p:cNvSpPr>
          <p:nvPr/>
        </p:nvSpPr>
        <p:spPr bwMode="auto">
          <a:xfrm flipV="1">
            <a:off x="-4763" y="714375"/>
            <a:ext cx="1589088" cy="508000"/>
          </a:xfrm>
          <a:custGeom>
            <a:avLst/>
            <a:gdLst>
              <a:gd name="T0" fmla="*/ 9248 w 9248"/>
              <a:gd name="T1" fmla="*/ 4701 h 10000"/>
              <a:gd name="T2" fmla="*/ 7915 w 9248"/>
              <a:gd name="T3" fmla="*/ 188 h 10000"/>
              <a:gd name="T4" fmla="*/ 7886 w 9248"/>
              <a:gd name="T5" fmla="*/ 94 h 10000"/>
              <a:gd name="T6" fmla="*/ 7803 w 9248"/>
              <a:gd name="T7" fmla="*/ 0 h 10000"/>
              <a:gd name="T8" fmla="*/ 7275 w 9248"/>
              <a:gd name="T9" fmla="*/ 0 h 10000"/>
              <a:gd name="T10" fmla="*/ 0 w 9248"/>
              <a:gd name="T11" fmla="*/ 70 h 10000"/>
              <a:gd name="T12" fmla="*/ 25 w 9248"/>
              <a:gd name="T13" fmla="*/ 10000 h 10000"/>
              <a:gd name="T14" fmla="*/ 7275 w 9248"/>
              <a:gd name="T15" fmla="*/ 9966 h 10000"/>
              <a:gd name="T16" fmla="*/ 7803 w 9248"/>
              <a:gd name="T17" fmla="*/ 9966 h 10000"/>
              <a:gd name="T18" fmla="*/ 7886 w 9248"/>
              <a:gd name="T19" fmla="*/ 9872 h 10000"/>
              <a:gd name="T20" fmla="*/ 7915 w 9248"/>
              <a:gd name="T21" fmla="*/ 9778 h 10000"/>
              <a:gd name="T22" fmla="*/ 9248 w 9248"/>
              <a:gd name="T23" fmla="*/ 5265 h 10000"/>
              <a:gd name="T24" fmla="*/ 9248 w 9248"/>
              <a:gd name="T25" fmla="*/ 4701 h 1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o-RO"/>
          </a:p>
        </p:txBody>
      </p:sp>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Date Placeholder 4"/>
          <p:cNvSpPr>
            <a:spLocks noGrp="1"/>
          </p:cNvSpPr>
          <p:nvPr>
            <p:ph type="dt" sz="half" idx="10"/>
          </p:nvPr>
        </p:nvSpPr>
        <p:spPr/>
        <p:txBody>
          <a:bodyPr/>
          <a:lstStyle>
            <a:lvl1pPr>
              <a:defRPr/>
            </a:lvl1pPr>
          </a:lstStyle>
          <a:p>
            <a:pPr>
              <a:defRPr/>
            </a:pPr>
            <a:fld id="{6C37DE9C-3650-4F7C-8D85-EEF5262A8DF6}" type="datetimeFigureOut">
              <a:rPr lang="ro-RO"/>
              <a:pPr>
                <a:defRPr/>
              </a:pPr>
              <a:t>09.10.2017</a:t>
            </a:fld>
            <a:endParaRPr lang="ro-RO"/>
          </a:p>
        </p:txBody>
      </p:sp>
      <p:sp>
        <p:nvSpPr>
          <p:cNvPr id="7" name="Footer Placeholder 5"/>
          <p:cNvSpPr>
            <a:spLocks noGrp="1"/>
          </p:cNvSpPr>
          <p:nvPr>
            <p:ph type="ftr" sz="quarter" idx="11"/>
          </p:nvPr>
        </p:nvSpPr>
        <p:spPr/>
        <p:txBody>
          <a:bodyPr/>
          <a:lstStyle>
            <a:lvl1pPr>
              <a:defRPr/>
            </a:lvl1pPr>
          </a:lstStyle>
          <a:p>
            <a:pPr>
              <a:defRPr/>
            </a:pPr>
            <a:endParaRPr lang="ro-RO"/>
          </a:p>
        </p:txBody>
      </p:sp>
      <p:sp>
        <p:nvSpPr>
          <p:cNvPr id="9" name="Slide Number Placeholder 5"/>
          <p:cNvSpPr>
            <a:spLocks noGrp="1"/>
          </p:cNvSpPr>
          <p:nvPr>
            <p:ph type="sldNum" sz="quarter" idx="12"/>
          </p:nvPr>
        </p:nvSpPr>
        <p:spPr/>
        <p:txBody>
          <a:bodyPr/>
          <a:lstStyle>
            <a:lvl1pPr>
              <a:defRPr/>
            </a:lvl1pPr>
          </a:lstStyle>
          <a:p>
            <a:pPr>
              <a:defRPr/>
            </a:pPr>
            <a:fld id="{24F07194-A6AD-4986-83EB-3C939FD91CB3}" type="slidenum">
              <a:rPr lang="ro-RO"/>
              <a:pPr>
                <a:defRPr/>
              </a:pPr>
              <a:t>‹#›</a:t>
            </a:fld>
            <a:endParaRPr lang="ro-RO"/>
          </a:p>
        </p:txBody>
      </p:sp>
    </p:spTree>
    <p:extLst>
      <p:ext uri="{BB962C8B-B14F-4D97-AF65-F5344CB8AC3E}">
        <p14:creationId xmlns:p14="http://schemas.microsoft.com/office/powerpoint/2010/main" val="37943082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Freeform 35"/>
          <p:cNvSpPr>
            <a:spLocks/>
          </p:cNvSpPr>
          <p:nvPr/>
        </p:nvSpPr>
        <p:spPr bwMode="auto">
          <a:xfrm flipV="1">
            <a:off x="-4763" y="714375"/>
            <a:ext cx="1589088" cy="508000"/>
          </a:xfrm>
          <a:custGeom>
            <a:avLst/>
            <a:gdLst>
              <a:gd name="T0" fmla="*/ 9248 w 9248"/>
              <a:gd name="T1" fmla="*/ 4701 h 10000"/>
              <a:gd name="T2" fmla="*/ 7915 w 9248"/>
              <a:gd name="T3" fmla="*/ 188 h 10000"/>
              <a:gd name="T4" fmla="*/ 7886 w 9248"/>
              <a:gd name="T5" fmla="*/ 94 h 10000"/>
              <a:gd name="T6" fmla="*/ 7803 w 9248"/>
              <a:gd name="T7" fmla="*/ 0 h 10000"/>
              <a:gd name="T8" fmla="*/ 7275 w 9248"/>
              <a:gd name="T9" fmla="*/ 0 h 10000"/>
              <a:gd name="T10" fmla="*/ 0 w 9248"/>
              <a:gd name="T11" fmla="*/ 70 h 10000"/>
              <a:gd name="T12" fmla="*/ 25 w 9248"/>
              <a:gd name="T13" fmla="*/ 10000 h 10000"/>
              <a:gd name="T14" fmla="*/ 7275 w 9248"/>
              <a:gd name="T15" fmla="*/ 9966 h 10000"/>
              <a:gd name="T16" fmla="*/ 7803 w 9248"/>
              <a:gd name="T17" fmla="*/ 9966 h 10000"/>
              <a:gd name="T18" fmla="*/ 7886 w 9248"/>
              <a:gd name="T19" fmla="*/ 9872 h 10000"/>
              <a:gd name="T20" fmla="*/ 7915 w 9248"/>
              <a:gd name="T21" fmla="*/ 9778 h 10000"/>
              <a:gd name="T22" fmla="*/ 9248 w 9248"/>
              <a:gd name="T23" fmla="*/ 5265 h 10000"/>
              <a:gd name="T24" fmla="*/ 9248 w 9248"/>
              <a:gd name="T25" fmla="*/ 4701 h 1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o-RO"/>
          </a:p>
        </p:txBody>
      </p:sp>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Date Placeholder 6"/>
          <p:cNvSpPr>
            <a:spLocks noGrp="1"/>
          </p:cNvSpPr>
          <p:nvPr>
            <p:ph type="dt" sz="half" idx="10"/>
          </p:nvPr>
        </p:nvSpPr>
        <p:spPr/>
        <p:txBody>
          <a:bodyPr/>
          <a:lstStyle>
            <a:lvl1pPr>
              <a:defRPr/>
            </a:lvl1pPr>
          </a:lstStyle>
          <a:p>
            <a:pPr>
              <a:defRPr/>
            </a:pPr>
            <a:fld id="{E8820A67-2934-49B1-8EB8-2EB8E0B3F407}" type="datetimeFigureOut">
              <a:rPr lang="ro-RO"/>
              <a:pPr>
                <a:defRPr/>
              </a:pPr>
              <a:t>09.10.2017</a:t>
            </a:fld>
            <a:endParaRPr lang="ro-RO"/>
          </a:p>
        </p:txBody>
      </p:sp>
      <p:sp>
        <p:nvSpPr>
          <p:cNvPr id="9" name="Footer Placeholder 7"/>
          <p:cNvSpPr>
            <a:spLocks noGrp="1"/>
          </p:cNvSpPr>
          <p:nvPr>
            <p:ph type="ftr" sz="quarter" idx="11"/>
          </p:nvPr>
        </p:nvSpPr>
        <p:spPr/>
        <p:txBody>
          <a:bodyPr/>
          <a:lstStyle>
            <a:lvl1pPr>
              <a:defRPr/>
            </a:lvl1pPr>
          </a:lstStyle>
          <a:p>
            <a:pPr>
              <a:defRPr/>
            </a:pPr>
            <a:endParaRPr lang="ro-RO"/>
          </a:p>
        </p:txBody>
      </p:sp>
      <p:sp>
        <p:nvSpPr>
          <p:cNvPr id="11" name="Slide Number Placeholder 5"/>
          <p:cNvSpPr>
            <a:spLocks noGrp="1"/>
          </p:cNvSpPr>
          <p:nvPr>
            <p:ph type="sldNum" sz="quarter" idx="12"/>
          </p:nvPr>
        </p:nvSpPr>
        <p:spPr/>
        <p:txBody>
          <a:bodyPr/>
          <a:lstStyle>
            <a:lvl1pPr>
              <a:defRPr/>
            </a:lvl1pPr>
          </a:lstStyle>
          <a:p>
            <a:pPr>
              <a:defRPr/>
            </a:pPr>
            <a:fld id="{36F9FB80-9E42-4939-89B9-E69095C6DA11}" type="slidenum">
              <a:rPr lang="ro-RO"/>
              <a:pPr>
                <a:defRPr/>
              </a:pPr>
              <a:t>‹#›</a:t>
            </a:fld>
            <a:endParaRPr lang="ro-RO"/>
          </a:p>
        </p:txBody>
      </p:sp>
    </p:spTree>
    <p:extLst>
      <p:ext uri="{BB962C8B-B14F-4D97-AF65-F5344CB8AC3E}">
        <p14:creationId xmlns:p14="http://schemas.microsoft.com/office/powerpoint/2010/main" val="21993597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Freeform 11"/>
          <p:cNvSpPr>
            <a:spLocks/>
          </p:cNvSpPr>
          <p:nvPr/>
        </p:nvSpPr>
        <p:spPr bwMode="auto">
          <a:xfrm flipV="1">
            <a:off x="-4763" y="714375"/>
            <a:ext cx="1589088" cy="508000"/>
          </a:xfrm>
          <a:custGeom>
            <a:avLst/>
            <a:gdLst>
              <a:gd name="T0" fmla="*/ 9248 w 9248"/>
              <a:gd name="T1" fmla="*/ 4701 h 10000"/>
              <a:gd name="T2" fmla="*/ 7915 w 9248"/>
              <a:gd name="T3" fmla="*/ 188 h 10000"/>
              <a:gd name="T4" fmla="*/ 7886 w 9248"/>
              <a:gd name="T5" fmla="*/ 94 h 10000"/>
              <a:gd name="T6" fmla="*/ 7803 w 9248"/>
              <a:gd name="T7" fmla="*/ 0 h 10000"/>
              <a:gd name="T8" fmla="*/ 7275 w 9248"/>
              <a:gd name="T9" fmla="*/ 0 h 10000"/>
              <a:gd name="T10" fmla="*/ 0 w 9248"/>
              <a:gd name="T11" fmla="*/ 70 h 10000"/>
              <a:gd name="T12" fmla="*/ 25 w 9248"/>
              <a:gd name="T13" fmla="*/ 10000 h 10000"/>
              <a:gd name="T14" fmla="*/ 7275 w 9248"/>
              <a:gd name="T15" fmla="*/ 9966 h 10000"/>
              <a:gd name="T16" fmla="*/ 7803 w 9248"/>
              <a:gd name="T17" fmla="*/ 9966 h 10000"/>
              <a:gd name="T18" fmla="*/ 7886 w 9248"/>
              <a:gd name="T19" fmla="*/ 9872 h 10000"/>
              <a:gd name="T20" fmla="*/ 7915 w 9248"/>
              <a:gd name="T21" fmla="*/ 9778 h 10000"/>
              <a:gd name="T22" fmla="*/ 9248 w 9248"/>
              <a:gd name="T23" fmla="*/ 5265 h 10000"/>
              <a:gd name="T24" fmla="*/ 9248 w 9248"/>
              <a:gd name="T25" fmla="*/ 4701 h 1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o-RO"/>
          </a:p>
        </p:txBody>
      </p:sp>
      <p:sp>
        <p:nvSpPr>
          <p:cNvPr id="2" name="Title 1"/>
          <p:cNvSpPr>
            <a:spLocks noGrp="1"/>
          </p:cNvSpPr>
          <p:nvPr>
            <p:ph type="title"/>
          </p:nvPr>
        </p:nvSpPr>
        <p:spPr/>
        <p:txBody>
          <a:bodyPr/>
          <a:lstStyle/>
          <a:p>
            <a:r>
              <a:rPr lang="en-US" smtClean="0"/>
              <a:t>Click to edit Master title style</a:t>
            </a:r>
            <a:endParaRPr lang="en-US" dirty="0"/>
          </a:p>
        </p:txBody>
      </p:sp>
      <p:sp>
        <p:nvSpPr>
          <p:cNvPr id="4" name="Date Placeholder 2"/>
          <p:cNvSpPr>
            <a:spLocks noGrp="1"/>
          </p:cNvSpPr>
          <p:nvPr>
            <p:ph type="dt" sz="half" idx="10"/>
          </p:nvPr>
        </p:nvSpPr>
        <p:spPr/>
        <p:txBody>
          <a:bodyPr/>
          <a:lstStyle>
            <a:lvl1pPr>
              <a:defRPr/>
            </a:lvl1pPr>
          </a:lstStyle>
          <a:p>
            <a:pPr>
              <a:defRPr/>
            </a:pPr>
            <a:fld id="{CC9CB352-107A-453B-A2F7-29012E22F57C}" type="datetimeFigureOut">
              <a:rPr lang="ro-RO"/>
              <a:pPr>
                <a:defRPr/>
              </a:pPr>
              <a:t>09.10.2017</a:t>
            </a:fld>
            <a:endParaRPr lang="ro-RO"/>
          </a:p>
        </p:txBody>
      </p:sp>
      <p:sp>
        <p:nvSpPr>
          <p:cNvPr id="5" name="Footer Placeholder 3"/>
          <p:cNvSpPr>
            <a:spLocks noGrp="1"/>
          </p:cNvSpPr>
          <p:nvPr>
            <p:ph type="ftr" sz="quarter" idx="11"/>
          </p:nvPr>
        </p:nvSpPr>
        <p:spPr/>
        <p:txBody>
          <a:bodyPr/>
          <a:lstStyle>
            <a:lvl1pPr>
              <a:defRPr/>
            </a:lvl1pPr>
          </a:lstStyle>
          <a:p>
            <a:pPr>
              <a:defRPr/>
            </a:pPr>
            <a:endParaRPr lang="ro-RO"/>
          </a:p>
        </p:txBody>
      </p:sp>
      <p:sp>
        <p:nvSpPr>
          <p:cNvPr id="6" name="Slide Number Placeholder 4"/>
          <p:cNvSpPr>
            <a:spLocks noGrp="1"/>
          </p:cNvSpPr>
          <p:nvPr>
            <p:ph type="sldNum" sz="quarter" idx="12"/>
          </p:nvPr>
        </p:nvSpPr>
        <p:spPr/>
        <p:txBody>
          <a:bodyPr/>
          <a:lstStyle>
            <a:lvl1pPr>
              <a:defRPr/>
            </a:lvl1pPr>
          </a:lstStyle>
          <a:p>
            <a:pPr>
              <a:defRPr/>
            </a:pPr>
            <a:fld id="{B3B26740-C5E9-4497-AF14-E5F9A888C173}" type="slidenum">
              <a:rPr lang="ro-RO"/>
              <a:pPr>
                <a:defRPr/>
              </a:pPr>
              <a:t>‹#›</a:t>
            </a:fld>
            <a:endParaRPr lang="ro-RO"/>
          </a:p>
        </p:txBody>
      </p:sp>
    </p:spTree>
    <p:extLst>
      <p:ext uri="{BB962C8B-B14F-4D97-AF65-F5344CB8AC3E}">
        <p14:creationId xmlns:p14="http://schemas.microsoft.com/office/powerpoint/2010/main" val="28683813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reeform 11"/>
          <p:cNvSpPr>
            <a:spLocks/>
          </p:cNvSpPr>
          <p:nvPr/>
        </p:nvSpPr>
        <p:spPr bwMode="auto">
          <a:xfrm flipV="1">
            <a:off x="-4763" y="714375"/>
            <a:ext cx="1589088" cy="508000"/>
          </a:xfrm>
          <a:custGeom>
            <a:avLst/>
            <a:gdLst>
              <a:gd name="T0" fmla="*/ 9248 w 9248"/>
              <a:gd name="T1" fmla="*/ 4701 h 10000"/>
              <a:gd name="T2" fmla="*/ 7915 w 9248"/>
              <a:gd name="T3" fmla="*/ 188 h 10000"/>
              <a:gd name="T4" fmla="*/ 7886 w 9248"/>
              <a:gd name="T5" fmla="*/ 94 h 10000"/>
              <a:gd name="T6" fmla="*/ 7803 w 9248"/>
              <a:gd name="T7" fmla="*/ 0 h 10000"/>
              <a:gd name="T8" fmla="*/ 7275 w 9248"/>
              <a:gd name="T9" fmla="*/ 0 h 10000"/>
              <a:gd name="T10" fmla="*/ 0 w 9248"/>
              <a:gd name="T11" fmla="*/ 70 h 10000"/>
              <a:gd name="T12" fmla="*/ 25 w 9248"/>
              <a:gd name="T13" fmla="*/ 10000 h 10000"/>
              <a:gd name="T14" fmla="*/ 7275 w 9248"/>
              <a:gd name="T15" fmla="*/ 9966 h 10000"/>
              <a:gd name="T16" fmla="*/ 7803 w 9248"/>
              <a:gd name="T17" fmla="*/ 9966 h 10000"/>
              <a:gd name="T18" fmla="*/ 7886 w 9248"/>
              <a:gd name="T19" fmla="*/ 9872 h 10000"/>
              <a:gd name="T20" fmla="*/ 7915 w 9248"/>
              <a:gd name="T21" fmla="*/ 9778 h 10000"/>
              <a:gd name="T22" fmla="*/ 9248 w 9248"/>
              <a:gd name="T23" fmla="*/ 5265 h 10000"/>
              <a:gd name="T24" fmla="*/ 9248 w 9248"/>
              <a:gd name="T25" fmla="*/ 4701 h 1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o-RO"/>
          </a:p>
        </p:txBody>
      </p:sp>
      <p:sp>
        <p:nvSpPr>
          <p:cNvPr id="3" name="Date Placeholder 1"/>
          <p:cNvSpPr>
            <a:spLocks noGrp="1"/>
          </p:cNvSpPr>
          <p:nvPr>
            <p:ph type="dt" sz="half" idx="10"/>
          </p:nvPr>
        </p:nvSpPr>
        <p:spPr/>
        <p:txBody>
          <a:bodyPr/>
          <a:lstStyle>
            <a:lvl1pPr>
              <a:defRPr/>
            </a:lvl1pPr>
          </a:lstStyle>
          <a:p>
            <a:pPr>
              <a:defRPr/>
            </a:pPr>
            <a:fld id="{25879958-2BEE-4956-BF34-252435288BB4}" type="datetimeFigureOut">
              <a:rPr lang="ro-RO"/>
              <a:pPr>
                <a:defRPr/>
              </a:pPr>
              <a:t>09.10.2017</a:t>
            </a:fld>
            <a:endParaRPr lang="ro-RO"/>
          </a:p>
        </p:txBody>
      </p:sp>
      <p:sp>
        <p:nvSpPr>
          <p:cNvPr id="4" name="Footer Placeholder 2"/>
          <p:cNvSpPr>
            <a:spLocks noGrp="1"/>
          </p:cNvSpPr>
          <p:nvPr>
            <p:ph type="ftr" sz="quarter" idx="11"/>
          </p:nvPr>
        </p:nvSpPr>
        <p:spPr/>
        <p:txBody>
          <a:bodyPr/>
          <a:lstStyle>
            <a:lvl1pPr>
              <a:defRPr/>
            </a:lvl1pPr>
          </a:lstStyle>
          <a:p>
            <a:pPr>
              <a:defRPr/>
            </a:pPr>
            <a:endParaRPr lang="ro-RO"/>
          </a:p>
        </p:txBody>
      </p:sp>
      <p:sp>
        <p:nvSpPr>
          <p:cNvPr id="5" name="Slide Number Placeholder 3"/>
          <p:cNvSpPr>
            <a:spLocks noGrp="1"/>
          </p:cNvSpPr>
          <p:nvPr>
            <p:ph type="sldNum" sz="quarter" idx="12"/>
          </p:nvPr>
        </p:nvSpPr>
        <p:spPr/>
        <p:txBody>
          <a:bodyPr/>
          <a:lstStyle>
            <a:lvl1pPr>
              <a:defRPr/>
            </a:lvl1pPr>
          </a:lstStyle>
          <a:p>
            <a:pPr>
              <a:defRPr/>
            </a:pPr>
            <a:fld id="{57CB64E0-A287-4995-87E0-3834D2043E2B}" type="slidenum">
              <a:rPr lang="ro-RO"/>
              <a:pPr>
                <a:defRPr/>
              </a:pPr>
              <a:t>‹#›</a:t>
            </a:fld>
            <a:endParaRPr lang="ro-RO"/>
          </a:p>
        </p:txBody>
      </p:sp>
    </p:spTree>
    <p:extLst>
      <p:ext uri="{BB962C8B-B14F-4D97-AF65-F5344CB8AC3E}">
        <p14:creationId xmlns:p14="http://schemas.microsoft.com/office/powerpoint/2010/main" val="17272097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Freeform 11"/>
          <p:cNvSpPr>
            <a:spLocks/>
          </p:cNvSpPr>
          <p:nvPr/>
        </p:nvSpPr>
        <p:spPr bwMode="auto">
          <a:xfrm flipV="1">
            <a:off x="-4763" y="714375"/>
            <a:ext cx="1589088" cy="508000"/>
          </a:xfrm>
          <a:custGeom>
            <a:avLst/>
            <a:gdLst>
              <a:gd name="T0" fmla="*/ 9248 w 9248"/>
              <a:gd name="T1" fmla="*/ 4701 h 10000"/>
              <a:gd name="T2" fmla="*/ 7915 w 9248"/>
              <a:gd name="T3" fmla="*/ 188 h 10000"/>
              <a:gd name="T4" fmla="*/ 7886 w 9248"/>
              <a:gd name="T5" fmla="*/ 94 h 10000"/>
              <a:gd name="T6" fmla="*/ 7803 w 9248"/>
              <a:gd name="T7" fmla="*/ 0 h 10000"/>
              <a:gd name="T8" fmla="*/ 7275 w 9248"/>
              <a:gd name="T9" fmla="*/ 0 h 10000"/>
              <a:gd name="T10" fmla="*/ 0 w 9248"/>
              <a:gd name="T11" fmla="*/ 70 h 10000"/>
              <a:gd name="T12" fmla="*/ 25 w 9248"/>
              <a:gd name="T13" fmla="*/ 10000 h 10000"/>
              <a:gd name="T14" fmla="*/ 7275 w 9248"/>
              <a:gd name="T15" fmla="*/ 9966 h 10000"/>
              <a:gd name="T16" fmla="*/ 7803 w 9248"/>
              <a:gd name="T17" fmla="*/ 9966 h 10000"/>
              <a:gd name="T18" fmla="*/ 7886 w 9248"/>
              <a:gd name="T19" fmla="*/ 9872 h 10000"/>
              <a:gd name="T20" fmla="*/ 7915 w 9248"/>
              <a:gd name="T21" fmla="*/ 9778 h 10000"/>
              <a:gd name="T22" fmla="*/ 9248 w 9248"/>
              <a:gd name="T23" fmla="*/ 5265 h 10000"/>
              <a:gd name="T24" fmla="*/ 9248 w 9248"/>
              <a:gd name="T25" fmla="*/ 4701 h 1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o-RO"/>
          </a:p>
        </p:txBody>
      </p:sp>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4"/>
          <p:cNvSpPr>
            <a:spLocks noGrp="1"/>
          </p:cNvSpPr>
          <p:nvPr>
            <p:ph type="dt" sz="half" idx="10"/>
          </p:nvPr>
        </p:nvSpPr>
        <p:spPr/>
        <p:txBody>
          <a:bodyPr/>
          <a:lstStyle>
            <a:lvl1pPr>
              <a:defRPr/>
            </a:lvl1pPr>
          </a:lstStyle>
          <a:p>
            <a:pPr>
              <a:defRPr/>
            </a:pPr>
            <a:fld id="{046DEE4A-7C07-422C-AD62-3D7CF9D9F1AF}" type="datetimeFigureOut">
              <a:rPr lang="ro-RO"/>
              <a:pPr>
                <a:defRPr/>
              </a:pPr>
              <a:t>09.10.2017</a:t>
            </a:fld>
            <a:endParaRPr lang="ro-RO"/>
          </a:p>
        </p:txBody>
      </p:sp>
      <p:sp>
        <p:nvSpPr>
          <p:cNvPr id="7" name="Footer Placeholder 5"/>
          <p:cNvSpPr>
            <a:spLocks noGrp="1"/>
          </p:cNvSpPr>
          <p:nvPr>
            <p:ph type="ftr" sz="quarter" idx="11"/>
          </p:nvPr>
        </p:nvSpPr>
        <p:spPr/>
        <p:txBody>
          <a:bodyPr/>
          <a:lstStyle>
            <a:lvl1pPr>
              <a:defRPr/>
            </a:lvl1pPr>
          </a:lstStyle>
          <a:p>
            <a:pPr>
              <a:defRPr/>
            </a:pPr>
            <a:endParaRPr lang="ro-RO"/>
          </a:p>
        </p:txBody>
      </p:sp>
      <p:sp>
        <p:nvSpPr>
          <p:cNvPr id="8" name="Slide Number Placeholder 6"/>
          <p:cNvSpPr>
            <a:spLocks noGrp="1"/>
          </p:cNvSpPr>
          <p:nvPr>
            <p:ph type="sldNum" sz="quarter" idx="12"/>
          </p:nvPr>
        </p:nvSpPr>
        <p:spPr/>
        <p:txBody>
          <a:bodyPr/>
          <a:lstStyle>
            <a:lvl1pPr>
              <a:defRPr/>
            </a:lvl1pPr>
          </a:lstStyle>
          <a:p>
            <a:pPr>
              <a:defRPr/>
            </a:pPr>
            <a:fld id="{67CC4704-7B54-4887-908D-16D2DB01F1A5}" type="slidenum">
              <a:rPr lang="ro-RO"/>
              <a:pPr>
                <a:defRPr/>
              </a:pPr>
              <a:t>‹#›</a:t>
            </a:fld>
            <a:endParaRPr lang="ro-RO"/>
          </a:p>
        </p:txBody>
      </p:sp>
    </p:spTree>
    <p:extLst>
      <p:ext uri="{BB962C8B-B14F-4D97-AF65-F5344CB8AC3E}">
        <p14:creationId xmlns:p14="http://schemas.microsoft.com/office/powerpoint/2010/main" val="2411316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Freeform 11"/>
          <p:cNvSpPr>
            <a:spLocks/>
          </p:cNvSpPr>
          <p:nvPr/>
        </p:nvSpPr>
        <p:spPr bwMode="auto">
          <a:xfrm flipV="1">
            <a:off x="-4763" y="4911725"/>
            <a:ext cx="1589088" cy="508000"/>
          </a:xfrm>
          <a:custGeom>
            <a:avLst/>
            <a:gdLst>
              <a:gd name="T0" fmla="*/ 9248 w 9248"/>
              <a:gd name="T1" fmla="*/ 4701 h 10000"/>
              <a:gd name="T2" fmla="*/ 7915 w 9248"/>
              <a:gd name="T3" fmla="*/ 188 h 10000"/>
              <a:gd name="T4" fmla="*/ 7886 w 9248"/>
              <a:gd name="T5" fmla="*/ 94 h 10000"/>
              <a:gd name="T6" fmla="*/ 7803 w 9248"/>
              <a:gd name="T7" fmla="*/ 0 h 10000"/>
              <a:gd name="T8" fmla="*/ 7275 w 9248"/>
              <a:gd name="T9" fmla="*/ 0 h 10000"/>
              <a:gd name="T10" fmla="*/ 0 w 9248"/>
              <a:gd name="T11" fmla="*/ 70 h 10000"/>
              <a:gd name="T12" fmla="*/ 25 w 9248"/>
              <a:gd name="T13" fmla="*/ 10000 h 10000"/>
              <a:gd name="T14" fmla="*/ 7275 w 9248"/>
              <a:gd name="T15" fmla="*/ 9966 h 10000"/>
              <a:gd name="T16" fmla="*/ 7803 w 9248"/>
              <a:gd name="T17" fmla="*/ 9966 h 10000"/>
              <a:gd name="T18" fmla="*/ 7886 w 9248"/>
              <a:gd name="T19" fmla="*/ 9872 h 10000"/>
              <a:gd name="T20" fmla="*/ 7915 w 9248"/>
              <a:gd name="T21" fmla="*/ 9778 h 10000"/>
              <a:gd name="T22" fmla="*/ 9248 w 9248"/>
              <a:gd name="T23" fmla="*/ 5265 h 10000"/>
              <a:gd name="T24" fmla="*/ 9248 w 9248"/>
              <a:gd name="T25" fmla="*/ 4701 h 1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o-RO"/>
          </a:p>
        </p:txBody>
      </p:sp>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rtlCol="0">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4"/>
          <p:cNvSpPr>
            <a:spLocks noGrp="1"/>
          </p:cNvSpPr>
          <p:nvPr>
            <p:ph type="dt" sz="half" idx="10"/>
          </p:nvPr>
        </p:nvSpPr>
        <p:spPr/>
        <p:txBody>
          <a:bodyPr/>
          <a:lstStyle>
            <a:lvl1pPr>
              <a:defRPr/>
            </a:lvl1pPr>
          </a:lstStyle>
          <a:p>
            <a:pPr>
              <a:defRPr/>
            </a:pPr>
            <a:fld id="{1DD87B3C-0F01-46A4-9BBF-7200079C582C}" type="datetimeFigureOut">
              <a:rPr lang="ro-RO"/>
              <a:pPr>
                <a:defRPr/>
              </a:pPr>
              <a:t>09.10.2017</a:t>
            </a:fld>
            <a:endParaRPr lang="ro-RO"/>
          </a:p>
        </p:txBody>
      </p:sp>
      <p:sp>
        <p:nvSpPr>
          <p:cNvPr id="7" name="Footer Placeholder 5"/>
          <p:cNvSpPr>
            <a:spLocks noGrp="1"/>
          </p:cNvSpPr>
          <p:nvPr>
            <p:ph type="ftr" sz="quarter" idx="11"/>
          </p:nvPr>
        </p:nvSpPr>
        <p:spPr/>
        <p:txBody>
          <a:bodyPr/>
          <a:lstStyle>
            <a:lvl1pPr>
              <a:defRPr/>
            </a:lvl1pPr>
          </a:lstStyle>
          <a:p>
            <a:pPr>
              <a:defRPr/>
            </a:pPr>
            <a:endParaRPr lang="ro-RO"/>
          </a:p>
        </p:txBody>
      </p:sp>
      <p:sp>
        <p:nvSpPr>
          <p:cNvPr id="8" name="Slide Number Placeholder 6"/>
          <p:cNvSpPr>
            <a:spLocks noGrp="1"/>
          </p:cNvSpPr>
          <p:nvPr>
            <p:ph type="sldNum" sz="quarter" idx="12"/>
          </p:nvPr>
        </p:nvSpPr>
        <p:spPr>
          <a:xfrm>
            <a:off x="531813" y="4983163"/>
            <a:ext cx="779462" cy="365125"/>
          </a:xfrm>
        </p:spPr>
        <p:txBody>
          <a:bodyPr/>
          <a:lstStyle>
            <a:lvl1pPr>
              <a:defRPr/>
            </a:lvl1pPr>
          </a:lstStyle>
          <a:p>
            <a:pPr>
              <a:defRPr/>
            </a:pPr>
            <a:fld id="{43EACB3C-11DC-453E-8E6C-17D597466D02}" type="slidenum">
              <a:rPr lang="ro-RO"/>
              <a:pPr>
                <a:defRPr/>
              </a:pPr>
              <a:t>‹#›</a:t>
            </a:fld>
            <a:endParaRPr lang="ro-RO"/>
          </a:p>
        </p:txBody>
      </p:sp>
    </p:spTree>
    <p:extLst>
      <p:ext uri="{BB962C8B-B14F-4D97-AF65-F5344CB8AC3E}">
        <p14:creationId xmlns:p14="http://schemas.microsoft.com/office/powerpoint/2010/main" val="42701912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8"/>
          <a:srcRect/>
          <a:stretch>
            <a:fillRect/>
          </a:stretch>
        </a:blipFill>
        <a:effectLst/>
      </p:bgPr>
    </p:bg>
    <p:spTree>
      <p:nvGrpSpPr>
        <p:cNvPr id="1" name=""/>
        <p:cNvGrpSpPr/>
        <p:nvPr/>
      </p:nvGrpSpPr>
      <p:grpSpPr>
        <a:xfrm>
          <a:off x="0" y="0"/>
          <a:ext cx="0" cy="0"/>
          <a:chOff x="0" y="0"/>
          <a:chExt cx="0" cy="0"/>
        </a:xfrm>
      </p:grpSpPr>
      <p:grpSp>
        <p:nvGrpSpPr>
          <p:cNvPr id="1026" name="Group 22"/>
          <p:cNvGrpSpPr>
            <a:grpSpLocks/>
          </p:cNvGrpSpPr>
          <p:nvPr/>
        </p:nvGrpSpPr>
        <p:grpSpPr bwMode="auto">
          <a:xfrm>
            <a:off x="0" y="228600"/>
            <a:ext cx="2851150" cy="6638925"/>
            <a:chOff x="2487613" y="285750"/>
            <a:chExt cx="2428875" cy="5654676"/>
          </a:xfrm>
        </p:grpSpPr>
        <p:sp>
          <p:nvSpPr>
            <p:cNvPr id="1046" name="Freeform 11"/>
            <p:cNvSpPr>
              <a:spLocks/>
            </p:cNvSpPr>
            <p:nvPr/>
          </p:nvSpPr>
          <p:spPr bwMode="auto">
            <a:xfrm>
              <a:off x="2487613" y="2284413"/>
              <a:ext cx="85725" cy="533400"/>
            </a:xfrm>
            <a:custGeom>
              <a:avLst/>
              <a:gdLst>
                <a:gd name="T0" fmla="*/ 22 w 22"/>
                <a:gd name="T1" fmla="*/ 136 h 136"/>
                <a:gd name="T2" fmla="*/ 17 w 22"/>
                <a:gd name="T3" fmla="*/ 80 h 136"/>
                <a:gd name="T4" fmla="*/ 0 w 22"/>
                <a:gd name="T5" fmla="*/ 0 h 136"/>
                <a:gd name="T6" fmla="*/ 0 w 22"/>
                <a:gd name="T7" fmla="*/ 35 h 136"/>
                <a:gd name="T8" fmla="*/ 20 w 22"/>
                <a:gd name="T9" fmla="*/ 124 h 136"/>
                <a:gd name="T10" fmla="*/ 22 w 22"/>
                <a:gd name="T11" fmla="*/ 136 h 136"/>
              </a:gdLst>
              <a:ahLst/>
              <a:cxnLst>
                <a:cxn ang="0">
                  <a:pos x="T0" y="T1"/>
                </a:cxn>
                <a:cxn ang="0">
                  <a:pos x="T2" y="T3"/>
                </a:cxn>
                <a:cxn ang="0">
                  <a:pos x="T4" y="T5"/>
                </a:cxn>
                <a:cxn ang="0">
                  <a:pos x="T6" y="T7"/>
                </a:cxn>
                <a:cxn ang="0">
                  <a:pos x="T8" y="T9"/>
                </a:cxn>
                <a:cxn ang="0">
                  <a:pos x="T10" y="T11"/>
                </a:cxn>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o-RO"/>
            </a:p>
          </p:txBody>
        </p:sp>
        <p:sp>
          <p:nvSpPr>
            <p:cNvPr id="1047" name="Freeform 12"/>
            <p:cNvSpPr>
              <a:spLocks/>
            </p:cNvSpPr>
            <p:nvPr/>
          </p:nvSpPr>
          <p:spPr bwMode="auto">
            <a:xfrm>
              <a:off x="2597151" y="2779713"/>
              <a:ext cx="550863" cy="1978025"/>
            </a:xfrm>
            <a:custGeom>
              <a:avLst/>
              <a:gdLst>
                <a:gd name="T0" fmla="*/ 86 w 140"/>
                <a:gd name="T1" fmla="*/ 350 h 504"/>
                <a:gd name="T2" fmla="*/ 139 w 140"/>
                <a:gd name="T3" fmla="*/ 504 h 504"/>
                <a:gd name="T4" fmla="*/ 140 w 140"/>
                <a:gd name="T5" fmla="*/ 478 h 504"/>
                <a:gd name="T6" fmla="*/ 95 w 140"/>
                <a:gd name="T7" fmla="*/ 347 h 504"/>
                <a:gd name="T8" fmla="*/ 0 w 140"/>
                <a:gd name="T9" fmla="*/ 0 h 504"/>
                <a:gd name="T10" fmla="*/ 6 w 140"/>
                <a:gd name="T11" fmla="*/ 61 h 504"/>
                <a:gd name="T12" fmla="*/ 86 w 140"/>
                <a:gd name="T13" fmla="*/ 350 h 504"/>
              </a:gdLst>
              <a:ahLst/>
              <a:cxnLst>
                <a:cxn ang="0">
                  <a:pos x="T0" y="T1"/>
                </a:cxn>
                <a:cxn ang="0">
                  <a:pos x="T2" y="T3"/>
                </a:cxn>
                <a:cxn ang="0">
                  <a:pos x="T4" y="T5"/>
                </a:cxn>
                <a:cxn ang="0">
                  <a:pos x="T6" y="T7"/>
                </a:cxn>
                <a:cxn ang="0">
                  <a:pos x="T8" y="T9"/>
                </a:cxn>
                <a:cxn ang="0">
                  <a:pos x="T10" y="T11"/>
                </a:cxn>
                <a:cxn ang="0">
                  <a:pos x="T12" y="T13"/>
                </a:cxn>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o-RO"/>
            </a:p>
          </p:txBody>
        </p:sp>
        <p:sp>
          <p:nvSpPr>
            <p:cNvPr id="1048" name="Freeform 13"/>
            <p:cNvSpPr>
              <a:spLocks/>
            </p:cNvSpPr>
            <p:nvPr/>
          </p:nvSpPr>
          <p:spPr bwMode="auto">
            <a:xfrm>
              <a:off x="3175001" y="4730750"/>
              <a:ext cx="519113" cy="1209675"/>
            </a:xfrm>
            <a:custGeom>
              <a:avLst/>
              <a:gdLst>
                <a:gd name="T0" fmla="*/ 8 w 132"/>
                <a:gd name="T1" fmla="*/ 22 h 308"/>
                <a:gd name="T2" fmla="*/ 0 w 132"/>
                <a:gd name="T3" fmla="*/ 0 h 308"/>
                <a:gd name="T4" fmla="*/ 0 w 132"/>
                <a:gd name="T5" fmla="*/ 29 h 308"/>
                <a:gd name="T6" fmla="*/ 68 w 132"/>
                <a:gd name="T7" fmla="*/ 194 h 308"/>
                <a:gd name="T8" fmla="*/ 123 w 132"/>
                <a:gd name="T9" fmla="*/ 308 h 308"/>
                <a:gd name="T10" fmla="*/ 132 w 132"/>
                <a:gd name="T11" fmla="*/ 308 h 308"/>
                <a:gd name="T12" fmla="*/ 77 w 132"/>
                <a:gd name="T13" fmla="*/ 190 h 308"/>
                <a:gd name="T14" fmla="*/ 8 w 132"/>
                <a:gd name="T15" fmla="*/ 22 h 3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o-RO"/>
            </a:p>
          </p:txBody>
        </p:sp>
        <p:sp>
          <p:nvSpPr>
            <p:cNvPr id="1049" name="Freeform 14"/>
            <p:cNvSpPr>
              <a:spLocks/>
            </p:cNvSpPr>
            <p:nvPr/>
          </p:nvSpPr>
          <p:spPr bwMode="auto">
            <a:xfrm>
              <a:off x="3305176" y="5630863"/>
              <a:ext cx="146050" cy="309563"/>
            </a:xfrm>
            <a:custGeom>
              <a:avLst/>
              <a:gdLst>
                <a:gd name="T0" fmla="*/ 28 w 37"/>
                <a:gd name="T1" fmla="*/ 79 h 79"/>
                <a:gd name="T2" fmla="*/ 37 w 37"/>
                <a:gd name="T3" fmla="*/ 79 h 79"/>
                <a:gd name="T4" fmla="*/ 0 w 37"/>
                <a:gd name="T5" fmla="*/ 0 h 79"/>
                <a:gd name="T6" fmla="*/ 28 w 37"/>
                <a:gd name="T7" fmla="*/ 79 h 79"/>
              </a:gdLst>
              <a:ahLst/>
              <a:cxnLst>
                <a:cxn ang="0">
                  <a:pos x="T0" y="T1"/>
                </a:cxn>
                <a:cxn ang="0">
                  <a:pos x="T2" y="T3"/>
                </a:cxn>
                <a:cxn ang="0">
                  <a:pos x="T4" y="T5"/>
                </a:cxn>
                <a:cxn ang="0">
                  <a:pos x="T6" y="T7"/>
                </a:cxn>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o-RO"/>
            </a:p>
          </p:txBody>
        </p:sp>
        <p:sp>
          <p:nvSpPr>
            <p:cNvPr id="1050" name="Freeform 15"/>
            <p:cNvSpPr>
              <a:spLocks/>
            </p:cNvSpPr>
            <p:nvPr/>
          </p:nvSpPr>
          <p:spPr bwMode="auto">
            <a:xfrm>
              <a:off x="2573338" y="2817813"/>
              <a:ext cx="700088" cy="2835275"/>
            </a:xfrm>
            <a:custGeom>
              <a:avLst/>
              <a:gdLst>
                <a:gd name="T0" fmla="*/ 162 w 178"/>
                <a:gd name="T1" fmla="*/ 660 h 722"/>
                <a:gd name="T2" fmla="*/ 116 w 178"/>
                <a:gd name="T3" fmla="*/ 534 h 722"/>
                <a:gd name="T4" fmla="*/ 40 w 178"/>
                <a:gd name="T5" fmla="*/ 236 h 722"/>
                <a:gd name="T6" fmla="*/ 12 w 178"/>
                <a:gd name="T7" fmla="*/ 51 h 722"/>
                <a:gd name="T8" fmla="*/ 0 w 178"/>
                <a:gd name="T9" fmla="*/ 0 h 722"/>
                <a:gd name="T10" fmla="*/ 33 w 178"/>
                <a:gd name="T11" fmla="*/ 237 h 722"/>
                <a:gd name="T12" fmla="*/ 107 w 178"/>
                <a:gd name="T13" fmla="*/ 537 h 722"/>
                <a:gd name="T14" fmla="*/ 160 w 178"/>
                <a:gd name="T15" fmla="*/ 681 h 722"/>
                <a:gd name="T16" fmla="*/ 178 w 178"/>
                <a:gd name="T17" fmla="*/ 722 h 722"/>
                <a:gd name="T18" fmla="*/ 174 w 178"/>
                <a:gd name="T19" fmla="*/ 708 h 722"/>
                <a:gd name="T20" fmla="*/ 162 w 178"/>
                <a:gd name="T21" fmla="*/ 660 h 7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o-RO"/>
            </a:p>
          </p:txBody>
        </p:sp>
        <p:sp>
          <p:nvSpPr>
            <p:cNvPr id="1051" name="Freeform 16"/>
            <p:cNvSpPr>
              <a:spLocks/>
            </p:cNvSpPr>
            <p:nvPr/>
          </p:nvSpPr>
          <p:spPr bwMode="auto">
            <a:xfrm>
              <a:off x="2506663" y="285750"/>
              <a:ext cx="90488" cy="2493963"/>
            </a:xfrm>
            <a:custGeom>
              <a:avLst/>
              <a:gdLst>
                <a:gd name="T0" fmla="*/ 11 w 23"/>
                <a:gd name="T1" fmla="*/ 577 h 635"/>
                <a:gd name="T2" fmla="*/ 12 w 23"/>
                <a:gd name="T3" fmla="*/ 589 h 635"/>
                <a:gd name="T4" fmla="*/ 22 w 23"/>
                <a:gd name="T5" fmla="*/ 632 h 635"/>
                <a:gd name="T6" fmla="*/ 23 w 23"/>
                <a:gd name="T7" fmla="*/ 635 h 635"/>
                <a:gd name="T8" fmla="*/ 17 w 23"/>
                <a:gd name="T9" fmla="*/ 576 h 635"/>
                <a:gd name="T10" fmla="*/ 5 w 23"/>
                <a:gd name="T11" fmla="*/ 269 h 635"/>
                <a:gd name="T12" fmla="*/ 15 w 23"/>
                <a:gd name="T13" fmla="*/ 0 h 635"/>
                <a:gd name="T14" fmla="*/ 12 w 23"/>
                <a:gd name="T15" fmla="*/ 0 h 635"/>
                <a:gd name="T16" fmla="*/ 1 w 23"/>
                <a:gd name="T17" fmla="*/ 269 h 635"/>
                <a:gd name="T18" fmla="*/ 11 w 23"/>
                <a:gd name="T19" fmla="*/ 577 h 6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o-RO"/>
            </a:p>
          </p:txBody>
        </p:sp>
        <p:sp>
          <p:nvSpPr>
            <p:cNvPr id="1052" name="Freeform 17"/>
            <p:cNvSpPr>
              <a:spLocks/>
            </p:cNvSpPr>
            <p:nvPr/>
          </p:nvSpPr>
          <p:spPr bwMode="auto">
            <a:xfrm>
              <a:off x="2554288" y="2598738"/>
              <a:ext cx="66675" cy="420688"/>
            </a:xfrm>
            <a:custGeom>
              <a:avLst/>
              <a:gdLst>
                <a:gd name="T0" fmla="*/ 0 w 17"/>
                <a:gd name="T1" fmla="*/ 0 h 107"/>
                <a:gd name="T2" fmla="*/ 5 w 17"/>
                <a:gd name="T3" fmla="*/ 56 h 107"/>
                <a:gd name="T4" fmla="*/ 17 w 17"/>
                <a:gd name="T5" fmla="*/ 107 h 107"/>
                <a:gd name="T6" fmla="*/ 11 w 17"/>
                <a:gd name="T7" fmla="*/ 46 h 107"/>
                <a:gd name="T8" fmla="*/ 10 w 17"/>
                <a:gd name="T9" fmla="*/ 43 h 107"/>
                <a:gd name="T10" fmla="*/ 0 w 17"/>
                <a:gd name="T11" fmla="*/ 0 h 107"/>
              </a:gdLst>
              <a:ahLst/>
              <a:cxnLst>
                <a:cxn ang="0">
                  <a:pos x="T0" y="T1"/>
                </a:cxn>
                <a:cxn ang="0">
                  <a:pos x="T2" y="T3"/>
                </a:cxn>
                <a:cxn ang="0">
                  <a:pos x="T4" y="T5"/>
                </a:cxn>
                <a:cxn ang="0">
                  <a:pos x="T6" y="T7"/>
                </a:cxn>
                <a:cxn ang="0">
                  <a:pos x="T8" y="T9"/>
                </a:cxn>
                <a:cxn ang="0">
                  <a:pos x="T10" y="T11"/>
                </a:cxn>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o-RO"/>
            </a:p>
          </p:txBody>
        </p:sp>
        <p:sp>
          <p:nvSpPr>
            <p:cNvPr id="1053" name="Freeform 18"/>
            <p:cNvSpPr>
              <a:spLocks/>
            </p:cNvSpPr>
            <p:nvPr/>
          </p:nvSpPr>
          <p:spPr bwMode="auto">
            <a:xfrm>
              <a:off x="3143251" y="4757738"/>
              <a:ext cx="161925" cy="873125"/>
            </a:xfrm>
            <a:custGeom>
              <a:avLst/>
              <a:gdLst>
                <a:gd name="T0" fmla="*/ 0 w 41"/>
                <a:gd name="T1" fmla="*/ 0 h 222"/>
                <a:gd name="T2" fmla="*/ 5 w 41"/>
                <a:gd name="T3" fmla="*/ 93 h 222"/>
                <a:gd name="T4" fmla="*/ 17 w 41"/>
                <a:gd name="T5" fmla="*/ 166 h 222"/>
                <a:gd name="T6" fmla="*/ 24 w 41"/>
                <a:gd name="T7" fmla="*/ 184 h 222"/>
                <a:gd name="T8" fmla="*/ 41 w 41"/>
                <a:gd name="T9" fmla="*/ 222 h 222"/>
                <a:gd name="T10" fmla="*/ 38 w 41"/>
                <a:gd name="T11" fmla="*/ 212 h 222"/>
                <a:gd name="T12" fmla="*/ 13 w 41"/>
                <a:gd name="T13" fmla="*/ 92 h 222"/>
                <a:gd name="T14" fmla="*/ 8 w 41"/>
                <a:gd name="T15" fmla="*/ 22 h 222"/>
                <a:gd name="T16" fmla="*/ 7 w 41"/>
                <a:gd name="T17" fmla="*/ 18 h 222"/>
                <a:gd name="T18" fmla="*/ 0 w 41"/>
                <a:gd name="T19" fmla="*/ 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o-RO"/>
            </a:p>
          </p:txBody>
        </p:sp>
        <p:sp>
          <p:nvSpPr>
            <p:cNvPr id="1054" name="Freeform 19"/>
            <p:cNvSpPr>
              <a:spLocks/>
            </p:cNvSpPr>
            <p:nvPr/>
          </p:nvSpPr>
          <p:spPr bwMode="auto">
            <a:xfrm>
              <a:off x="3148013" y="1282700"/>
              <a:ext cx="1768475" cy="3448050"/>
            </a:xfrm>
            <a:custGeom>
              <a:avLst/>
              <a:gdLst>
                <a:gd name="T0" fmla="*/ 7 w 450"/>
                <a:gd name="T1" fmla="*/ 854 h 878"/>
                <a:gd name="T2" fmla="*/ 50 w 450"/>
                <a:gd name="T3" fmla="*/ 613 h 878"/>
                <a:gd name="T4" fmla="*/ 149 w 450"/>
                <a:gd name="T5" fmla="*/ 388 h 878"/>
                <a:gd name="T6" fmla="*/ 285 w 450"/>
                <a:gd name="T7" fmla="*/ 183 h 878"/>
                <a:gd name="T8" fmla="*/ 364 w 450"/>
                <a:gd name="T9" fmla="*/ 89 h 878"/>
                <a:gd name="T10" fmla="*/ 406 w 450"/>
                <a:gd name="T11" fmla="*/ 44 h 878"/>
                <a:gd name="T12" fmla="*/ 450 w 450"/>
                <a:gd name="T13" fmla="*/ 1 h 878"/>
                <a:gd name="T14" fmla="*/ 450 w 450"/>
                <a:gd name="T15" fmla="*/ 0 h 878"/>
                <a:gd name="T16" fmla="*/ 405 w 450"/>
                <a:gd name="T17" fmla="*/ 43 h 878"/>
                <a:gd name="T18" fmla="*/ 363 w 450"/>
                <a:gd name="T19" fmla="*/ 88 h 878"/>
                <a:gd name="T20" fmla="*/ 283 w 450"/>
                <a:gd name="T21" fmla="*/ 181 h 878"/>
                <a:gd name="T22" fmla="*/ 145 w 450"/>
                <a:gd name="T23" fmla="*/ 386 h 878"/>
                <a:gd name="T24" fmla="*/ 45 w 450"/>
                <a:gd name="T25" fmla="*/ 611 h 878"/>
                <a:gd name="T26" fmla="*/ 0 w 450"/>
                <a:gd name="T27" fmla="*/ 854 h 878"/>
                <a:gd name="T28" fmla="*/ 0 w 450"/>
                <a:gd name="T29" fmla="*/ 859 h 878"/>
                <a:gd name="T30" fmla="*/ 7 w 450"/>
                <a:gd name="T31" fmla="*/ 878 h 878"/>
                <a:gd name="T32" fmla="*/ 7 w 450"/>
                <a:gd name="T33" fmla="*/ 854 h 8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o-RO"/>
            </a:p>
          </p:txBody>
        </p:sp>
        <p:sp>
          <p:nvSpPr>
            <p:cNvPr id="1055" name="Freeform 20"/>
            <p:cNvSpPr>
              <a:spLocks/>
            </p:cNvSpPr>
            <p:nvPr/>
          </p:nvSpPr>
          <p:spPr bwMode="auto">
            <a:xfrm>
              <a:off x="3273426" y="5653088"/>
              <a:ext cx="138113" cy="287338"/>
            </a:xfrm>
            <a:custGeom>
              <a:avLst/>
              <a:gdLst>
                <a:gd name="T0" fmla="*/ 0 w 35"/>
                <a:gd name="T1" fmla="*/ 0 h 73"/>
                <a:gd name="T2" fmla="*/ 26 w 35"/>
                <a:gd name="T3" fmla="*/ 73 h 73"/>
                <a:gd name="T4" fmla="*/ 35 w 35"/>
                <a:gd name="T5" fmla="*/ 73 h 73"/>
                <a:gd name="T6" fmla="*/ 0 w 35"/>
                <a:gd name="T7" fmla="*/ 0 h 73"/>
              </a:gdLst>
              <a:ahLst/>
              <a:cxnLst>
                <a:cxn ang="0">
                  <a:pos x="T0" y="T1"/>
                </a:cxn>
                <a:cxn ang="0">
                  <a:pos x="T2" y="T3"/>
                </a:cxn>
                <a:cxn ang="0">
                  <a:pos x="T4" y="T5"/>
                </a:cxn>
                <a:cxn ang="0">
                  <a:pos x="T6" y="T7"/>
                </a:cxn>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o-RO"/>
            </a:p>
          </p:txBody>
        </p:sp>
        <p:sp>
          <p:nvSpPr>
            <p:cNvPr id="1056" name="Freeform 21"/>
            <p:cNvSpPr>
              <a:spLocks/>
            </p:cNvSpPr>
            <p:nvPr/>
          </p:nvSpPr>
          <p:spPr bwMode="auto">
            <a:xfrm>
              <a:off x="3143251" y="4656138"/>
              <a:ext cx="31750" cy="188913"/>
            </a:xfrm>
            <a:custGeom>
              <a:avLst/>
              <a:gdLst>
                <a:gd name="T0" fmla="*/ 7 w 8"/>
                <a:gd name="T1" fmla="*/ 44 h 48"/>
                <a:gd name="T2" fmla="*/ 8 w 8"/>
                <a:gd name="T3" fmla="*/ 48 h 48"/>
                <a:gd name="T4" fmla="*/ 8 w 8"/>
                <a:gd name="T5" fmla="*/ 19 h 48"/>
                <a:gd name="T6" fmla="*/ 1 w 8"/>
                <a:gd name="T7" fmla="*/ 0 h 48"/>
                <a:gd name="T8" fmla="*/ 0 w 8"/>
                <a:gd name="T9" fmla="*/ 26 h 48"/>
                <a:gd name="T10" fmla="*/ 7 w 8"/>
                <a:gd name="T11" fmla="*/ 44 h 48"/>
              </a:gdLst>
              <a:ahLst/>
              <a:cxnLst>
                <a:cxn ang="0">
                  <a:pos x="T0" y="T1"/>
                </a:cxn>
                <a:cxn ang="0">
                  <a:pos x="T2" y="T3"/>
                </a:cxn>
                <a:cxn ang="0">
                  <a:pos x="T4" y="T5"/>
                </a:cxn>
                <a:cxn ang="0">
                  <a:pos x="T6" y="T7"/>
                </a:cxn>
                <a:cxn ang="0">
                  <a:pos x="T8" y="T9"/>
                </a:cxn>
                <a:cxn ang="0">
                  <a:pos x="T10" y="T11"/>
                </a:cxn>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o-RO"/>
            </a:p>
          </p:txBody>
        </p:sp>
        <p:sp>
          <p:nvSpPr>
            <p:cNvPr id="1057" name="Freeform 22"/>
            <p:cNvSpPr>
              <a:spLocks/>
            </p:cNvSpPr>
            <p:nvPr/>
          </p:nvSpPr>
          <p:spPr bwMode="auto">
            <a:xfrm>
              <a:off x="3211513" y="5410200"/>
              <a:ext cx="203200" cy="530225"/>
            </a:xfrm>
            <a:custGeom>
              <a:avLst/>
              <a:gdLst>
                <a:gd name="T0" fmla="*/ 7 w 52"/>
                <a:gd name="T1" fmla="*/ 18 h 135"/>
                <a:gd name="T2" fmla="*/ 0 w 52"/>
                <a:gd name="T3" fmla="*/ 0 h 135"/>
                <a:gd name="T4" fmla="*/ 12 w 52"/>
                <a:gd name="T5" fmla="*/ 48 h 135"/>
                <a:gd name="T6" fmla="*/ 16 w 52"/>
                <a:gd name="T7" fmla="*/ 62 h 135"/>
                <a:gd name="T8" fmla="*/ 51 w 52"/>
                <a:gd name="T9" fmla="*/ 135 h 135"/>
                <a:gd name="T10" fmla="*/ 52 w 52"/>
                <a:gd name="T11" fmla="*/ 135 h 135"/>
                <a:gd name="T12" fmla="*/ 24 w 52"/>
                <a:gd name="T13" fmla="*/ 56 h 135"/>
                <a:gd name="T14" fmla="*/ 7 w 52"/>
                <a:gd name="T15" fmla="*/ 18 h 1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o-RO"/>
            </a:p>
          </p:txBody>
        </p:sp>
      </p:grpSp>
      <p:grpSp>
        <p:nvGrpSpPr>
          <p:cNvPr id="1027" name="Group 9"/>
          <p:cNvGrpSpPr>
            <a:grpSpLocks/>
          </p:cNvGrpSpPr>
          <p:nvPr/>
        </p:nvGrpSpPr>
        <p:grpSpPr bwMode="auto">
          <a:xfrm>
            <a:off x="26988" y="0"/>
            <a:ext cx="2357437" cy="6853238"/>
            <a:chOff x="6627813" y="194833"/>
            <a:chExt cx="1952625" cy="5678918"/>
          </a:xfrm>
        </p:grpSpPr>
        <p:sp>
          <p:nvSpPr>
            <p:cNvPr id="1034" name="Freeform 27"/>
            <p:cNvSpPr>
              <a:spLocks/>
            </p:cNvSpPr>
            <p:nvPr/>
          </p:nvSpPr>
          <p:spPr bwMode="auto">
            <a:xfrm>
              <a:off x="6627813" y="194833"/>
              <a:ext cx="409575" cy="3646488"/>
            </a:xfrm>
            <a:custGeom>
              <a:avLst/>
              <a:gdLst>
                <a:gd name="T0" fmla="*/ 7 w 103"/>
                <a:gd name="T1" fmla="*/ 210 h 920"/>
                <a:gd name="T2" fmla="*/ 26 w 103"/>
                <a:gd name="T3" fmla="*/ 445 h 920"/>
                <a:gd name="T4" fmla="*/ 57 w 103"/>
                <a:gd name="T5" fmla="*/ 679 h 920"/>
                <a:gd name="T6" fmla="*/ 101 w 103"/>
                <a:gd name="T7" fmla="*/ 911 h 920"/>
                <a:gd name="T8" fmla="*/ 103 w 103"/>
                <a:gd name="T9" fmla="*/ 920 h 920"/>
                <a:gd name="T10" fmla="*/ 99 w 103"/>
                <a:gd name="T11" fmla="*/ 874 h 920"/>
                <a:gd name="T12" fmla="*/ 99 w 103"/>
                <a:gd name="T13" fmla="*/ 866 h 920"/>
                <a:gd name="T14" fmla="*/ 63 w 103"/>
                <a:gd name="T15" fmla="*/ 678 h 920"/>
                <a:gd name="T16" fmla="*/ 30 w 103"/>
                <a:gd name="T17" fmla="*/ 444 h 920"/>
                <a:gd name="T18" fmla="*/ 9 w 103"/>
                <a:gd name="T19" fmla="*/ 209 h 920"/>
                <a:gd name="T20" fmla="*/ 3 w 103"/>
                <a:gd name="T21" fmla="*/ 92 h 920"/>
                <a:gd name="T22" fmla="*/ 1 w 103"/>
                <a:gd name="T23" fmla="*/ 0 h 920"/>
                <a:gd name="T24" fmla="*/ 0 w 103"/>
                <a:gd name="T25" fmla="*/ 0 h 920"/>
                <a:gd name="T26" fmla="*/ 1 w 103"/>
                <a:gd name="T27" fmla="*/ 92 h 920"/>
                <a:gd name="T28" fmla="*/ 7 w 103"/>
                <a:gd name="T29" fmla="*/ 210 h 9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o-RO"/>
            </a:p>
          </p:txBody>
        </p:sp>
        <p:sp>
          <p:nvSpPr>
            <p:cNvPr id="1035" name="Freeform 28"/>
            <p:cNvSpPr>
              <a:spLocks/>
            </p:cNvSpPr>
            <p:nvPr/>
          </p:nvSpPr>
          <p:spPr bwMode="auto">
            <a:xfrm>
              <a:off x="7061201" y="3771900"/>
              <a:ext cx="350838" cy="1309688"/>
            </a:xfrm>
            <a:custGeom>
              <a:avLst/>
              <a:gdLst>
                <a:gd name="T0" fmla="*/ 53 w 88"/>
                <a:gd name="T1" fmla="*/ 229 h 330"/>
                <a:gd name="T2" fmla="*/ 88 w 88"/>
                <a:gd name="T3" fmla="*/ 330 h 330"/>
                <a:gd name="T4" fmla="*/ 88 w 88"/>
                <a:gd name="T5" fmla="*/ 308 h 330"/>
                <a:gd name="T6" fmla="*/ 88 w 88"/>
                <a:gd name="T7" fmla="*/ 304 h 330"/>
                <a:gd name="T8" fmla="*/ 62 w 88"/>
                <a:gd name="T9" fmla="*/ 226 h 330"/>
                <a:gd name="T10" fmla="*/ 0 w 88"/>
                <a:gd name="T11" fmla="*/ 0 h 330"/>
                <a:gd name="T12" fmla="*/ 7 w 88"/>
                <a:gd name="T13" fmla="*/ 63 h 330"/>
                <a:gd name="T14" fmla="*/ 53 w 88"/>
                <a:gd name="T15" fmla="*/ 229 h 3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o-RO"/>
            </a:p>
          </p:txBody>
        </p:sp>
        <p:sp>
          <p:nvSpPr>
            <p:cNvPr id="1036" name="Freeform 29"/>
            <p:cNvSpPr>
              <a:spLocks/>
            </p:cNvSpPr>
            <p:nvPr/>
          </p:nvSpPr>
          <p:spPr bwMode="auto">
            <a:xfrm>
              <a:off x="7439026" y="5053013"/>
              <a:ext cx="357188" cy="820738"/>
            </a:xfrm>
            <a:custGeom>
              <a:avLst/>
              <a:gdLst>
                <a:gd name="T0" fmla="*/ 6 w 90"/>
                <a:gd name="T1" fmla="*/ 15 h 207"/>
                <a:gd name="T2" fmla="*/ 0 w 90"/>
                <a:gd name="T3" fmla="*/ 0 h 207"/>
                <a:gd name="T4" fmla="*/ 1 w 90"/>
                <a:gd name="T5" fmla="*/ 29 h 207"/>
                <a:gd name="T6" fmla="*/ 42 w 90"/>
                <a:gd name="T7" fmla="*/ 127 h 207"/>
                <a:gd name="T8" fmla="*/ 80 w 90"/>
                <a:gd name="T9" fmla="*/ 207 h 207"/>
                <a:gd name="T10" fmla="*/ 90 w 90"/>
                <a:gd name="T11" fmla="*/ 207 h 207"/>
                <a:gd name="T12" fmla="*/ 50 w 90"/>
                <a:gd name="T13" fmla="*/ 123 h 207"/>
                <a:gd name="T14" fmla="*/ 6 w 90"/>
                <a:gd name="T15" fmla="*/ 15 h 2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o-RO"/>
            </a:p>
          </p:txBody>
        </p:sp>
        <p:sp>
          <p:nvSpPr>
            <p:cNvPr id="1037" name="Freeform 30"/>
            <p:cNvSpPr>
              <a:spLocks/>
            </p:cNvSpPr>
            <p:nvPr/>
          </p:nvSpPr>
          <p:spPr bwMode="auto">
            <a:xfrm>
              <a:off x="7037388" y="3811588"/>
              <a:ext cx="457200" cy="1852613"/>
            </a:xfrm>
            <a:custGeom>
              <a:avLst/>
              <a:gdLst>
                <a:gd name="T0" fmla="*/ 101 w 115"/>
                <a:gd name="T1" fmla="*/ 409 h 467"/>
                <a:gd name="T2" fmla="*/ 78 w 115"/>
                <a:gd name="T3" fmla="*/ 344 h 467"/>
                <a:gd name="T4" fmla="*/ 29 w 115"/>
                <a:gd name="T5" fmla="*/ 151 h 467"/>
                <a:gd name="T6" fmla="*/ 13 w 115"/>
                <a:gd name="T7" fmla="*/ 53 h 467"/>
                <a:gd name="T8" fmla="*/ 0 w 115"/>
                <a:gd name="T9" fmla="*/ 0 h 467"/>
                <a:gd name="T10" fmla="*/ 21 w 115"/>
                <a:gd name="T11" fmla="*/ 152 h 467"/>
                <a:gd name="T12" fmla="*/ 69 w 115"/>
                <a:gd name="T13" fmla="*/ 347 h 467"/>
                <a:gd name="T14" fmla="*/ 103 w 115"/>
                <a:gd name="T15" fmla="*/ 441 h 467"/>
                <a:gd name="T16" fmla="*/ 115 w 115"/>
                <a:gd name="T17" fmla="*/ 467 h 467"/>
                <a:gd name="T18" fmla="*/ 112 w 115"/>
                <a:gd name="T19" fmla="*/ 458 h 467"/>
                <a:gd name="T20" fmla="*/ 101 w 115"/>
                <a:gd name="T21" fmla="*/ 409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o-RO"/>
            </a:p>
          </p:txBody>
        </p:sp>
        <p:sp>
          <p:nvSpPr>
            <p:cNvPr id="1038" name="Freeform 31"/>
            <p:cNvSpPr>
              <a:spLocks/>
            </p:cNvSpPr>
            <p:nvPr/>
          </p:nvSpPr>
          <p:spPr bwMode="auto">
            <a:xfrm>
              <a:off x="6992938" y="1263650"/>
              <a:ext cx="144463" cy="2508250"/>
            </a:xfrm>
            <a:custGeom>
              <a:avLst/>
              <a:gdLst>
                <a:gd name="T0" fmla="*/ 17 w 36"/>
                <a:gd name="T1" fmla="*/ 633 h 633"/>
                <a:gd name="T2" fmla="*/ 13 w 36"/>
                <a:gd name="T3" fmla="*/ 597 h 633"/>
                <a:gd name="T4" fmla="*/ 5 w 36"/>
                <a:gd name="T5" fmla="*/ 398 h 633"/>
                <a:gd name="T6" fmla="*/ 13 w 36"/>
                <a:gd name="T7" fmla="*/ 198 h 633"/>
                <a:gd name="T8" fmla="*/ 22 w 36"/>
                <a:gd name="T9" fmla="*/ 99 h 633"/>
                <a:gd name="T10" fmla="*/ 36 w 36"/>
                <a:gd name="T11" fmla="*/ 0 h 633"/>
                <a:gd name="T12" fmla="*/ 35 w 36"/>
                <a:gd name="T13" fmla="*/ 0 h 633"/>
                <a:gd name="T14" fmla="*/ 20 w 36"/>
                <a:gd name="T15" fmla="*/ 99 h 633"/>
                <a:gd name="T16" fmla="*/ 10 w 36"/>
                <a:gd name="T17" fmla="*/ 198 h 633"/>
                <a:gd name="T18" fmla="*/ 1 w 36"/>
                <a:gd name="T19" fmla="*/ 398 h 633"/>
                <a:gd name="T20" fmla="*/ 7 w 36"/>
                <a:gd name="T21" fmla="*/ 589 h 633"/>
                <a:gd name="T22" fmla="*/ 16 w 36"/>
                <a:gd name="T23" fmla="*/ 632 h 633"/>
                <a:gd name="T24" fmla="*/ 17 w 36"/>
                <a:gd name="T25" fmla="*/ 633 h 6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o-RO"/>
            </a:p>
          </p:txBody>
        </p:sp>
        <p:sp>
          <p:nvSpPr>
            <p:cNvPr id="1039" name="Freeform 32"/>
            <p:cNvSpPr>
              <a:spLocks/>
            </p:cNvSpPr>
            <p:nvPr/>
          </p:nvSpPr>
          <p:spPr bwMode="auto">
            <a:xfrm>
              <a:off x="7526338" y="5640388"/>
              <a:ext cx="111125" cy="233363"/>
            </a:xfrm>
            <a:custGeom>
              <a:avLst/>
              <a:gdLst>
                <a:gd name="T0" fmla="*/ 22 w 28"/>
                <a:gd name="T1" fmla="*/ 59 h 59"/>
                <a:gd name="T2" fmla="*/ 28 w 28"/>
                <a:gd name="T3" fmla="*/ 59 h 59"/>
                <a:gd name="T4" fmla="*/ 0 w 28"/>
                <a:gd name="T5" fmla="*/ 0 h 59"/>
                <a:gd name="T6" fmla="*/ 22 w 28"/>
                <a:gd name="T7" fmla="*/ 59 h 59"/>
              </a:gdLst>
              <a:ahLst/>
              <a:cxnLst>
                <a:cxn ang="0">
                  <a:pos x="T0" y="T1"/>
                </a:cxn>
                <a:cxn ang="0">
                  <a:pos x="T2" y="T3"/>
                </a:cxn>
                <a:cxn ang="0">
                  <a:pos x="T4" y="T5"/>
                </a:cxn>
                <a:cxn ang="0">
                  <a:pos x="T6" y="T7"/>
                </a:cxn>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o-RO"/>
            </a:p>
          </p:txBody>
        </p:sp>
        <p:sp>
          <p:nvSpPr>
            <p:cNvPr id="1040" name="Freeform 33"/>
            <p:cNvSpPr>
              <a:spLocks/>
            </p:cNvSpPr>
            <p:nvPr/>
          </p:nvSpPr>
          <p:spPr bwMode="auto">
            <a:xfrm>
              <a:off x="7021513" y="3598863"/>
              <a:ext cx="68263" cy="423863"/>
            </a:xfrm>
            <a:custGeom>
              <a:avLst/>
              <a:gdLst>
                <a:gd name="T0" fmla="*/ 4 w 17"/>
                <a:gd name="T1" fmla="*/ 54 h 107"/>
                <a:gd name="T2" fmla="*/ 17 w 17"/>
                <a:gd name="T3" fmla="*/ 107 h 107"/>
                <a:gd name="T4" fmla="*/ 10 w 17"/>
                <a:gd name="T5" fmla="*/ 44 h 107"/>
                <a:gd name="T6" fmla="*/ 9 w 17"/>
                <a:gd name="T7" fmla="*/ 43 h 107"/>
                <a:gd name="T8" fmla="*/ 0 w 17"/>
                <a:gd name="T9" fmla="*/ 0 h 107"/>
                <a:gd name="T10" fmla="*/ 0 w 17"/>
                <a:gd name="T11" fmla="*/ 8 h 107"/>
                <a:gd name="T12" fmla="*/ 4 w 17"/>
                <a:gd name="T13" fmla="*/ 54 h 107"/>
              </a:gdLst>
              <a:ahLst/>
              <a:cxnLst>
                <a:cxn ang="0">
                  <a:pos x="T0" y="T1"/>
                </a:cxn>
                <a:cxn ang="0">
                  <a:pos x="T2" y="T3"/>
                </a:cxn>
                <a:cxn ang="0">
                  <a:pos x="T4" y="T5"/>
                </a:cxn>
                <a:cxn ang="0">
                  <a:pos x="T6" y="T7"/>
                </a:cxn>
                <a:cxn ang="0">
                  <a:pos x="T8" y="T9"/>
                </a:cxn>
                <a:cxn ang="0">
                  <a:pos x="T10" y="T11"/>
                </a:cxn>
                <a:cxn ang="0">
                  <a:pos x="T12" y="T13"/>
                </a:cxn>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o-RO"/>
            </a:p>
          </p:txBody>
        </p:sp>
        <p:sp>
          <p:nvSpPr>
            <p:cNvPr id="1041" name="Freeform 34"/>
            <p:cNvSpPr>
              <a:spLocks/>
            </p:cNvSpPr>
            <p:nvPr/>
          </p:nvSpPr>
          <p:spPr bwMode="auto">
            <a:xfrm>
              <a:off x="7412038" y="2801938"/>
              <a:ext cx="1168400" cy="2251075"/>
            </a:xfrm>
            <a:custGeom>
              <a:avLst/>
              <a:gdLst>
                <a:gd name="T0" fmla="*/ 8 w 294"/>
                <a:gd name="T1" fmla="*/ 553 h 568"/>
                <a:gd name="T2" fmla="*/ 35 w 294"/>
                <a:gd name="T3" fmla="*/ 397 h 568"/>
                <a:gd name="T4" fmla="*/ 99 w 294"/>
                <a:gd name="T5" fmla="*/ 252 h 568"/>
                <a:gd name="T6" fmla="*/ 187 w 294"/>
                <a:gd name="T7" fmla="*/ 119 h 568"/>
                <a:gd name="T8" fmla="*/ 238 w 294"/>
                <a:gd name="T9" fmla="*/ 58 h 568"/>
                <a:gd name="T10" fmla="*/ 265 w 294"/>
                <a:gd name="T11" fmla="*/ 28 h 568"/>
                <a:gd name="T12" fmla="*/ 294 w 294"/>
                <a:gd name="T13" fmla="*/ 0 h 568"/>
                <a:gd name="T14" fmla="*/ 293 w 294"/>
                <a:gd name="T15" fmla="*/ 0 h 568"/>
                <a:gd name="T16" fmla="*/ 264 w 294"/>
                <a:gd name="T17" fmla="*/ 27 h 568"/>
                <a:gd name="T18" fmla="*/ 237 w 294"/>
                <a:gd name="T19" fmla="*/ 56 h 568"/>
                <a:gd name="T20" fmla="*/ 185 w 294"/>
                <a:gd name="T21" fmla="*/ 117 h 568"/>
                <a:gd name="T22" fmla="*/ 95 w 294"/>
                <a:gd name="T23" fmla="*/ 249 h 568"/>
                <a:gd name="T24" fmla="*/ 30 w 294"/>
                <a:gd name="T25" fmla="*/ 396 h 568"/>
                <a:gd name="T26" fmla="*/ 0 w 294"/>
                <a:gd name="T27" fmla="*/ 549 h 568"/>
                <a:gd name="T28" fmla="*/ 7 w 294"/>
                <a:gd name="T29" fmla="*/ 568 h 568"/>
                <a:gd name="T30" fmla="*/ 8 w 294"/>
                <a:gd name="T31" fmla="*/ 553 h 5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o-RO"/>
            </a:p>
          </p:txBody>
        </p:sp>
        <p:sp>
          <p:nvSpPr>
            <p:cNvPr id="1042" name="Freeform 35"/>
            <p:cNvSpPr>
              <a:spLocks/>
            </p:cNvSpPr>
            <p:nvPr/>
          </p:nvSpPr>
          <p:spPr bwMode="auto">
            <a:xfrm>
              <a:off x="7494588" y="5664200"/>
              <a:ext cx="100013" cy="209550"/>
            </a:xfrm>
            <a:custGeom>
              <a:avLst/>
              <a:gdLst>
                <a:gd name="T0" fmla="*/ 0 w 25"/>
                <a:gd name="T1" fmla="*/ 0 h 53"/>
                <a:gd name="T2" fmla="*/ 19 w 25"/>
                <a:gd name="T3" fmla="*/ 53 h 53"/>
                <a:gd name="T4" fmla="*/ 25 w 25"/>
                <a:gd name="T5" fmla="*/ 53 h 53"/>
                <a:gd name="T6" fmla="*/ 0 w 25"/>
                <a:gd name="T7" fmla="*/ 0 h 53"/>
              </a:gdLst>
              <a:ahLst/>
              <a:cxnLst>
                <a:cxn ang="0">
                  <a:pos x="T0" y="T1"/>
                </a:cxn>
                <a:cxn ang="0">
                  <a:pos x="T2" y="T3"/>
                </a:cxn>
                <a:cxn ang="0">
                  <a:pos x="T4" y="T5"/>
                </a:cxn>
                <a:cxn ang="0">
                  <a:pos x="T6" y="T7"/>
                </a:cxn>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o-RO"/>
            </a:p>
          </p:txBody>
        </p:sp>
        <p:sp>
          <p:nvSpPr>
            <p:cNvPr id="1043" name="Freeform 36"/>
            <p:cNvSpPr>
              <a:spLocks/>
            </p:cNvSpPr>
            <p:nvPr/>
          </p:nvSpPr>
          <p:spPr bwMode="auto">
            <a:xfrm>
              <a:off x="7412038" y="5081588"/>
              <a:ext cx="114300" cy="558800"/>
            </a:xfrm>
            <a:custGeom>
              <a:avLst/>
              <a:gdLst>
                <a:gd name="T0" fmla="*/ 0 w 29"/>
                <a:gd name="T1" fmla="*/ 0 h 141"/>
                <a:gd name="T2" fmla="*/ 7 w 29"/>
                <a:gd name="T3" fmla="*/ 89 h 141"/>
                <a:gd name="T4" fmla="*/ 18 w 29"/>
                <a:gd name="T5" fmla="*/ 117 h 141"/>
                <a:gd name="T6" fmla="*/ 29 w 29"/>
                <a:gd name="T7" fmla="*/ 141 h 141"/>
                <a:gd name="T8" fmla="*/ 27 w 29"/>
                <a:gd name="T9" fmla="*/ 135 h 141"/>
                <a:gd name="T10" fmla="*/ 8 w 29"/>
                <a:gd name="T11" fmla="*/ 22 h 141"/>
                <a:gd name="T12" fmla="*/ 4 w 29"/>
                <a:gd name="T13" fmla="*/ 11 h 141"/>
                <a:gd name="T14" fmla="*/ 0 w 29"/>
                <a:gd name="T15" fmla="*/ 0 h 1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o-RO"/>
            </a:p>
          </p:txBody>
        </p:sp>
        <p:sp>
          <p:nvSpPr>
            <p:cNvPr id="1044" name="Freeform 37"/>
            <p:cNvSpPr>
              <a:spLocks/>
            </p:cNvSpPr>
            <p:nvPr/>
          </p:nvSpPr>
          <p:spPr bwMode="auto">
            <a:xfrm>
              <a:off x="7412038" y="4978400"/>
              <a:ext cx="31750" cy="188913"/>
            </a:xfrm>
            <a:custGeom>
              <a:avLst/>
              <a:gdLst>
                <a:gd name="T0" fmla="*/ 0 w 8"/>
                <a:gd name="T1" fmla="*/ 26 h 48"/>
                <a:gd name="T2" fmla="*/ 4 w 8"/>
                <a:gd name="T3" fmla="*/ 37 h 48"/>
                <a:gd name="T4" fmla="*/ 8 w 8"/>
                <a:gd name="T5" fmla="*/ 48 h 48"/>
                <a:gd name="T6" fmla="*/ 7 w 8"/>
                <a:gd name="T7" fmla="*/ 19 h 48"/>
                <a:gd name="T8" fmla="*/ 0 w 8"/>
                <a:gd name="T9" fmla="*/ 0 h 48"/>
                <a:gd name="T10" fmla="*/ 0 w 8"/>
                <a:gd name="T11" fmla="*/ 4 h 48"/>
                <a:gd name="T12" fmla="*/ 0 w 8"/>
                <a:gd name="T13" fmla="*/ 26 h 48"/>
              </a:gdLst>
              <a:ahLst/>
              <a:cxnLst>
                <a:cxn ang="0">
                  <a:pos x="T0" y="T1"/>
                </a:cxn>
                <a:cxn ang="0">
                  <a:pos x="T2" y="T3"/>
                </a:cxn>
                <a:cxn ang="0">
                  <a:pos x="T4" y="T5"/>
                </a:cxn>
                <a:cxn ang="0">
                  <a:pos x="T6" y="T7"/>
                </a:cxn>
                <a:cxn ang="0">
                  <a:pos x="T8" y="T9"/>
                </a:cxn>
                <a:cxn ang="0">
                  <a:pos x="T10" y="T11"/>
                </a:cxn>
                <a:cxn ang="0">
                  <a:pos x="T12" y="T13"/>
                </a:cxn>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o-RO"/>
            </a:p>
          </p:txBody>
        </p:sp>
        <p:sp>
          <p:nvSpPr>
            <p:cNvPr id="1045" name="Freeform 38"/>
            <p:cNvSpPr>
              <a:spLocks/>
            </p:cNvSpPr>
            <p:nvPr/>
          </p:nvSpPr>
          <p:spPr bwMode="auto">
            <a:xfrm>
              <a:off x="7439026" y="5434013"/>
              <a:ext cx="174625" cy="439738"/>
            </a:xfrm>
            <a:custGeom>
              <a:avLst/>
              <a:gdLst>
                <a:gd name="T0" fmla="*/ 11 w 44"/>
                <a:gd name="T1" fmla="*/ 28 h 111"/>
                <a:gd name="T2" fmla="*/ 0 w 44"/>
                <a:gd name="T3" fmla="*/ 0 h 111"/>
                <a:gd name="T4" fmla="*/ 11 w 44"/>
                <a:gd name="T5" fmla="*/ 49 h 111"/>
                <a:gd name="T6" fmla="*/ 14 w 44"/>
                <a:gd name="T7" fmla="*/ 58 h 111"/>
                <a:gd name="T8" fmla="*/ 39 w 44"/>
                <a:gd name="T9" fmla="*/ 111 h 111"/>
                <a:gd name="T10" fmla="*/ 44 w 44"/>
                <a:gd name="T11" fmla="*/ 111 h 111"/>
                <a:gd name="T12" fmla="*/ 22 w 44"/>
                <a:gd name="T13" fmla="*/ 52 h 111"/>
                <a:gd name="T14" fmla="*/ 11 w 44"/>
                <a:gd name="T15" fmla="*/ 28 h 1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o-RO"/>
            </a:p>
          </p:txBody>
        </p:sp>
      </p:grpSp>
      <p:sp>
        <p:nvSpPr>
          <p:cNvPr id="7" name="Rectangle 6"/>
          <p:cNvSpPr/>
          <p:nvPr/>
        </p:nvSpPr>
        <p:spPr>
          <a:xfrm>
            <a:off x="0" y="0"/>
            <a:ext cx="182563"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1029" name="Title Placeholder 1"/>
          <p:cNvSpPr>
            <a:spLocks noGrp="1"/>
          </p:cNvSpPr>
          <p:nvPr>
            <p:ph type="title"/>
          </p:nvPr>
        </p:nvSpPr>
        <p:spPr bwMode="auto">
          <a:xfrm>
            <a:off x="2592388" y="623888"/>
            <a:ext cx="8912225" cy="1281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ro-RO" smtClean="0"/>
              <a:t>Click to edit Master title style</a:t>
            </a:r>
          </a:p>
        </p:txBody>
      </p:sp>
      <p:sp>
        <p:nvSpPr>
          <p:cNvPr id="1030" name="Text Placeholder 2"/>
          <p:cNvSpPr>
            <a:spLocks noGrp="1"/>
          </p:cNvSpPr>
          <p:nvPr>
            <p:ph type="body" idx="1"/>
          </p:nvPr>
        </p:nvSpPr>
        <p:spPr bwMode="auto">
          <a:xfrm>
            <a:off x="2589213" y="2133600"/>
            <a:ext cx="8915400"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ro-RO" smtClean="0"/>
              <a:t>Click to edit Master text styles</a:t>
            </a:r>
          </a:p>
          <a:p>
            <a:pPr lvl="1"/>
            <a:r>
              <a:rPr lang="en-US" altLang="ro-RO" smtClean="0"/>
              <a:t>Second level</a:t>
            </a:r>
          </a:p>
          <a:p>
            <a:pPr lvl="2"/>
            <a:r>
              <a:rPr lang="en-US" altLang="ro-RO" smtClean="0"/>
              <a:t>Third level</a:t>
            </a:r>
          </a:p>
          <a:p>
            <a:pPr lvl="3"/>
            <a:r>
              <a:rPr lang="en-US" altLang="ro-RO" smtClean="0"/>
              <a:t>Fourth level</a:t>
            </a:r>
          </a:p>
          <a:p>
            <a:pPr lvl="4"/>
            <a:r>
              <a:rPr lang="en-US" altLang="ro-RO" smtClean="0"/>
              <a:t>Fifth level</a:t>
            </a:r>
          </a:p>
        </p:txBody>
      </p:sp>
      <p:sp>
        <p:nvSpPr>
          <p:cNvPr id="4" name="Date Placeholder 3"/>
          <p:cNvSpPr>
            <a:spLocks noGrp="1"/>
          </p:cNvSpPr>
          <p:nvPr>
            <p:ph type="dt" sz="half" idx="2"/>
          </p:nvPr>
        </p:nvSpPr>
        <p:spPr>
          <a:xfrm>
            <a:off x="10361613" y="6130925"/>
            <a:ext cx="1146175" cy="369888"/>
          </a:xfrm>
          <a:prstGeom prst="rect">
            <a:avLst/>
          </a:prstGeom>
        </p:spPr>
        <p:txBody>
          <a:bodyPr vert="horz" lIns="91440" tIns="45720" rIns="91440" bIns="45720" rtlCol="0" anchor="ctr"/>
          <a:lstStyle>
            <a:lvl1pPr algn="r" eaLnBrk="1" fontAlgn="auto" hangingPunct="1">
              <a:spcBef>
                <a:spcPts val="0"/>
              </a:spcBef>
              <a:spcAft>
                <a:spcPts val="0"/>
              </a:spcAft>
              <a:defRPr sz="900" smtClean="0">
                <a:solidFill>
                  <a:schemeClr val="tx1">
                    <a:tint val="75000"/>
                  </a:schemeClr>
                </a:solidFill>
                <a:latin typeface="+mn-lt"/>
              </a:defRPr>
            </a:lvl1pPr>
          </a:lstStyle>
          <a:p>
            <a:pPr>
              <a:defRPr/>
            </a:pPr>
            <a:fld id="{6E68A78F-3A1C-4E95-84DE-507866FDC8D3}" type="datetimeFigureOut">
              <a:rPr lang="ro-RO"/>
              <a:pPr>
                <a:defRPr/>
              </a:pPr>
              <a:t>09.10.2017</a:t>
            </a:fld>
            <a:endParaRPr lang="ro-RO"/>
          </a:p>
        </p:txBody>
      </p:sp>
      <p:sp>
        <p:nvSpPr>
          <p:cNvPr id="5" name="Footer Placeholder 4"/>
          <p:cNvSpPr>
            <a:spLocks noGrp="1"/>
          </p:cNvSpPr>
          <p:nvPr>
            <p:ph type="ftr" sz="quarter" idx="3"/>
          </p:nvPr>
        </p:nvSpPr>
        <p:spPr>
          <a:xfrm>
            <a:off x="2589213" y="6135688"/>
            <a:ext cx="7620000" cy="365125"/>
          </a:xfrm>
          <a:prstGeom prst="rect">
            <a:avLst/>
          </a:prstGeom>
        </p:spPr>
        <p:txBody>
          <a:bodyPr vert="horz" lIns="91440" tIns="45720" rIns="91440" bIns="45720" rtlCol="0" anchor="ctr"/>
          <a:lstStyle>
            <a:lvl1pPr algn="l" eaLnBrk="1" fontAlgn="auto" hangingPunct="1">
              <a:spcBef>
                <a:spcPts val="0"/>
              </a:spcBef>
              <a:spcAft>
                <a:spcPts val="0"/>
              </a:spcAft>
              <a:defRPr sz="900">
                <a:solidFill>
                  <a:schemeClr val="tx1">
                    <a:tint val="75000"/>
                  </a:schemeClr>
                </a:solidFill>
                <a:latin typeface="+mn-lt"/>
              </a:defRPr>
            </a:lvl1pPr>
          </a:lstStyle>
          <a:p>
            <a:pPr>
              <a:defRPr/>
            </a:pPr>
            <a:endParaRPr lang="ro-RO"/>
          </a:p>
        </p:txBody>
      </p:sp>
      <p:sp>
        <p:nvSpPr>
          <p:cNvPr id="6" name="Slide Number Placeholder 5"/>
          <p:cNvSpPr>
            <a:spLocks noGrp="1"/>
          </p:cNvSpPr>
          <p:nvPr>
            <p:ph type="sldNum" sz="quarter" idx="4"/>
          </p:nvPr>
        </p:nvSpPr>
        <p:spPr bwMode="gray">
          <a:xfrm>
            <a:off x="531813" y="787400"/>
            <a:ext cx="779462" cy="365125"/>
          </a:xfrm>
          <a:prstGeom prst="rect">
            <a:avLst/>
          </a:prstGeom>
        </p:spPr>
        <p:txBody>
          <a:bodyPr vert="horz" lIns="91440" tIns="45720" rIns="91440" bIns="45720" rtlCol="0" anchor="ctr"/>
          <a:lstStyle>
            <a:lvl1pPr algn="r" eaLnBrk="1" fontAlgn="auto" hangingPunct="1">
              <a:spcBef>
                <a:spcPts val="0"/>
              </a:spcBef>
              <a:spcAft>
                <a:spcPts val="0"/>
              </a:spcAft>
              <a:defRPr sz="2000" smtClean="0">
                <a:solidFill>
                  <a:srgbClr val="FEFFFF"/>
                </a:solidFill>
                <a:latin typeface="+mn-lt"/>
              </a:defRPr>
            </a:lvl1pPr>
          </a:lstStyle>
          <a:p>
            <a:pPr>
              <a:defRPr/>
            </a:pPr>
            <a:fld id="{88840588-CBDB-4607-BA20-8425C62D96AD}" type="slidenum">
              <a:rPr lang="ro-RO"/>
              <a:pPr>
                <a:defRPr/>
              </a:pPr>
              <a:t>‹#›</a:t>
            </a:fld>
            <a:endParaRPr lang="ro-RO"/>
          </a:p>
        </p:txBody>
      </p:sp>
    </p:spTree>
  </p:cSld>
  <p:clrMap bg1="lt1" tx1="dk1" bg2="lt2" tx2="dk2" accent1="accent1" accent2="accent2" accent3="accent3" accent4="accent4" accent5="accent5" accent6="accent6" hlink="hlink" folHlink="folHlink"/>
  <p:sldLayoutIdLst>
    <p:sldLayoutId id="2147483807" r:id="rId1"/>
    <p:sldLayoutId id="2147483808" r:id="rId2"/>
    <p:sldLayoutId id="2147483809" r:id="rId3"/>
    <p:sldLayoutId id="2147483810" r:id="rId4"/>
    <p:sldLayoutId id="2147483811" r:id="rId5"/>
    <p:sldLayoutId id="2147483812" r:id="rId6"/>
    <p:sldLayoutId id="2147483813" r:id="rId7"/>
    <p:sldLayoutId id="2147483814" r:id="rId8"/>
    <p:sldLayoutId id="2147483815" r:id="rId9"/>
    <p:sldLayoutId id="2147483816" r:id="rId10"/>
    <p:sldLayoutId id="2147483817" r:id="rId11"/>
    <p:sldLayoutId id="2147483818" r:id="rId12"/>
    <p:sldLayoutId id="2147483819" r:id="rId13"/>
    <p:sldLayoutId id="2147483820" r:id="rId14"/>
    <p:sldLayoutId id="2147483821" r:id="rId15"/>
    <p:sldLayoutId id="2147483822" r:id="rId16"/>
  </p:sldLayoutIdLst>
  <p:txStyles>
    <p:titleStyle>
      <a:lvl1pPr algn="l" defTabSz="457200" rtl="0" fontAlgn="base">
        <a:spcBef>
          <a:spcPct val="0"/>
        </a:spcBef>
        <a:spcAft>
          <a:spcPct val="0"/>
        </a:spcAft>
        <a:defRPr sz="3600" kern="1200">
          <a:solidFill>
            <a:srgbClr val="262626"/>
          </a:solidFill>
          <a:latin typeface="+mj-lt"/>
          <a:ea typeface="+mj-ea"/>
          <a:cs typeface="+mj-cs"/>
        </a:defRPr>
      </a:lvl1pPr>
      <a:lvl2pPr algn="l" defTabSz="457200" rtl="0" fontAlgn="base">
        <a:spcBef>
          <a:spcPct val="0"/>
        </a:spcBef>
        <a:spcAft>
          <a:spcPct val="0"/>
        </a:spcAft>
        <a:defRPr sz="3600">
          <a:solidFill>
            <a:srgbClr val="262626"/>
          </a:solidFill>
          <a:latin typeface="Century Gothic" panose="020B0502020202020204" pitchFamily="34" charset="0"/>
        </a:defRPr>
      </a:lvl2pPr>
      <a:lvl3pPr algn="l" defTabSz="457200" rtl="0" fontAlgn="base">
        <a:spcBef>
          <a:spcPct val="0"/>
        </a:spcBef>
        <a:spcAft>
          <a:spcPct val="0"/>
        </a:spcAft>
        <a:defRPr sz="3600">
          <a:solidFill>
            <a:srgbClr val="262626"/>
          </a:solidFill>
          <a:latin typeface="Century Gothic" panose="020B0502020202020204" pitchFamily="34" charset="0"/>
        </a:defRPr>
      </a:lvl3pPr>
      <a:lvl4pPr algn="l" defTabSz="457200" rtl="0" fontAlgn="base">
        <a:spcBef>
          <a:spcPct val="0"/>
        </a:spcBef>
        <a:spcAft>
          <a:spcPct val="0"/>
        </a:spcAft>
        <a:defRPr sz="3600">
          <a:solidFill>
            <a:srgbClr val="262626"/>
          </a:solidFill>
          <a:latin typeface="Century Gothic" panose="020B0502020202020204" pitchFamily="34" charset="0"/>
        </a:defRPr>
      </a:lvl4pPr>
      <a:lvl5pPr algn="l" defTabSz="457200" rtl="0" fontAlgn="base">
        <a:spcBef>
          <a:spcPct val="0"/>
        </a:spcBef>
        <a:spcAft>
          <a:spcPct val="0"/>
        </a:spcAft>
        <a:defRPr sz="3600">
          <a:solidFill>
            <a:srgbClr val="262626"/>
          </a:solidFill>
          <a:latin typeface="Century Gothic" panose="020B0502020202020204"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fontAlgn="base">
        <a:spcBef>
          <a:spcPts val="1000"/>
        </a:spcBef>
        <a:spcAft>
          <a:spcPct val="0"/>
        </a:spcAft>
        <a:buClr>
          <a:schemeClr val="accent1"/>
        </a:buClr>
        <a:buFont typeface="Wingdings 3" panose="05040102010807070707" pitchFamily="18" charset="2"/>
        <a:buChar char=""/>
        <a:defRPr kern="1200">
          <a:solidFill>
            <a:srgbClr val="404040"/>
          </a:solidFill>
          <a:latin typeface="+mn-lt"/>
          <a:ea typeface="+mn-ea"/>
          <a:cs typeface="+mn-cs"/>
        </a:defRPr>
      </a:lvl1pPr>
      <a:lvl2pPr marL="742950" indent="-285750" algn="l" defTabSz="457200" rtl="0" fontAlgn="base">
        <a:spcBef>
          <a:spcPts val="1000"/>
        </a:spcBef>
        <a:spcAft>
          <a:spcPct val="0"/>
        </a:spcAft>
        <a:buClr>
          <a:schemeClr val="accent1"/>
        </a:buClr>
        <a:buFont typeface="Wingdings 3" panose="05040102010807070707" pitchFamily="18" charset="2"/>
        <a:buChar char=""/>
        <a:defRPr sz="1600" kern="1200">
          <a:solidFill>
            <a:srgbClr val="404040"/>
          </a:solidFill>
          <a:latin typeface="+mn-lt"/>
          <a:ea typeface="+mn-ea"/>
          <a:cs typeface="+mn-cs"/>
        </a:defRPr>
      </a:lvl2pPr>
      <a:lvl3pPr marL="1143000" indent="-228600" algn="l" defTabSz="457200" rtl="0" fontAlgn="base">
        <a:spcBef>
          <a:spcPts val="1000"/>
        </a:spcBef>
        <a:spcAft>
          <a:spcPct val="0"/>
        </a:spcAft>
        <a:buClr>
          <a:schemeClr val="accent1"/>
        </a:buClr>
        <a:buFont typeface="Wingdings 3" panose="05040102010807070707" pitchFamily="18" charset="2"/>
        <a:buChar char=""/>
        <a:defRPr sz="1400" kern="1200">
          <a:solidFill>
            <a:srgbClr val="404040"/>
          </a:solidFill>
          <a:latin typeface="+mn-lt"/>
          <a:ea typeface="+mn-ea"/>
          <a:cs typeface="+mn-cs"/>
        </a:defRPr>
      </a:lvl3pPr>
      <a:lvl4pPr marL="1600200" indent="-228600" algn="l" defTabSz="457200" rtl="0" fontAlgn="base">
        <a:spcBef>
          <a:spcPts val="1000"/>
        </a:spcBef>
        <a:spcAft>
          <a:spcPct val="0"/>
        </a:spcAft>
        <a:buClr>
          <a:schemeClr val="accent1"/>
        </a:buClr>
        <a:buFont typeface="Wingdings 3" panose="05040102010807070707" pitchFamily="18" charset="2"/>
        <a:buChar char=""/>
        <a:defRPr sz="1200" kern="1200">
          <a:solidFill>
            <a:srgbClr val="404040"/>
          </a:solidFill>
          <a:latin typeface="+mn-lt"/>
          <a:ea typeface="+mn-ea"/>
          <a:cs typeface="+mn-cs"/>
        </a:defRPr>
      </a:lvl4pPr>
      <a:lvl5pPr marL="2057400" indent="-228600" algn="l" defTabSz="457200" rtl="0" fontAlgn="base">
        <a:spcBef>
          <a:spcPts val="1000"/>
        </a:spcBef>
        <a:spcAft>
          <a:spcPct val="0"/>
        </a:spcAft>
        <a:buClr>
          <a:schemeClr val="accent1"/>
        </a:buClr>
        <a:buFont typeface="Wingdings 3" panose="05040102010807070707" pitchFamily="18" charset="2"/>
        <a:buChar char=""/>
        <a:defRPr sz="1200" kern="1200">
          <a:solidFill>
            <a:srgbClr val="404040"/>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earch.crossref.org/" TargetMode="External"/><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hyperlink" Target="https://www.scilit.net/pub/article/10.21698" TargetMode="External"/><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www.simiecoind.ro/" TargetMode="External"/><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hyperlink" Target="http://www.citeulike.org/"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s://www.mendeley.com/" TargetMode="External"/><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6.xml.rels><?xml version="1.0" encoding="UTF-8" standalone="yes"?>
<Relationships xmlns="http://schemas.openxmlformats.org/package/2006/relationships"><Relationship Id="rId2" Type="http://schemas.openxmlformats.org/officeDocument/2006/relationships/hyperlink" Target="http://www.dspace.incdecoind.ro/"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hyperlink" Target="http://www.dspace.incdecoind.ro/"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www.dspace.incdecoind.ro/"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dspace.incdecoind.ro/" TargetMode="External"/><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dspace.incdecoind.ro/" TargetMode="External"/><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roar.eprints.org/" TargetMode="External"/><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scholar.google.ro/" TargetMode="External"/><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1.jpg"/></Relationships>
</file>

<file path=ppt/slides/_rels/slide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408238"/>
            <a:ext cx="7872412" cy="2057400"/>
          </a:xfrm>
        </p:spPr>
        <p:txBody>
          <a:bodyPr rtlCol="0">
            <a:normAutofit fontScale="90000"/>
          </a:bodyPr>
          <a:lstStyle/>
          <a:p>
            <a:pPr algn="just" fontAlgn="auto">
              <a:spcAft>
                <a:spcPts val="0"/>
              </a:spcAft>
              <a:defRPr/>
            </a:pPr>
            <a:r>
              <a:rPr lang="en-US" altLang="en-US" sz="3600" b="1" dirty="0">
                <a:solidFill>
                  <a:schemeClr val="tx1">
                    <a:lumMod val="85000"/>
                    <a:lumOff val="15000"/>
                  </a:schemeClr>
                </a:solidFill>
              </a:rPr>
              <a:t>ECOLIB, library of National R&amp;D Institute for Industrial </a:t>
            </a:r>
            <a:r>
              <a:rPr lang="en-US" altLang="en-US" sz="3600" b="1" dirty="0" smtClean="0">
                <a:solidFill>
                  <a:schemeClr val="tx1">
                    <a:lumMod val="85000"/>
                    <a:lumOff val="15000"/>
                  </a:schemeClr>
                </a:solidFill>
              </a:rPr>
              <a:t>Ecology, an </a:t>
            </a:r>
            <a:r>
              <a:rPr lang="en-US" altLang="en-US" sz="3600" b="1" dirty="0">
                <a:solidFill>
                  <a:schemeClr val="tx1">
                    <a:lumMod val="85000"/>
                    <a:lumOff val="15000"/>
                  </a:schemeClr>
                </a:solidFill>
              </a:rPr>
              <a:t>on-line tool for </a:t>
            </a:r>
            <a:r>
              <a:rPr lang="en-US" altLang="en-US" sz="3600" b="1" dirty="0" smtClean="0">
                <a:solidFill>
                  <a:schemeClr val="tx1">
                    <a:lumMod val="85000"/>
                    <a:lumOff val="15000"/>
                  </a:schemeClr>
                </a:solidFill>
              </a:rPr>
              <a:t>environmental topics area</a:t>
            </a:r>
            <a:r>
              <a:rPr lang="en-US" altLang="en-US" i="1" dirty="0">
                <a:solidFill>
                  <a:schemeClr val="tx1">
                    <a:lumMod val="85000"/>
                    <a:lumOff val="15000"/>
                  </a:schemeClr>
                </a:solidFill>
              </a:rPr>
              <a:t/>
            </a:r>
            <a:br>
              <a:rPr lang="en-US" altLang="en-US" i="1" dirty="0">
                <a:solidFill>
                  <a:schemeClr val="tx1">
                    <a:lumMod val="85000"/>
                    <a:lumOff val="15000"/>
                  </a:schemeClr>
                </a:solidFill>
              </a:rPr>
            </a:br>
            <a:endParaRPr lang="ro-RO" dirty="0">
              <a:solidFill>
                <a:schemeClr val="tx1">
                  <a:lumMod val="85000"/>
                  <a:lumOff val="15000"/>
                </a:schemeClr>
              </a:solidFill>
            </a:endParaRPr>
          </a:p>
        </p:txBody>
      </p:sp>
      <p:pic>
        <p:nvPicPr>
          <p:cNvPr id="1843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89213" y="392113"/>
            <a:ext cx="2049462" cy="1462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6" name="Picture 7"/>
          <p:cNvPicPr>
            <a:picLocks noChangeAspect="1"/>
          </p:cNvPicPr>
          <p:nvPr/>
        </p:nvPicPr>
        <p:blipFill>
          <a:blip r:embed="rId3">
            <a:extLst>
              <a:ext uri="{28A0092B-C50C-407E-A947-70E740481C1C}">
                <a14:useLocalDpi xmlns:a14="http://schemas.microsoft.com/office/drawing/2010/main" val="0"/>
              </a:ext>
            </a:extLst>
          </a:blip>
          <a:srcRect l="5124" t="13927" r="5716" b="14301"/>
          <a:stretch>
            <a:fillRect/>
          </a:stretch>
        </p:blipFill>
        <p:spPr bwMode="auto">
          <a:xfrm>
            <a:off x="7942263" y="463550"/>
            <a:ext cx="2446337" cy="1458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Subtitle 5"/>
          <p:cNvSpPr>
            <a:spLocks noGrp="1"/>
          </p:cNvSpPr>
          <p:nvPr>
            <p:ph type="subTitle" idx="1"/>
          </p:nvPr>
        </p:nvSpPr>
        <p:spPr>
          <a:xfrm>
            <a:off x="2589213" y="3954463"/>
            <a:ext cx="7799387" cy="1016000"/>
          </a:xfrm>
        </p:spPr>
        <p:txBody>
          <a:bodyPr rtlCol="0">
            <a:spAutoFit/>
          </a:bodyPr>
          <a:lstStyle/>
          <a:p>
            <a:pPr algn="just" fontAlgn="auto">
              <a:spcAft>
                <a:spcPts val="0"/>
              </a:spcAft>
              <a:buFont typeface="Wingdings 3" charset="2"/>
              <a:buNone/>
              <a:defRPr/>
            </a:pPr>
            <a:r>
              <a:rPr lang="ro-RO" sz="2000" b="1" u="sng" dirty="0"/>
              <a:t>Gabriela Geanina Vasile</a:t>
            </a:r>
            <a:r>
              <a:rPr lang="ro-RO" sz="2000" b="1" u="sng" baseline="30000" dirty="0"/>
              <a:t>1</a:t>
            </a:r>
            <a:r>
              <a:rPr lang="ro-RO" sz="2000" b="1" dirty="0"/>
              <a:t>, Ionut Radu Popescu</a:t>
            </a:r>
            <a:r>
              <a:rPr lang="ro-RO" sz="2000" b="1" baseline="30000" dirty="0"/>
              <a:t>2</a:t>
            </a:r>
            <a:r>
              <a:rPr lang="ro-RO" sz="2000" b="1" dirty="0"/>
              <a:t>, Theodor Iamandi</a:t>
            </a:r>
            <a:r>
              <a:rPr lang="ro-RO" sz="2000" b="1" baseline="30000" dirty="0"/>
              <a:t>2</a:t>
            </a:r>
            <a:r>
              <a:rPr lang="ro-RO" sz="2000" b="1" dirty="0"/>
              <a:t>, </a:t>
            </a:r>
            <a:r>
              <a:rPr lang="ro-RO" sz="2000" b="1" dirty="0" smtClean="0"/>
              <a:t>Lidia </a:t>
            </a:r>
            <a:r>
              <a:rPr lang="ro-RO" sz="2000" b="1" dirty="0"/>
              <a:t>Kim</a:t>
            </a:r>
            <a:r>
              <a:rPr lang="ro-RO" sz="2000" b="1" baseline="30000" dirty="0"/>
              <a:t>1</a:t>
            </a:r>
            <a:r>
              <a:rPr lang="ro-RO" sz="2000" b="1" dirty="0"/>
              <a:t>, Calin Maxim</a:t>
            </a:r>
            <a:r>
              <a:rPr lang="ro-RO" sz="2000" b="1" baseline="30000" dirty="0"/>
              <a:t>1</a:t>
            </a:r>
            <a:r>
              <a:rPr lang="ro-RO" sz="2000" b="1" dirty="0"/>
              <a:t>,</a:t>
            </a:r>
            <a:r>
              <a:rPr lang="en-US" sz="2000" b="1" dirty="0"/>
              <a:t> </a:t>
            </a:r>
            <a:r>
              <a:rPr lang="ro-RO" sz="2000" b="1" dirty="0"/>
              <a:t>Catalina Stoica</a:t>
            </a:r>
            <a:r>
              <a:rPr lang="ro-RO" sz="2000" b="1" baseline="30000" dirty="0"/>
              <a:t>1</a:t>
            </a:r>
            <a:r>
              <a:rPr lang="ro-RO" sz="2000" b="1" dirty="0"/>
              <a:t>, Ioana Ionescu</a:t>
            </a:r>
            <a:r>
              <a:rPr lang="ro-RO" sz="2000" b="1" baseline="30000" dirty="0"/>
              <a:t>1</a:t>
            </a:r>
            <a:r>
              <a:rPr lang="ro-RO" sz="2000" b="1" dirty="0"/>
              <a:t>, Olga Tiron</a:t>
            </a:r>
            <a:r>
              <a:rPr lang="ro-RO" sz="2000" b="1" baseline="30000" dirty="0"/>
              <a:t>1</a:t>
            </a:r>
            <a:r>
              <a:rPr lang="ro-RO" sz="2000" b="1" dirty="0"/>
              <a:t>, Stefania </a:t>
            </a:r>
            <a:r>
              <a:rPr lang="ro-RO" sz="2000" b="1" dirty="0" smtClean="0"/>
              <a:t>Gheorghe</a:t>
            </a:r>
            <a:r>
              <a:rPr lang="ro-RO" sz="2000" b="1" baseline="30000" dirty="0" smtClean="0"/>
              <a:t>1</a:t>
            </a:r>
            <a:r>
              <a:rPr lang="ro-RO" sz="2000" b="1" dirty="0"/>
              <a:t> ,</a:t>
            </a:r>
            <a:r>
              <a:rPr lang="ro-RO" sz="2000" b="1" dirty="0" smtClean="0"/>
              <a:t> </a:t>
            </a:r>
            <a:r>
              <a:rPr lang="en-US" sz="2000" b="1" dirty="0" smtClean="0"/>
              <a:t>Marius </a:t>
            </a:r>
            <a:r>
              <a:rPr lang="en-US" sz="2000" b="1" dirty="0" err="1" smtClean="0"/>
              <a:t>Simion</a:t>
            </a:r>
            <a:r>
              <a:rPr lang="ro-RO" sz="2000" b="1" baseline="30000" dirty="0" smtClean="0"/>
              <a:t>1</a:t>
            </a:r>
            <a:endParaRPr lang="en-US" sz="2000" b="1" dirty="0"/>
          </a:p>
        </p:txBody>
      </p:sp>
      <p:sp>
        <p:nvSpPr>
          <p:cNvPr id="7" name="Rectangle 6">
            <a:extLst>
              <a:ext uri="{FF2B5EF4-FFF2-40B4-BE49-F238E27FC236}"/>
            </a:extLst>
          </p:cNvPr>
          <p:cNvSpPr/>
          <p:nvPr/>
        </p:nvSpPr>
        <p:spPr>
          <a:xfrm>
            <a:off x="2589213" y="5192713"/>
            <a:ext cx="7799387" cy="685188"/>
          </a:xfrm>
          <a:prstGeom prst="rect">
            <a:avLst/>
          </a:prstGeom>
          <a:solidFill>
            <a:schemeClr val="bg2">
              <a:lumMod val="75000"/>
            </a:schemeClr>
          </a:solidFill>
        </p:spPr>
        <p:txBody>
          <a:bodyPr>
            <a:spAutoFit/>
          </a:bodyPr>
          <a:lstStyle/>
          <a:p>
            <a:pPr marL="176213" indent="-176213" eaLnBrk="1" fontAlgn="auto" hangingPunct="1">
              <a:lnSpc>
                <a:spcPct val="107000"/>
              </a:lnSpc>
              <a:spcBef>
                <a:spcPts val="0"/>
              </a:spcBef>
              <a:spcAft>
                <a:spcPts val="0"/>
              </a:spcAft>
              <a:defRPr/>
            </a:pPr>
            <a:r>
              <a:rPr lang="en-GB" sz="1200" baseline="30000" dirty="0">
                <a:latin typeface="+mj-lt"/>
                <a:ea typeface="Calibri" panose="020F0502020204030204" pitchFamily="34" charset="0"/>
                <a:cs typeface="Times New Roman" panose="02020603050405020304" pitchFamily="18" charset="0"/>
              </a:rPr>
              <a:t>1</a:t>
            </a:r>
            <a:r>
              <a:rPr lang="en-GB" sz="1200" dirty="0">
                <a:latin typeface="+mj-lt"/>
                <a:ea typeface="Calibri" panose="020F0502020204030204" pitchFamily="34" charset="0"/>
                <a:cs typeface="Times New Roman" panose="02020603050405020304" pitchFamily="18" charset="0"/>
              </a:rPr>
              <a:t>National Research and Development Institute for Industrial Ecology ECOIND</a:t>
            </a:r>
            <a:r>
              <a:rPr lang="ro-RO" sz="1200" dirty="0">
                <a:latin typeface="+mj-lt"/>
                <a:ea typeface="Calibri" panose="020F0502020204030204" pitchFamily="34" charset="0"/>
                <a:cs typeface="Times New Roman" panose="02020603050405020304" pitchFamily="18" charset="0"/>
              </a:rPr>
              <a:t>, 71-73</a:t>
            </a:r>
            <a:endParaRPr lang="en-US" sz="1200" dirty="0">
              <a:latin typeface="+mj-lt"/>
              <a:ea typeface="Calibri" panose="020F0502020204030204" pitchFamily="34" charset="0"/>
              <a:cs typeface="Times New Roman" panose="02020603050405020304" pitchFamily="18" charset="0"/>
            </a:endParaRPr>
          </a:p>
          <a:p>
            <a:pPr marL="176213" indent="-176213" eaLnBrk="1" fontAlgn="auto" hangingPunct="1">
              <a:lnSpc>
                <a:spcPct val="107000"/>
              </a:lnSpc>
              <a:spcBef>
                <a:spcPts val="0"/>
              </a:spcBef>
              <a:spcAft>
                <a:spcPts val="0"/>
              </a:spcAft>
              <a:defRPr/>
            </a:pPr>
            <a:r>
              <a:rPr lang="ro-RO" sz="1200" dirty="0">
                <a:latin typeface="+mj-lt"/>
                <a:ea typeface="Calibri" panose="020F0502020204030204" pitchFamily="34" charset="0"/>
                <a:cs typeface="Times New Roman" panose="02020603050405020304" pitchFamily="18" charset="0"/>
              </a:rPr>
              <a:t>Drumul</a:t>
            </a:r>
            <a:r>
              <a:rPr lang="en-US" sz="1200" dirty="0">
                <a:latin typeface="+mj-lt"/>
                <a:ea typeface="Calibri" panose="020F0502020204030204" pitchFamily="34" charset="0"/>
                <a:cs typeface="Times New Roman" panose="02020603050405020304" pitchFamily="18" charset="0"/>
              </a:rPr>
              <a:t> </a:t>
            </a:r>
            <a:r>
              <a:rPr lang="ro-RO" sz="1200" dirty="0">
                <a:latin typeface="+mj-lt"/>
                <a:ea typeface="Times New Roman" panose="02020603050405020304" pitchFamily="18" charset="0"/>
                <a:cs typeface="Times New Roman" panose="02020603050405020304" pitchFamily="18" charset="0"/>
              </a:rPr>
              <a:t>Podul Dambovitei Street,</a:t>
            </a:r>
            <a:r>
              <a:rPr lang="en-US" sz="1200" dirty="0">
                <a:latin typeface="+mj-lt"/>
                <a:ea typeface="Times New Roman" panose="02020603050405020304" pitchFamily="18" charset="0"/>
                <a:cs typeface="Times New Roman" panose="02020603050405020304" pitchFamily="18" charset="0"/>
              </a:rPr>
              <a:t> c</a:t>
            </a:r>
            <a:r>
              <a:rPr lang="ro-RO" sz="1200" dirty="0">
                <a:latin typeface="+mj-lt"/>
                <a:ea typeface="Times New Roman" panose="02020603050405020304" pitchFamily="18" charset="0"/>
                <a:cs typeface="Times New Roman" panose="02020603050405020304" pitchFamily="18" charset="0"/>
              </a:rPr>
              <a:t>ode 060652, Bucharest, Romania</a:t>
            </a:r>
            <a:r>
              <a:rPr lang="ro-RO" sz="1200" b="1" dirty="0">
                <a:latin typeface="+mj-lt"/>
                <a:ea typeface="Times New Roman" panose="02020603050405020304" pitchFamily="18" charset="0"/>
                <a:cs typeface="Times New Roman" panose="02020603050405020304" pitchFamily="18" charset="0"/>
              </a:rPr>
              <a:t>,</a:t>
            </a:r>
            <a:r>
              <a:rPr lang="en-US" sz="1200" b="1" dirty="0">
                <a:latin typeface="+mj-lt"/>
                <a:ea typeface="Times New Roman" panose="02020603050405020304" pitchFamily="18" charset="0"/>
                <a:cs typeface="Times New Roman" panose="02020603050405020304" pitchFamily="18" charset="0"/>
              </a:rPr>
              <a:t> </a:t>
            </a:r>
            <a:r>
              <a:rPr lang="ro-RO" sz="1200" dirty="0">
                <a:latin typeface="+mj-lt"/>
                <a:ea typeface="Times New Roman" panose="02020603050405020304" pitchFamily="18" charset="0"/>
                <a:cs typeface="Times New Roman" panose="02020603050405020304" pitchFamily="18" charset="0"/>
              </a:rPr>
              <a:t>gabriela.vasile@incdecoind.ro</a:t>
            </a:r>
            <a:endParaRPr lang="en-US" sz="1200" dirty="0">
              <a:latin typeface="+mj-lt"/>
              <a:ea typeface="Times New Roman" panose="02020603050405020304" pitchFamily="18" charset="0"/>
              <a:cs typeface="Times New Roman" panose="02020603050405020304" pitchFamily="18" charset="0"/>
            </a:endParaRPr>
          </a:p>
          <a:p>
            <a:pPr eaLnBrk="1" fontAlgn="auto" hangingPunct="1">
              <a:lnSpc>
                <a:spcPct val="107000"/>
              </a:lnSpc>
              <a:spcBef>
                <a:spcPts val="0"/>
              </a:spcBef>
              <a:spcAft>
                <a:spcPts val="800"/>
              </a:spcAft>
              <a:defRPr/>
            </a:pPr>
            <a:r>
              <a:rPr lang="de-DE" sz="1200" baseline="30000" dirty="0">
                <a:latin typeface="+mj-lt"/>
                <a:ea typeface="Calibri" panose="020F0502020204030204" pitchFamily="34" charset="0"/>
                <a:cs typeface="Times New Roman" panose="02020603050405020304" pitchFamily="18" charset="0"/>
              </a:rPr>
              <a:t>2</a:t>
            </a:r>
            <a:r>
              <a:rPr lang="de-DE" sz="1200" dirty="0">
                <a:latin typeface="+mj-lt"/>
                <a:ea typeface="Calibri" panose="020F0502020204030204" pitchFamily="34" charset="0"/>
                <a:cs typeface="Times New Roman" panose="02020603050405020304" pitchFamily="18" charset="0"/>
              </a:rPr>
              <a:t>MBM Software, 31 Slobozia Street, district 4, Bucharest, </a:t>
            </a:r>
            <a:r>
              <a:rPr lang="de-DE" sz="1200" dirty="0" smtClean="0">
                <a:latin typeface="+mj-lt"/>
                <a:ea typeface="Calibri" panose="020F0502020204030204" pitchFamily="34" charset="0"/>
                <a:cs typeface="Times New Roman" panose="02020603050405020304" pitchFamily="18" charset="0"/>
              </a:rPr>
              <a:t>Romania, ionut.popescu@mbmsoftware.com</a:t>
            </a:r>
            <a:endParaRPr lang="en-US" sz="1200" dirty="0">
              <a:latin typeface="+mj-lt"/>
              <a:ea typeface="Calibri" panose="020F0502020204030204" pitchFamily="34"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70981" y="566154"/>
            <a:ext cx="3758448" cy="595090"/>
          </a:xfrm>
        </p:spPr>
        <p:txBody>
          <a:bodyPr/>
          <a:lstStyle/>
          <a:p>
            <a:r>
              <a:rPr lang="en-US" dirty="0" smtClean="0"/>
              <a:t>SIMI Indexations</a:t>
            </a:r>
            <a:endParaRPr lang="ro-RO" dirty="0"/>
          </a:p>
        </p:txBody>
      </p:sp>
      <p:pic>
        <p:nvPicPr>
          <p:cNvPr id="4" name="Picture 3"/>
          <p:cNvPicPr>
            <a:picLocks noChangeAspect="1"/>
          </p:cNvPicPr>
          <p:nvPr/>
        </p:nvPicPr>
        <p:blipFill rotWithShape="1">
          <a:blip r:embed="rId2"/>
          <a:srcRect t="3211" b="57401"/>
          <a:stretch/>
        </p:blipFill>
        <p:spPr>
          <a:xfrm>
            <a:off x="637562" y="1629430"/>
            <a:ext cx="11183735" cy="2477864"/>
          </a:xfrm>
          <a:prstGeom prst="rect">
            <a:avLst/>
          </a:prstGeom>
        </p:spPr>
      </p:pic>
      <p:sp>
        <p:nvSpPr>
          <p:cNvPr id="5" name="Rectangle 4"/>
          <p:cNvSpPr/>
          <p:nvPr/>
        </p:nvSpPr>
        <p:spPr>
          <a:xfrm>
            <a:off x="563422" y="1259807"/>
            <a:ext cx="5072222" cy="369332"/>
          </a:xfrm>
          <a:prstGeom prst="rect">
            <a:avLst/>
          </a:prstGeom>
        </p:spPr>
        <p:txBody>
          <a:bodyPr wrap="none">
            <a:spAutoFit/>
          </a:bodyPr>
          <a:lstStyle/>
          <a:p>
            <a:r>
              <a:rPr lang="ro-RO" b="1" dirty="0" smtClean="0">
                <a:hlinkClick r:id="rId3"/>
              </a:rPr>
              <a:t>http://search.crossref.org</a:t>
            </a:r>
            <a:r>
              <a:rPr lang="en-US" b="1" dirty="0" smtClean="0"/>
              <a:t> </a:t>
            </a:r>
            <a:r>
              <a:rPr lang="en-US" dirty="0" smtClean="0"/>
              <a:t>using DOI number</a:t>
            </a:r>
            <a:endParaRPr lang="ro-RO" dirty="0"/>
          </a:p>
        </p:txBody>
      </p:sp>
      <p:pic>
        <p:nvPicPr>
          <p:cNvPr id="7" name="Picture 6"/>
          <p:cNvPicPr>
            <a:picLocks noChangeAspect="1"/>
          </p:cNvPicPr>
          <p:nvPr/>
        </p:nvPicPr>
        <p:blipFill rotWithShape="1">
          <a:blip r:embed="rId4"/>
          <a:srcRect l="-1913" t="2617" r="443" b="57728"/>
          <a:stretch/>
        </p:blipFill>
        <p:spPr>
          <a:xfrm>
            <a:off x="383406" y="4214221"/>
            <a:ext cx="11437891" cy="2507856"/>
          </a:xfrm>
          <a:prstGeom prst="rect">
            <a:avLst/>
          </a:prstGeom>
        </p:spPr>
      </p:pic>
      <p:pic>
        <p:nvPicPr>
          <p:cNvPr id="39938" name="Picture 2" descr="http://assets.crossref.org/logo/crossref-logo-landscape-200.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916297" y="796773"/>
            <a:ext cx="1905000" cy="647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6935009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srcRect l="19098" t="5830" r="20627" b="27932"/>
          <a:stretch/>
        </p:blipFill>
        <p:spPr>
          <a:xfrm>
            <a:off x="1675529" y="1830859"/>
            <a:ext cx="9585595" cy="4772235"/>
          </a:xfrm>
          <a:prstGeom prst="rect">
            <a:avLst/>
          </a:prstGeom>
        </p:spPr>
      </p:pic>
      <p:sp>
        <p:nvSpPr>
          <p:cNvPr id="5" name="Title 1"/>
          <p:cNvSpPr>
            <a:spLocks noGrp="1"/>
          </p:cNvSpPr>
          <p:nvPr>
            <p:ph type="title"/>
          </p:nvPr>
        </p:nvSpPr>
        <p:spPr>
          <a:xfrm>
            <a:off x="2462744" y="648532"/>
            <a:ext cx="3758448" cy="595090"/>
          </a:xfrm>
        </p:spPr>
        <p:txBody>
          <a:bodyPr/>
          <a:lstStyle/>
          <a:p>
            <a:r>
              <a:rPr lang="en-US" dirty="0" smtClean="0"/>
              <a:t>SIMI Indexations</a:t>
            </a:r>
            <a:endParaRPr lang="ro-RO" dirty="0"/>
          </a:p>
        </p:txBody>
      </p:sp>
      <p:sp>
        <p:nvSpPr>
          <p:cNvPr id="6" name="Rectangle 5"/>
          <p:cNvSpPr/>
          <p:nvPr/>
        </p:nvSpPr>
        <p:spPr>
          <a:xfrm>
            <a:off x="1613175" y="1352574"/>
            <a:ext cx="4945585" cy="646331"/>
          </a:xfrm>
          <a:prstGeom prst="rect">
            <a:avLst/>
          </a:prstGeom>
        </p:spPr>
        <p:txBody>
          <a:bodyPr wrap="none">
            <a:spAutoFit/>
          </a:bodyPr>
          <a:lstStyle/>
          <a:p>
            <a:r>
              <a:rPr lang="ro-RO" b="1" dirty="0" smtClean="0">
                <a:hlinkClick r:id="rId3"/>
              </a:rPr>
              <a:t>https://www.scilit.net/pub/article/10.21698</a:t>
            </a:r>
            <a:endParaRPr lang="en-US" b="1" dirty="0" smtClean="0"/>
          </a:p>
          <a:p>
            <a:endParaRPr lang="ro-RO" dirty="0"/>
          </a:p>
        </p:txBody>
      </p:sp>
      <p:pic>
        <p:nvPicPr>
          <p:cNvPr id="22534" name="Picture 6" descr="Imagini pentru scili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686746" y="672299"/>
            <a:ext cx="2574378" cy="11930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7291192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642108" y="2228935"/>
            <a:ext cx="2733675" cy="1676400"/>
          </a:xfrm>
        </p:spPr>
      </p:pic>
      <p:sp>
        <p:nvSpPr>
          <p:cNvPr id="6" name="AutoShape 6" descr="Imagini pentru cabi"/>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o-RO"/>
          </a:p>
        </p:txBody>
      </p:sp>
      <p:graphicFrame>
        <p:nvGraphicFramePr>
          <p:cNvPr id="9" name="Table 8"/>
          <p:cNvGraphicFramePr>
            <a:graphicFrameLocks noGrp="1"/>
          </p:cNvGraphicFramePr>
          <p:nvPr>
            <p:extLst>
              <p:ext uri="{D42A27DB-BD31-4B8C-83A1-F6EECF244321}">
                <p14:modId xmlns:p14="http://schemas.microsoft.com/office/powerpoint/2010/main" val="1962123476"/>
              </p:ext>
            </p:extLst>
          </p:nvPr>
        </p:nvGraphicFramePr>
        <p:xfrm>
          <a:off x="1103870" y="4143633"/>
          <a:ext cx="9934833" cy="1219200"/>
        </p:xfrm>
        <a:graphic>
          <a:graphicData uri="http://schemas.openxmlformats.org/drawingml/2006/table">
            <a:tbl>
              <a:tblPr firstRow="1" bandRow="1">
                <a:tableStyleId>{5C22544A-7EE6-4342-B048-85BDC9FD1C3A}</a:tableStyleId>
              </a:tblPr>
              <a:tblGrid>
                <a:gridCol w="9934833"/>
              </a:tblGrid>
              <a:tr h="1095632">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2800" b="1" kern="1200" dirty="0" smtClean="0">
                          <a:solidFill>
                            <a:schemeClr val="lt1"/>
                          </a:solidFill>
                          <a:effectLst/>
                          <a:latin typeface="+mn-lt"/>
                          <a:ea typeface="+mn-ea"/>
                          <a:cs typeface="+mn-cs"/>
                        </a:rPr>
                        <a:t>Agreement to Publish Conference Content Online for SIMI 2016 within CABI Full-Text Products.</a:t>
                      </a:r>
                      <a:endParaRPr lang="ro-RO" sz="2800" b="1" kern="1200" dirty="0" smtClean="0">
                        <a:solidFill>
                          <a:schemeClr val="lt1"/>
                        </a:solidFill>
                        <a:effectLst/>
                        <a:latin typeface="+mn-lt"/>
                        <a:ea typeface="+mn-ea"/>
                        <a:cs typeface="+mn-cs"/>
                      </a:endParaRPr>
                    </a:p>
                    <a:p>
                      <a:endParaRPr lang="ro-RO" dirty="0"/>
                    </a:p>
                  </a:txBody>
                  <a:tcP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4179839840"/>
              </p:ext>
            </p:extLst>
          </p:nvPr>
        </p:nvGraphicFramePr>
        <p:xfrm>
          <a:off x="5228281" y="744379"/>
          <a:ext cx="1452605" cy="919664"/>
        </p:xfrm>
        <a:graphic>
          <a:graphicData uri="http://schemas.openxmlformats.org/drawingml/2006/table">
            <a:tbl>
              <a:tblPr firstRow="1" bandRow="1">
                <a:tableStyleId>{5C22544A-7EE6-4342-B048-85BDC9FD1C3A}</a:tableStyleId>
              </a:tblPr>
              <a:tblGrid>
                <a:gridCol w="1452605"/>
              </a:tblGrid>
              <a:tr h="919664">
                <a:tc>
                  <a:txBody>
                    <a:bodyPr/>
                    <a:lstStyle/>
                    <a:p>
                      <a:r>
                        <a:rPr lang="en-US" sz="2800" dirty="0" smtClean="0"/>
                        <a:t>NEWS!!!</a:t>
                      </a:r>
                      <a:endParaRPr lang="ro-RO" sz="2800" dirty="0"/>
                    </a:p>
                  </a:txBody>
                  <a:tcPr/>
                </a:tc>
              </a:tr>
            </a:tbl>
          </a:graphicData>
        </a:graphic>
      </p:graphicFrame>
    </p:spTree>
    <p:extLst>
      <p:ext uri="{BB962C8B-B14F-4D97-AF65-F5344CB8AC3E}">
        <p14:creationId xmlns:p14="http://schemas.microsoft.com/office/powerpoint/2010/main" val="350463766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srcRect l="-1980" t="3293" r="9995" b="14505"/>
          <a:stretch/>
        </p:blipFill>
        <p:spPr>
          <a:xfrm>
            <a:off x="1010054" y="1321581"/>
            <a:ext cx="10646487" cy="5457701"/>
          </a:xfrm>
          <a:prstGeom prst="rect">
            <a:avLst/>
          </a:prstGeom>
        </p:spPr>
      </p:pic>
      <p:graphicFrame>
        <p:nvGraphicFramePr>
          <p:cNvPr id="6" name="Table 5"/>
          <p:cNvGraphicFramePr>
            <a:graphicFrameLocks noGrp="1"/>
          </p:cNvGraphicFramePr>
          <p:nvPr>
            <p:extLst>
              <p:ext uri="{D42A27DB-BD31-4B8C-83A1-F6EECF244321}">
                <p14:modId xmlns:p14="http://schemas.microsoft.com/office/powerpoint/2010/main" val="3505998740"/>
              </p:ext>
            </p:extLst>
          </p:nvPr>
        </p:nvGraphicFramePr>
        <p:xfrm>
          <a:off x="2032000" y="719666"/>
          <a:ext cx="4467654" cy="466583"/>
        </p:xfrm>
        <a:graphic>
          <a:graphicData uri="http://schemas.openxmlformats.org/drawingml/2006/table">
            <a:tbl>
              <a:tblPr firstRow="1" bandRow="1">
                <a:tableStyleId>{5C22544A-7EE6-4342-B048-85BDC9FD1C3A}</a:tableStyleId>
              </a:tblPr>
              <a:tblGrid>
                <a:gridCol w="4467654"/>
              </a:tblGrid>
              <a:tr h="466583">
                <a:tc>
                  <a:txBody>
                    <a:bodyPr/>
                    <a:lstStyle/>
                    <a:p>
                      <a:r>
                        <a:rPr lang="en-US" dirty="0" smtClean="0"/>
                        <a:t>Publisher website: </a:t>
                      </a:r>
                      <a:r>
                        <a:rPr lang="en-US" dirty="0" smtClean="0">
                          <a:solidFill>
                            <a:srgbClr val="00B0F0"/>
                          </a:solidFill>
                          <a:hlinkClick r:id="rId3"/>
                        </a:rPr>
                        <a:t>www.simiecoind.ro</a:t>
                      </a:r>
                      <a:r>
                        <a:rPr lang="en-US" dirty="0" smtClean="0">
                          <a:solidFill>
                            <a:srgbClr val="0070C0"/>
                          </a:solidFill>
                        </a:rPr>
                        <a:t> </a:t>
                      </a:r>
                    </a:p>
                  </a:txBody>
                  <a:tcPr/>
                </a:tc>
              </a:tr>
            </a:tbl>
          </a:graphicData>
        </a:graphic>
      </p:graphicFrame>
    </p:spTree>
    <p:extLst>
      <p:ext uri="{BB962C8B-B14F-4D97-AF65-F5344CB8AC3E}">
        <p14:creationId xmlns:p14="http://schemas.microsoft.com/office/powerpoint/2010/main" val="359545588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srcRect l="-27385" t="3048" r="27385" b="8389"/>
          <a:stretch/>
        </p:blipFill>
        <p:spPr>
          <a:xfrm>
            <a:off x="-1685676" y="1053481"/>
            <a:ext cx="11651797" cy="5804519"/>
          </a:xfrm>
          <a:prstGeom prst="rect">
            <a:avLst/>
          </a:prstGeom>
        </p:spPr>
      </p:pic>
      <p:pic>
        <p:nvPicPr>
          <p:cNvPr id="40962" name="Picture 2" descr="CiteULik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89182" y="319626"/>
            <a:ext cx="2838450" cy="523875"/>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1737722" y="579159"/>
            <a:ext cx="2975495" cy="369332"/>
          </a:xfrm>
          <a:prstGeom prst="rect">
            <a:avLst/>
          </a:prstGeom>
        </p:spPr>
        <p:txBody>
          <a:bodyPr wrap="none">
            <a:spAutoFit/>
          </a:bodyPr>
          <a:lstStyle/>
          <a:p>
            <a:r>
              <a:rPr lang="ro-RO" b="1" dirty="0" smtClean="0">
                <a:hlinkClick r:id="rId4"/>
              </a:rPr>
              <a:t>http://www.citeulike.org</a:t>
            </a:r>
            <a:r>
              <a:rPr lang="en-US" b="1" dirty="0" smtClean="0"/>
              <a:t> </a:t>
            </a:r>
          </a:p>
        </p:txBody>
      </p:sp>
    </p:spTree>
    <p:extLst>
      <p:ext uri="{BB962C8B-B14F-4D97-AF65-F5344CB8AC3E}">
        <p14:creationId xmlns:p14="http://schemas.microsoft.com/office/powerpoint/2010/main" val="74943804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srcRect l="4796" t="2955" r="19512" b="14925"/>
          <a:stretch/>
        </p:blipFill>
        <p:spPr>
          <a:xfrm>
            <a:off x="1608450" y="1068953"/>
            <a:ext cx="8990285" cy="5719025"/>
          </a:xfrm>
          <a:prstGeom prst="rect">
            <a:avLst/>
          </a:prstGeom>
        </p:spPr>
      </p:pic>
      <p:sp>
        <p:nvSpPr>
          <p:cNvPr id="5" name="Rectangle 4"/>
          <p:cNvSpPr/>
          <p:nvPr/>
        </p:nvSpPr>
        <p:spPr>
          <a:xfrm>
            <a:off x="1608450" y="699621"/>
            <a:ext cx="3355406" cy="369332"/>
          </a:xfrm>
          <a:prstGeom prst="rect">
            <a:avLst/>
          </a:prstGeom>
        </p:spPr>
        <p:txBody>
          <a:bodyPr wrap="none">
            <a:spAutoFit/>
          </a:bodyPr>
          <a:lstStyle/>
          <a:p>
            <a:r>
              <a:rPr lang="ro-RO" b="1" dirty="0" smtClean="0">
                <a:hlinkClick r:id="rId3"/>
              </a:rPr>
              <a:t>https://www.mendeley.com</a:t>
            </a:r>
            <a:r>
              <a:rPr lang="en-US" b="1" dirty="0" smtClean="0"/>
              <a:t> </a:t>
            </a:r>
            <a:endParaRPr lang="ro-RO" b="1" dirty="0"/>
          </a:p>
        </p:txBody>
      </p:sp>
      <p:pic>
        <p:nvPicPr>
          <p:cNvPr id="41988" name="Picture 4" descr="Imagini pentru mendeley"/>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14332" y="343741"/>
            <a:ext cx="3584403" cy="7117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6326912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807954972"/>
              </p:ext>
            </p:extLst>
          </p:nvPr>
        </p:nvGraphicFramePr>
        <p:xfrm>
          <a:off x="1987851" y="2627870"/>
          <a:ext cx="8915400" cy="1554480"/>
        </p:xfrm>
        <a:graphic>
          <a:graphicData uri="http://schemas.openxmlformats.org/drawingml/2006/table">
            <a:tbl>
              <a:tblPr firstRow="1" bandRow="1">
                <a:tableStyleId>{5C22544A-7EE6-4342-B048-85BDC9FD1C3A}</a:tableStyleId>
              </a:tblPr>
              <a:tblGrid>
                <a:gridCol w="8915400"/>
              </a:tblGrid>
              <a:tr h="1076685">
                <a:tc>
                  <a:txBody>
                    <a:bodyPr/>
                    <a:lstStyle/>
                    <a:p>
                      <a:pPr algn="just"/>
                      <a:r>
                        <a:rPr lang="en-US" sz="3200" dirty="0" smtClean="0"/>
                        <a:t>SIMI 2017 will be submitted to SCOPUS (Elsevier) and</a:t>
                      </a:r>
                      <a:r>
                        <a:rPr lang="en-US" sz="3200" baseline="0" dirty="0" smtClean="0"/>
                        <a:t> ISI Web of Science (</a:t>
                      </a:r>
                      <a:r>
                        <a:rPr lang="en-US" sz="3200" baseline="0" dirty="0" err="1" smtClean="0"/>
                        <a:t>Clarivate</a:t>
                      </a:r>
                      <a:r>
                        <a:rPr lang="en-US" sz="3200" baseline="0" dirty="0" smtClean="0"/>
                        <a:t> Analytics) in order to be indexed.</a:t>
                      </a:r>
                      <a:endParaRPr lang="ro-RO" sz="3200" dirty="0"/>
                    </a:p>
                  </a:txBody>
                  <a:tcPr/>
                </a:tc>
              </a:tr>
            </a:tbl>
          </a:graphicData>
        </a:graphic>
      </p:graphicFrame>
      <p:sp>
        <p:nvSpPr>
          <p:cNvPr id="2" name="Rectangle 1"/>
          <p:cNvSpPr/>
          <p:nvPr/>
        </p:nvSpPr>
        <p:spPr>
          <a:xfrm>
            <a:off x="4654847" y="1118971"/>
            <a:ext cx="3581407" cy="523220"/>
          </a:xfrm>
          <a:prstGeom prst="rect">
            <a:avLst/>
          </a:prstGeom>
        </p:spPr>
        <p:txBody>
          <a:bodyPr wrap="square">
            <a:spAutoFit/>
          </a:bodyPr>
          <a:lstStyle/>
          <a:p>
            <a:r>
              <a:rPr lang="en-US" altLang="ro-RO" sz="2800" b="1" dirty="0" smtClean="0">
                <a:hlinkClick r:id="rId2"/>
              </a:rPr>
              <a:t>www.simiecoind.ro</a:t>
            </a:r>
            <a:r>
              <a:rPr lang="en-US" altLang="ro-RO" sz="2800" b="1" dirty="0" smtClean="0"/>
              <a:t> </a:t>
            </a:r>
            <a:endParaRPr lang="ro-RO" sz="2800" dirty="0"/>
          </a:p>
        </p:txBody>
      </p:sp>
    </p:spTree>
    <p:extLst>
      <p:ext uri="{BB962C8B-B14F-4D97-AF65-F5344CB8AC3E}">
        <p14:creationId xmlns:p14="http://schemas.microsoft.com/office/powerpoint/2010/main" val="122320375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331095564"/>
              </p:ext>
            </p:extLst>
          </p:nvPr>
        </p:nvGraphicFramePr>
        <p:xfrm>
          <a:off x="2589213" y="3046490"/>
          <a:ext cx="7799387" cy="640080"/>
        </p:xfrm>
        <a:graphic>
          <a:graphicData uri="http://schemas.openxmlformats.org/drawingml/2006/table">
            <a:tbl>
              <a:tblPr firstRow="1" bandRow="1">
                <a:tableStyleId>{5C22544A-7EE6-4342-B048-85BDC9FD1C3A}</a:tableStyleId>
              </a:tblPr>
              <a:tblGrid>
                <a:gridCol w="7799387"/>
              </a:tblGrid>
              <a:tr h="0">
                <a:tc>
                  <a:txBody>
                    <a:bodyPr/>
                    <a:lstStyle/>
                    <a:p>
                      <a:pPr algn="ctr"/>
                      <a:r>
                        <a:rPr lang="en-US" sz="3600" b="1" dirty="0" smtClean="0"/>
                        <a:t>THANK YOU FOR YOUR ATTENTION</a:t>
                      </a:r>
                      <a:endParaRPr lang="ro-RO" sz="3600" dirty="0"/>
                    </a:p>
                  </a:txBody>
                  <a:tcPr/>
                </a:tc>
              </a:tr>
            </a:tbl>
          </a:graphicData>
        </a:graphic>
      </p:graphicFrame>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89213" y="1022389"/>
            <a:ext cx="2049462" cy="1462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7"/>
          <p:cNvPicPr>
            <a:picLocks noChangeAspect="1"/>
          </p:cNvPicPr>
          <p:nvPr/>
        </p:nvPicPr>
        <p:blipFill>
          <a:blip r:embed="rId3">
            <a:extLst>
              <a:ext uri="{28A0092B-C50C-407E-A947-70E740481C1C}">
                <a14:useLocalDpi xmlns:a14="http://schemas.microsoft.com/office/drawing/2010/main" val="0"/>
              </a:ext>
            </a:extLst>
          </a:blip>
          <a:srcRect l="5124" t="13927" r="5716" b="14301"/>
          <a:stretch>
            <a:fillRect/>
          </a:stretch>
        </p:blipFill>
        <p:spPr bwMode="auto">
          <a:xfrm>
            <a:off x="7942263" y="1025563"/>
            <a:ext cx="2446337" cy="1458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a:extLst>
              <a:ext uri="{FF2B5EF4-FFF2-40B4-BE49-F238E27FC236}"/>
            </a:extLst>
          </p:cNvPr>
          <p:cNvSpPr/>
          <p:nvPr/>
        </p:nvSpPr>
        <p:spPr>
          <a:xfrm>
            <a:off x="4554774" y="4360692"/>
            <a:ext cx="5520102" cy="750975"/>
          </a:xfrm>
          <a:prstGeom prst="rect">
            <a:avLst/>
          </a:prstGeom>
          <a:solidFill>
            <a:schemeClr val="bg2">
              <a:lumMod val="75000"/>
            </a:schemeClr>
          </a:solidFill>
        </p:spPr>
        <p:txBody>
          <a:bodyPr wrap="square">
            <a:spAutoFit/>
          </a:bodyPr>
          <a:lstStyle/>
          <a:p>
            <a:pPr marL="176213" indent="-176213" eaLnBrk="1" fontAlgn="auto" hangingPunct="1">
              <a:lnSpc>
                <a:spcPct val="107000"/>
              </a:lnSpc>
              <a:spcBef>
                <a:spcPts val="0"/>
              </a:spcBef>
              <a:spcAft>
                <a:spcPts val="0"/>
              </a:spcAft>
              <a:defRPr/>
            </a:pPr>
            <a:r>
              <a:rPr lang="en-US" sz="2000" dirty="0" smtClean="0">
                <a:latin typeface="+mj-lt"/>
                <a:ea typeface="Times New Roman" panose="02020603050405020304" pitchFamily="18" charset="0"/>
                <a:cs typeface="Times New Roman" panose="02020603050405020304" pitchFamily="18" charset="0"/>
              </a:rPr>
              <a:t>e-</a:t>
            </a:r>
            <a:r>
              <a:rPr lang="en-US" sz="2000" dirty="0" smtClean="0">
                <a:latin typeface="+mj-lt"/>
                <a:ea typeface="Times New Roman" panose="02020603050405020304" pitchFamily="18" charset="0"/>
                <a:cs typeface="Times New Roman" panose="02020603050405020304" pitchFamily="18" charset="0"/>
              </a:rPr>
              <a:t>mail:</a:t>
            </a:r>
            <a:r>
              <a:rPr lang="ro-RO" sz="2000" dirty="0" smtClean="0">
                <a:latin typeface="+mj-lt"/>
                <a:ea typeface="Times New Roman" panose="02020603050405020304" pitchFamily="18" charset="0"/>
                <a:cs typeface="Times New Roman" panose="02020603050405020304" pitchFamily="18" charset="0"/>
              </a:rPr>
              <a:t>gabriela.vasile@incdecoind.ro</a:t>
            </a:r>
            <a:endParaRPr lang="en-US" sz="2000" dirty="0">
              <a:latin typeface="+mj-lt"/>
              <a:ea typeface="Times New Roman" panose="02020603050405020304" pitchFamily="18" charset="0"/>
              <a:cs typeface="Times New Roman" panose="02020603050405020304" pitchFamily="18" charset="0"/>
            </a:endParaRPr>
          </a:p>
          <a:p>
            <a:pPr eaLnBrk="1" fontAlgn="auto" hangingPunct="1">
              <a:lnSpc>
                <a:spcPct val="107000"/>
              </a:lnSpc>
              <a:spcBef>
                <a:spcPts val="0"/>
              </a:spcBef>
              <a:spcAft>
                <a:spcPts val="800"/>
              </a:spcAft>
              <a:defRPr/>
            </a:pPr>
            <a:r>
              <a:rPr lang="de-DE" sz="2000" dirty="0" smtClean="0">
                <a:latin typeface="+mj-lt"/>
                <a:ea typeface="Calibri" panose="020F0502020204030204" pitchFamily="34" charset="0"/>
                <a:cs typeface="Times New Roman" panose="02020603050405020304" pitchFamily="18" charset="0"/>
              </a:rPr>
              <a:t>            ionut.popescu@mbmsoftware.com</a:t>
            </a:r>
            <a:endParaRPr lang="en-US" sz="2000" dirty="0">
              <a:latin typeface="+mj-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267110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726895"/>
          </a:xfrm>
        </p:spPr>
        <p:txBody>
          <a:bodyPr/>
          <a:lstStyle/>
          <a:p>
            <a:r>
              <a:rPr lang="en-US" b="1" dirty="0" smtClean="0"/>
              <a:t>INTRODUCTION</a:t>
            </a:r>
            <a:endParaRPr lang="ro-RO" b="1" dirty="0"/>
          </a:p>
        </p:txBody>
      </p:sp>
      <p:sp>
        <p:nvSpPr>
          <p:cNvPr id="3" name="Content Placeholder 2"/>
          <p:cNvSpPr>
            <a:spLocks noGrp="1"/>
          </p:cNvSpPr>
          <p:nvPr>
            <p:ph idx="1"/>
          </p:nvPr>
        </p:nvSpPr>
        <p:spPr>
          <a:xfrm>
            <a:off x="1161535" y="1351005"/>
            <a:ext cx="10343077" cy="5132173"/>
          </a:xfrm>
        </p:spPr>
        <p:txBody>
          <a:bodyPr/>
          <a:lstStyle/>
          <a:p>
            <a:pPr algn="just"/>
            <a:r>
              <a:rPr lang="ro-RO" altLang="ro-RO" dirty="0" smtClean="0"/>
              <a:t>The repository was structured, by the MBM Software IT specialists, in communities and collections according to the main research activities developed by the scientists from National Research and Development Institute for Industrial Ecology.</a:t>
            </a:r>
            <a:endParaRPr lang="en-US" altLang="ro-RO" dirty="0" smtClean="0"/>
          </a:p>
          <a:p>
            <a:pPr algn="just"/>
            <a:r>
              <a:rPr lang="pt-BR" dirty="0"/>
              <a:t>The </a:t>
            </a:r>
            <a:r>
              <a:rPr lang="en-GB" dirty="0" smtClean="0"/>
              <a:t>included </a:t>
            </a:r>
            <a:r>
              <a:rPr lang="pt-BR" dirty="0" smtClean="0"/>
              <a:t>documents </a:t>
            </a:r>
            <a:r>
              <a:rPr lang="en-GB" dirty="0" smtClean="0"/>
              <a:t>are</a:t>
            </a:r>
            <a:r>
              <a:rPr lang="en-GB" dirty="0"/>
              <a:t>: </a:t>
            </a:r>
            <a:r>
              <a:rPr lang="ro-RO" dirty="0"/>
              <a:t>articles published in national and international journals, doctoral theses </a:t>
            </a:r>
            <a:r>
              <a:rPr lang="ro-RO" dirty="0" smtClean="0"/>
              <a:t>(</a:t>
            </a:r>
            <a:r>
              <a:rPr lang="en-US" dirty="0" smtClean="0"/>
              <a:t>only </a:t>
            </a:r>
            <a:r>
              <a:rPr lang="ro-RO" dirty="0" smtClean="0"/>
              <a:t>abstract</a:t>
            </a:r>
            <a:r>
              <a:rPr lang="ro-RO" dirty="0"/>
              <a:t>), conference papers, short description of the projects developed from 2006 till present, patents, </a:t>
            </a:r>
            <a:r>
              <a:rPr lang="en-US" dirty="0" smtClean="0"/>
              <a:t>Power Point </a:t>
            </a:r>
            <a:r>
              <a:rPr lang="ro-RO" dirty="0" smtClean="0"/>
              <a:t>presentations.</a:t>
            </a:r>
            <a:endParaRPr lang="en-US" dirty="0" smtClean="0"/>
          </a:p>
          <a:p>
            <a:pPr algn="just"/>
            <a:r>
              <a:rPr lang="en-US" altLang="ro-RO" dirty="0" smtClean="0"/>
              <a:t>An entire community is reserved to </a:t>
            </a:r>
            <a:r>
              <a:rPr lang="en-US" altLang="ro-RO" b="1" dirty="0" smtClean="0"/>
              <a:t>SIMI Proceedings</a:t>
            </a:r>
            <a:r>
              <a:rPr lang="en-US" altLang="ro-RO" dirty="0" smtClean="0"/>
              <a:t>.</a:t>
            </a:r>
          </a:p>
          <a:p>
            <a:r>
              <a:rPr lang="en-US" altLang="ro-RO" dirty="0" smtClean="0"/>
              <a:t>Easy to find, to search, to download.</a:t>
            </a:r>
          </a:p>
          <a:p>
            <a:r>
              <a:rPr lang="en-US" altLang="ro-RO" b="1" dirty="0" smtClean="0">
                <a:hlinkClick r:id="rId2"/>
              </a:rPr>
              <a:t>www.dspace.incdecoind.ro</a:t>
            </a:r>
            <a:endParaRPr lang="en-US" altLang="ro-RO" b="1" dirty="0" smtClean="0"/>
          </a:p>
          <a:p>
            <a:pPr marL="0" indent="0">
              <a:buNone/>
            </a:pPr>
            <a:endParaRPr lang="en-US" altLang="ro-RO" b="1" dirty="0" smtClean="0"/>
          </a:p>
          <a:p>
            <a:pPr marL="0" indent="0">
              <a:buNone/>
            </a:pPr>
            <a:r>
              <a:rPr lang="en-US" altLang="ro-RO" dirty="0" smtClean="0"/>
              <a:t/>
            </a:r>
            <a:br>
              <a:rPr lang="en-US" altLang="ro-RO" dirty="0" smtClean="0"/>
            </a:br>
            <a:endParaRPr lang="ro-RO" dirty="0"/>
          </a:p>
        </p:txBody>
      </p:sp>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b="1358"/>
          <a:stretch/>
        </p:blipFill>
        <p:spPr>
          <a:xfrm>
            <a:off x="8951054" y="3171568"/>
            <a:ext cx="2488432" cy="3379624"/>
          </a:xfrm>
          <a:prstGeom prst="rect">
            <a:avLst/>
          </a:prstGeom>
        </p:spPr>
      </p:pic>
      <p:graphicFrame>
        <p:nvGraphicFramePr>
          <p:cNvPr id="7" name="Table 6"/>
          <p:cNvGraphicFramePr>
            <a:graphicFrameLocks noGrp="1"/>
          </p:cNvGraphicFramePr>
          <p:nvPr>
            <p:extLst>
              <p:ext uri="{D42A27DB-BD31-4B8C-83A1-F6EECF244321}">
                <p14:modId xmlns:p14="http://schemas.microsoft.com/office/powerpoint/2010/main" val="2296980094"/>
              </p:ext>
            </p:extLst>
          </p:nvPr>
        </p:nvGraphicFramePr>
        <p:xfrm>
          <a:off x="327171" y="6185433"/>
          <a:ext cx="8558757" cy="365760"/>
        </p:xfrm>
        <a:graphic>
          <a:graphicData uri="http://schemas.openxmlformats.org/drawingml/2006/table">
            <a:tbl>
              <a:tblPr firstRow="1" bandRow="1">
                <a:tableStyleId>{5C22544A-7EE6-4342-B048-85BDC9FD1C3A}</a:tableStyleId>
              </a:tblPr>
              <a:tblGrid>
                <a:gridCol w="8558757"/>
              </a:tblGrid>
              <a:tr h="0">
                <a:tc>
                  <a:txBody>
                    <a:bodyPr/>
                    <a:lstStyle/>
                    <a:p>
                      <a:r>
                        <a:rPr lang="en-US" dirty="0" smtClean="0"/>
                        <a:t>International Symposium </a:t>
                      </a:r>
                      <a:r>
                        <a:rPr lang="en-US" i="1" dirty="0" smtClean="0"/>
                        <a:t>Environment</a:t>
                      </a:r>
                      <a:r>
                        <a:rPr lang="en-US" i="1" baseline="0" dirty="0" smtClean="0"/>
                        <a:t> and Industry, 28-29 September 2017</a:t>
                      </a:r>
                      <a:endParaRPr lang="ro-RO" dirty="0"/>
                    </a:p>
                  </a:txBody>
                  <a:tcPr/>
                </a:tc>
              </a:tr>
            </a:tbl>
          </a:graphicData>
        </a:graphic>
      </p:graphicFrame>
    </p:spTree>
    <p:extLst>
      <p:ext uri="{BB962C8B-B14F-4D97-AF65-F5344CB8AC3E}">
        <p14:creationId xmlns:p14="http://schemas.microsoft.com/office/powerpoint/2010/main" val="42318472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7" name="Picture 2" descr="schema acces dspace (00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10421" y="1280160"/>
            <a:ext cx="6265862" cy="394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8" name="Rectangle 3"/>
          <p:cNvSpPr>
            <a:spLocks noChangeArrowheads="1"/>
          </p:cNvSpPr>
          <p:nvPr/>
        </p:nvSpPr>
        <p:spPr bwMode="auto">
          <a:xfrm>
            <a:off x="6375542" y="5737473"/>
            <a:ext cx="458862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fontAlgn="base">
              <a:spcBef>
                <a:spcPct val="0"/>
              </a:spcBef>
              <a:spcAft>
                <a:spcPct val="0"/>
              </a:spcAft>
              <a:defRPr>
                <a:solidFill>
                  <a:schemeClr val="tx1"/>
                </a:solidFill>
                <a:latin typeface="Century Gothic" panose="020B0502020202020204" pitchFamily="34" charset="0"/>
              </a:defRPr>
            </a:lvl6pPr>
            <a:lvl7pPr marL="2971800" indent="-228600" fontAlgn="base">
              <a:spcBef>
                <a:spcPct val="0"/>
              </a:spcBef>
              <a:spcAft>
                <a:spcPct val="0"/>
              </a:spcAft>
              <a:defRPr>
                <a:solidFill>
                  <a:schemeClr val="tx1"/>
                </a:solidFill>
                <a:latin typeface="Century Gothic" panose="020B0502020202020204" pitchFamily="34" charset="0"/>
              </a:defRPr>
            </a:lvl7pPr>
            <a:lvl8pPr marL="3429000" indent="-228600" fontAlgn="base">
              <a:spcBef>
                <a:spcPct val="0"/>
              </a:spcBef>
              <a:spcAft>
                <a:spcPct val="0"/>
              </a:spcAft>
              <a:defRPr>
                <a:solidFill>
                  <a:schemeClr val="tx1"/>
                </a:solidFill>
                <a:latin typeface="Century Gothic" panose="020B0502020202020204" pitchFamily="34" charset="0"/>
              </a:defRPr>
            </a:lvl8pPr>
            <a:lvl9pPr marL="3886200" indent="-228600" fontAlgn="base">
              <a:spcBef>
                <a:spcPct val="0"/>
              </a:spcBef>
              <a:spcAft>
                <a:spcPct val="0"/>
              </a:spcAft>
              <a:defRPr>
                <a:solidFill>
                  <a:schemeClr val="tx1"/>
                </a:solidFill>
                <a:latin typeface="Century Gothic" panose="020B0502020202020204" pitchFamily="34" charset="0"/>
              </a:defRPr>
            </a:lvl9pPr>
          </a:lstStyle>
          <a:p>
            <a:pPr algn="just" eaLnBrk="1" hangingPunct="1"/>
            <a:r>
              <a:rPr lang="ro-RO" altLang="ro-RO" dirty="0">
                <a:latin typeface="Times New Roman" panose="02020603050405020304" pitchFamily="18" charset="0"/>
                <a:ea typeface="Calibri" panose="020F0502020204030204" pitchFamily="34" charset="0"/>
                <a:cs typeface="Times New Roman" panose="02020603050405020304" pitchFamily="18" charset="0"/>
              </a:rPr>
              <a:t>Figure 1. ECOLIB Repository access scheme</a:t>
            </a:r>
            <a:endParaRPr lang="ro-RO" altLang="ro-RO" sz="2800" dirty="0">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4" name="Table 3"/>
          <p:cNvGraphicFramePr>
            <a:graphicFrameLocks noGrp="1"/>
          </p:cNvGraphicFramePr>
          <p:nvPr>
            <p:extLst>
              <p:ext uri="{D42A27DB-BD31-4B8C-83A1-F6EECF244321}">
                <p14:modId xmlns:p14="http://schemas.microsoft.com/office/powerpoint/2010/main" val="4280530703"/>
              </p:ext>
            </p:extLst>
          </p:nvPr>
        </p:nvGraphicFramePr>
        <p:xfrm>
          <a:off x="471648" y="1280160"/>
          <a:ext cx="4519802" cy="5577840"/>
        </p:xfrm>
        <a:graphic>
          <a:graphicData uri="http://schemas.openxmlformats.org/drawingml/2006/table">
            <a:tbl>
              <a:tblPr firstRow="1" bandRow="1">
                <a:tableStyleId>{5C22544A-7EE6-4342-B048-85BDC9FD1C3A}</a:tableStyleId>
              </a:tblPr>
              <a:tblGrid>
                <a:gridCol w="4519802"/>
              </a:tblGrid>
              <a:tr h="370840">
                <a:tc>
                  <a:txBody>
                    <a:bodyPr/>
                    <a:lstStyle/>
                    <a:p>
                      <a:pPr algn="just"/>
                      <a:r>
                        <a:rPr lang="ro-RO" b="1" i="1" dirty="0" smtClean="0">
                          <a:solidFill>
                            <a:srgbClr val="0070C0"/>
                          </a:solidFill>
                        </a:rPr>
                        <a:t>Infrastructure</a:t>
                      </a:r>
                      <a:endParaRPr lang="en-US" b="1" i="1" dirty="0" smtClean="0">
                        <a:solidFill>
                          <a:srgbClr val="0070C0"/>
                        </a:solidFill>
                      </a:endParaRPr>
                    </a:p>
                    <a:p>
                      <a:pPr algn="just"/>
                      <a:r>
                        <a:rPr lang="ro-RO" dirty="0" smtClean="0"/>
                        <a:t>Server Dell, model PowerEdge T130;</a:t>
                      </a:r>
                      <a:endParaRPr lang="en-US" dirty="0" smtClean="0"/>
                    </a:p>
                    <a:p>
                      <a:pPr algn="just"/>
                      <a:r>
                        <a:rPr lang="ro-RO" dirty="0" smtClean="0"/>
                        <a:t>CPU: Intel(R) Xeon(R) CPU E3-1230 v5 @ 3.40GHz;</a:t>
                      </a:r>
                      <a:endParaRPr lang="en-US" dirty="0" smtClean="0"/>
                    </a:p>
                    <a:p>
                      <a:pPr algn="just"/>
                      <a:r>
                        <a:rPr lang="ro-RO" dirty="0" smtClean="0"/>
                        <a:t>Memory: 8Gb; HDD: 1x1Tb;</a:t>
                      </a:r>
                      <a:endParaRPr lang="en-US" dirty="0" smtClean="0"/>
                    </a:p>
                    <a:p>
                      <a:pPr algn="just"/>
                      <a:r>
                        <a:rPr lang="en-US" dirty="0" smtClean="0"/>
                        <a:t>OS</a:t>
                      </a:r>
                      <a:r>
                        <a:rPr lang="ro-RO" dirty="0" smtClean="0"/>
                        <a:t>: VMware vSphare 6 Hypervisor.</a:t>
                      </a:r>
                      <a:endParaRPr lang="en-US" dirty="0" smtClean="0"/>
                    </a:p>
                    <a:p>
                      <a:pPr algn="just"/>
                      <a:r>
                        <a:rPr lang="ro-RO" b="1" i="1" dirty="0" smtClean="0">
                          <a:solidFill>
                            <a:srgbClr val="0070C0"/>
                          </a:solidFill>
                        </a:rPr>
                        <a:t>Software</a:t>
                      </a:r>
                      <a:endParaRPr lang="en-US" b="1" dirty="0" smtClean="0">
                        <a:solidFill>
                          <a:srgbClr val="0070C0"/>
                        </a:solidFill>
                      </a:endParaRPr>
                    </a:p>
                    <a:p>
                      <a:pPr algn="just"/>
                      <a:r>
                        <a:rPr lang="ro-RO" dirty="0" smtClean="0"/>
                        <a:t>DSpace software was used for implementation of Institutional Repository because was compatible with various metadata standards and inter-operability protocols, uses only one programming language, complete documentation is available on-line for free and various communities that can provide technical support</a:t>
                      </a:r>
                      <a:r>
                        <a:rPr lang="en-US" dirty="0" smtClean="0"/>
                        <a:t> are available. </a:t>
                      </a:r>
                      <a:r>
                        <a:rPr lang="ro-RO" dirty="0" smtClean="0"/>
                        <a:t>The version of the used DSpace application is 5.5.</a:t>
                      </a:r>
                    </a:p>
                    <a:p>
                      <a:endParaRPr lang="ro-RO" dirty="0"/>
                    </a:p>
                  </a:txBody>
                  <a:tcPr/>
                </a:tc>
              </a:tr>
            </a:tbl>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2568575" y="434975"/>
            <a:ext cx="6451600" cy="784225"/>
          </a:xfrm>
        </p:spPr>
        <p:txBody>
          <a:bodyPr/>
          <a:lstStyle/>
          <a:p>
            <a:r>
              <a:rPr lang="en-US" altLang="ro-RO" b="1" dirty="0" smtClean="0">
                <a:hlinkClick r:id="rId2"/>
              </a:rPr>
              <a:t>www.dspace.incdecoind.ro</a:t>
            </a:r>
            <a:r>
              <a:rPr lang="en-US" altLang="ro-RO" b="1" dirty="0" smtClean="0"/>
              <a:t> </a:t>
            </a:r>
            <a:endParaRPr lang="ro-RO" altLang="ro-RO" b="1" dirty="0" smtClean="0"/>
          </a:p>
        </p:txBody>
      </p:sp>
      <p:pic>
        <p:nvPicPr>
          <p:cNvPr id="19459" name="Picture 1"/>
          <p:cNvPicPr>
            <a:picLocks noChangeAspect="1" noChangeArrowheads="1"/>
          </p:cNvPicPr>
          <p:nvPr/>
        </p:nvPicPr>
        <p:blipFill>
          <a:blip r:embed="rId3">
            <a:extLst>
              <a:ext uri="{28A0092B-C50C-407E-A947-70E740481C1C}">
                <a14:useLocalDpi xmlns:a14="http://schemas.microsoft.com/office/drawing/2010/main" val="0"/>
              </a:ext>
            </a:extLst>
          </a:blip>
          <a:srcRect l="-119" t="632" r="12273" b="19756"/>
          <a:stretch>
            <a:fillRect/>
          </a:stretch>
        </p:blipFill>
        <p:spPr bwMode="auto">
          <a:xfrm>
            <a:off x="1065402" y="1375794"/>
            <a:ext cx="10883711" cy="5247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 name="Table 1"/>
          <p:cNvGraphicFramePr>
            <a:graphicFrameLocks noGrp="1"/>
          </p:cNvGraphicFramePr>
          <p:nvPr>
            <p:extLst>
              <p:ext uri="{D42A27DB-BD31-4B8C-83A1-F6EECF244321}">
                <p14:modId xmlns:p14="http://schemas.microsoft.com/office/powerpoint/2010/main" val="3002473819"/>
              </p:ext>
            </p:extLst>
          </p:nvPr>
        </p:nvGraphicFramePr>
        <p:xfrm>
          <a:off x="471649" y="2525087"/>
          <a:ext cx="2867170" cy="3505200"/>
        </p:xfrm>
        <a:graphic>
          <a:graphicData uri="http://schemas.openxmlformats.org/drawingml/2006/table">
            <a:tbl>
              <a:tblPr firstRow="1" bandRow="1">
                <a:tableStyleId>{5C22544A-7EE6-4342-B048-85BDC9FD1C3A}</a:tableStyleId>
              </a:tblPr>
              <a:tblGrid>
                <a:gridCol w="2867170"/>
              </a:tblGrid>
              <a:tr h="3280094">
                <a:tc>
                  <a:txBody>
                    <a:bodyPr/>
                    <a:lstStyle/>
                    <a:p>
                      <a:pPr algn="just"/>
                      <a:r>
                        <a:rPr lang="ro-RO" sz="1600" b="1" kern="1200" dirty="0" smtClean="0">
                          <a:solidFill>
                            <a:schemeClr val="lt1"/>
                          </a:solidFill>
                          <a:effectLst/>
                          <a:latin typeface="+mn-lt"/>
                          <a:ea typeface="+mn-ea"/>
                          <a:cs typeface="+mn-cs"/>
                        </a:rPr>
                        <a:t>The search in the repository is performed using one of the following options: </a:t>
                      </a:r>
                      <a:r>
                        <a:rPr lang="en-US" sz="1600" b="1" kern="1200" dirty="0" smtClean="0">
                          <a:solidFill>
                            <a:schemeClr val="lt1"/>
                          </a:solidFill>
                          <a:effectLst/>
                          <a:latin typeface="+mn-lt"/>
                          <a:ea typeface="+mn-ea"/>
                          <a:cs typeface="+mn-cs"/>
                        </a:rPr>
                        <a:t>issue date,</a:t>
                      </a:r>
                      <a:r>
                        <a:rPr lang="en-US" sz="1600" b="1" kern="1200" baseline="0" dirty="0" smtClean="0">
                          <a:solidFill>
                            <a:schemeClr val="lt1"/>
                          </a:solidFill>
                          <a:effectLst/>
                          <a:latin typeface="+mn-lt"/>
                          <a:ea typeface="+mn-ea"/>
                          <a:cs typeface="+mn-cs"/>
                        </a:rPr>
                        <a:t> </a:t>
                      </a:r>
                      <a:r>
                        <a:rPr lang="ro-RO" sz="1600" b="1" kern="1200" dirty="0" smtClean="0">
                          <a:solidFill>
                            <a:schemeClr val="lt1"/>
                          </a:solidFill>
                          <a:effectLst/>
                          <a:latin typeface="+mn-lt"/>
                          <a:ea typeface="+mn-ea"/>
                          <a:cs typeface="+mn-cs"/>
                        </a:rPr>
                        <a:t>author name, title of the document, subject (keywords).</a:t>
                      </a:r>
                    </a:p>
                    <a:p>
                      <a:pPr algn="just"/>
                      <a:r>
                        <a:rPr lang="ro-RO" sz="1600" b="1" kern="1200" dirty="0" smtClean="0">
                          <a:solidFill>
                            <a:schemeClr val="lt1"/>
                          </a:solidFill>
                          <a:effectLst/>
                          <a:latin typeface="+mn-lt"/>
                          <a:ea typeface="+mn-ea"/>
                          <a:cs typeface="+mn-cs"/>
                        </a:rPr>
                        <a:t>Access to the full-text of the resources is either open access or restricted</a:t>
                      </a:r>
                      <a:r>
                        <a:rPr lang="en-US" sz="1600" b="1" kern="1200" dirty="0" smtClean="0">
                          <a:solidFill>
                            <a:schemeClr val="lt1"/>
                          </a:solidFill>
                          <a:effectLst/>
                          <a:latin typeface="+mn-lt"/>
                          <a:ea typeface="+mn-ea"/>
                          <a:cs typeface="+mn-cs"/>
                        </a:rPr>
                        <a:t>,</a:t>
                      </a:r>
                      <a:r>
                        <a:rPr lang="ro-RO" sz="1600" b="1" kern="1200" dirty="0" smtClean="0">
                          <a:solidFill>
                            <a:schemeClr val="lt1"/>
                          </a:solidFill>
                          <a:effectLst/>
                          <a:latin typeface="+mn-lt"/>
                          <a:ea typeface="+mn-ea"/>
                          <a:cs typeface="+mn-cs"/>
                        </a:rPr>
                        <a:t> in accordance with the document publication policy.  </a:t>
                      </a:r>
                    </a:p>
                    <a:p>
                      <a:pPr algn="just"/>
                      <a:endParaRPr lang="ro-RO" sz="1600" dirty="0"/>
                    </a:p>
                  </a:txBody>
                  <a:tcPr/>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4" name="Picture 1"/>
          <p:cNvPicPr>
            <a:picLocks noChangeAspect="1" noChangeArrowheads="1"/>
          </p:cNvPicPr>
          <p:nvPr/>
        </p:nvPicPr>
        <p:blipFill>
          <a:blip r:embed="rId2">
            <a:extLst>
              <a:ext uri="{28A0092B-C50C-407E-A947-70E740481C1C}">
                <a14:useLocalDpi xmlns:a14="http://schemas.microsoft.com/office/drawing/2010/main" val="0"/>
              </a:ext>
            </a:extLst>
          </a:blip>
          <a:srcRect r="14557" b="7121"/>
          <a:stretch>
            <a:fillRect/>
          </a:stretch>
        </p:blipFill>
        <p:spPr bwMode="auto">
          <a:xfrm>
            <a:off x="2513712" y="1067761"/>
            <a:ext cx="8915400" cy="526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2" name="Title 1"/>
          <p:cNvSpPr>
            <a:spLocks noGrp="1"/>
          </p:cNvSpPr>
          <p:nvPr>
            <p:ph type="title"/>
          </p:nvPr>
        </p:nvSpPr>
        <p:spPr>
          <a:xfrm>
            <a:off x="2589213" y="317500"/>
            <a:ext cx="8912225" cy="660400"/>
          </a:xfrm>
        </p:spPr>
        <p:txBody>
          <a:bodyPr/>
          <a:lstStyle/>
          <a:p>
            <a:pPr algn="ctr"/>
            <a:r>
              <a:rPr lang="en-US" altLang="ro-RO" b="1" dirty="0" smtClean="0">
                <a:hlinkClick r:id="rId3"/>
              </a:rPr>
              <a:t>www.dspace.incdecoind.ro</a:t>
            </a:r>
            <a:r>
              <a:rPr lang="en-US" altLang="ro-RO" b="1" dirty="0" smtClean="0"/>
              <a:t/>
            </a:r>
            <a:br>
              <a:rPr lang="en-US" altLang="ro-RO" b="1" dirty="0" smtClean="0"/>
            </a:br>
            <a:endParaRPr lang="ro-RO" altLang="ro-RO" dirty="0" smtClean="0"/>
          </a:p>
        </p:txBody>
      </p:sp>
      <p:graphicFrame>
        <p:nvGraphicFramePr>
          <p:cNvPr id="2" name="Content Placeholder 1"/>
          <p:cNvGraphicFramePr>
            <a:graphicFrameLocks noGrp="1"/>
          </p:cNvGraphicFramePr>
          <p:nvPr>
            <p:ph idx="1"/>
            <p:extLst>
              <p:ext uri="{D42A27DB-BD31-4B8C-83A1-F6EECF244321}">
                <p14:modId xmlns:p14="http://schemas.microsoft.com/office/powerpoint/2010/main" val="1246653799"/>
              </p:ext>
            </p:extLst>
          </p:nvPr>
        </p:nvGraphicFramePr>
        <p:xfrm>
          <a:off x="1131541" y="2241827"/>
          <a:ext cx="2764342" cy="3417568"/>
        </p:xfrm>
        <a:graphic>
          <a:graphicData uri="http://schemas.openxmlformats.org/drawingml/2006/table">
            <a:tbl>
              <a:tblPr firstRow="1" bandRow="1">
                <a:tableStyleId>{5C22544A-7EE6-4342-B048-85BDC9FD1C3A}</a:tableStyleId>
              </a:tblPr>
              <a:tblGrid>
                <a:gridCol w="2764342"/>
              </a:tblGrid>
              <a:tr h="3417568">
                <a:tc>
                  <a:txBody>
                    <a:bodyPr/>
                    <a:lstStyle/>
                    <a:p>
                      <a:pPr algn="just"/>
                      <a:endParaRPr lang="en-GB" sz="1800" b="1" kern="1200" dirty="0" smtClean="0">
                        <a:solidFill>
                          <a:schemeClr val="lt1"/>
                        </a:solidFill>
                        <a:effectLst/>
                        <a:latin typeface="+mn-lt"/>
                        <a:ea typeface="+mn-ea"/>
                        <a:cs typeface="+mn-cs"/>
                      </a:endParaRPr>
                    </a:p>
                    <a:p>
                      <a:pPr algn="just"/>
                      <a:endParaRPr lang="en-GB" sz="1800" b="1" kern="1200" dirty="0" smtClean="0">
                        <a:solidFill>
                          <a:schemeClr val="lt1"/>
                        </a:solidFill>
                        <a:effectLst/>
                        <a:latin typeface="+mn-lt"/>
                        <a:ea typeface="+mn-ea"/>
                        <a:cs typeface="+mn-cs"/>
                      </a:endParaRPr>
                    </a:p>
                    <a:p>
                      <a:pPr algn="just"/>
                      <a:r>
                        <a:rPr lang="en-GB" sz="1800" b="1" kern="1200" dirty="0" smtClean="0">
                          <a:solidFill>
                            <a:schemeClr val="lt1"/>
                          </a:solidFill>
                          <a:effectLst/>
                          <a:latin typeface="+mn-lt"/>
                          <a:ea typeface="+mn-ea"/>
                          <a:cs typeface="+mn-cs"/>
                        </a:rPr>
                        <a:t>In the repository are included more than 800 documents, are listed 850 author names and 1750 subjects.</a:t>
                      </a:r>
                      <a:endParaRPr lang="ro-RO" sz="1800" b="1" kern="1200" dirty="0" smtClean="0">
                        <a:solidFill>
                          <a:schemeClr val="lt1"/>
                        </a:solidFill>
                        <a:effectLst/>
                        <a:latin typeface="+mn-lt"/>
                        <a:ea typeface="+mn-ea"/>
                        <a:cs typeface="+mn-cs"/>
                      </a:endParaRPr>
                    </a:p>
                  </a:txBody>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a:srcRect l="5060" t="3158" r="16453" b="10280"/>
          <a:stretch/>
        </p:blipFill>
        <p:spPr>
          <a:xfrm>
            <a:off x="2074706" y="885455"/>
            <a:ext cx="9252321" cy="5780673"/>
          </a:xfrm>
          <a:prstGeom prst="rect">
            <a:avLst/>
          </a:prstGeom>
        </p:spPr>
      </p:pic>
      <p:sp>
        <p:nvSpPr>
          <p:cNvPr id="20482" name="Title 1"/>
          <p:cNvSpPr>
            <a:spLocks noGrp="1"/>
          </p:cNvSpPr>
          <p:nvPr>
            <p:ph type="title"/>
          </p:nvPr>
        </p:nvSpPr>
        <p:spPr>
          <a:xfrm>
            <a:off x="2589213" y="317500"/>
            <a:ext cx="8912225" cy="660400"/>
          </a:xfrm>
        </p:spPr>
        <p:txBody>
          <a:bodyPr/>
          <a:lstStyle/>
          <a:p>
            <a:pPr algn="ctr"/>
            <a:r>
              <a:rPr lang="en-US" altLang="ro-RO" b="1" dirty="0" smtClean="0">
                <a:hlinkClick r:id="rId3"/>
              </a:rPr>
              <a:t>www.dspace.incdecoind.ro</a:t>
            </a:r>
            <a:r>
              <a:rPr lang="en-US" altLang="ro-RO" b="1" dirty="0" smtClean="0"/>
              <a:t/>
            </a:r>
            <a:br>
              <a:rPr lang="en-US" altLang="ro-RO" b="1" dirty="0" smtClean="0"/>
            </a:br>
            <a:endParaRPr lang="ro-RO" altLang="ro-RO" dirty="0" smtClean="0"/>
          </a:p>
        </p:txBody>
      </p:sp>
      <p:graphicFrame>
        <p:nvGraphicFramePr>
          <p:cNvPr id="2" name="Content Placeholder 1"/>
          <p:cNvGraphicFramePr>
            <a:graphicFrameLocks noGrp="1"/>
          </p:cNvGraphicFramePr>
          <p:nvPr>
            <p:ph idx="1"/>
            <p:extLst>
              <p:ext uri="{D42A27DB-BD31-4B8C-83A1-F6EECF244321}">
                <p14:modId xmlns:p14="http://schemas.microsoft.com/office/powerpoint/2010/main" val="586956909"/>
              </p:ext>
            </p:extLst>
          </p:nvPr>
        </p:nvGraphicFramePr>
        <p:xfrm>
          <a:off x="654361" y="2677297"/>
          <a:ext cx="3060905" cy="3383280"/>
        </p:xfrm>
        <a:graphic>
          <a:graphicData uri="http://schemas.openxmlformats.org/drawingml/2006/table">
            <a:tbl>
              <a:tblPr firstRow="1" bandRow="1">
                <a:tableStyleId>{5C22544A-7EE6-4342-B048-85BDC9FD1C3A}</a:tableStyleId>
              </a:tblPr>
              <a:tblGrid>
                <a:gridCol w="3060905"/>
              </a:tblGrid>
              <a:tr h="3130378">
                <a:tc>
                  <a:txBody>
                    <a:bodyPr/>
                    <a:lstStyle/>
                    <a:p>
                      <a:pPr algn="just"/>
                      <a:r>
                        <a:rPr lang="en-GB" sz="1800" b="1" kern="1200" dirty="0" smtClean="0">
                          <a:solidFill>
                            <a:schemeClr val="lt1"/>
                          </a:solidFill>
                          <a:effectLst/>
                          <a:latin typeface="+mn-lt"/>
                          <a:ea typeface="+mn-ea"/>
                          <a:cs typeface="+mn-cs"/>
                        </a:rPr>
                        <a:t>The metadata recorded for each document are: document title, authors, keywords, publisher, abstract, publication title, year, volume, number, other identification data for publication (e.g. ISSN, ISBN), article DOI. </a:t>
                      </a:r>
                      <a:r>
                        <a:rPr lang="en-GB" sz="1800" b="1" kern="1200" dirty="0" smtClean="0">
                          <a:solidFill>
                            <a:schemeClr val="bg1"/>
                          </a:solidFill>
                          <a:effectLst/>
                          <a:latin typeface="+mn-lt"/>
                          <a:ea typeface="+mn-ea"/>
                          <a:cs typeface="+mn-cs"/>
                        </a:rPr>
                        <a:t>A specific button is available to download the article.</a:t>
                      </a:r>
                      <a:endParaRPr lang="ro-RO" sz="1800" b="1" kern="1200" dirty="0" smtClean="0">
                        <a:solidFill>
                          <a:schemeClr val="bg1"/>
                        </a:solidFill>
                        <a:effectLst/>
                        <a:latin typeface="+mn-lt"/>
                        <a:ea typeface="+mn-ea"/>
                        <a:cs typeface="+mn-cs"/>
                      </a:endParaRPr>
                    </a:p>
                  </a:txBody>
                  <a:tcPr/>
                </a:tc>
              </a:tr>
            </a:tbl>
          </a:graphicData>
        </a:graphic>
      </p:graphicFrame>
    </p:spTree>
    <p:extLst>
      <p:ext uri="{BB962C8B-B14F-4D97-AF65-F5344CB8AC3E}">
        <p14:creationId xmlns:p14="http://schemas.microsoft.com/office/powerpoint/2010/main" val="398756413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rotWithShape="1">
          <a:blip r:embed="rId2"/>
          <a:srcRect l="517" t="5451" r="25599" b="37860"/>
          <a:stretch/>
        </p:blipFill>
        <p:spPr>
          <a:xfrm>
            <a:off x="1614173" y="1758841"/>
            <a:ext cx="8914543" cy="3805881"/>
          </a:xfrm>
          <a:prstGeom prst="rect">
            <a:avLst/>
          </a:prstGeom>
        </p:spPr>
      </p:pic>
      <p:graphicFrame>
        <p:nvGraphicFramePr>
          <p:cNvPr id="5" name="Table 4"/>
          <p:cNvGraphicFramePr>
            <a:graphicFrameLocks noGrp="1"/>
          </p:cNvGraphicFramePr>
          <p:nvPr>
            <p:extLst>
              <p:ext uri="{D42A27DB-BD31-4B8C-83A1-F6EECF244321}">
                <p14:modId xmlns:p14="http://schemas.microsoft.com/office/powerpoint/2010/main" val="2996110213"/>
              </p:ext>
            </p:extLst>
          </p:nvPr>
        </p:nvGraphicFramePr>
        <p:xfrm>
          <a:off x="2732217" y="764060"/>
          <a:ext cx="1567934" cy="370840"/>
        </p:xfrm>
        <a:graphic>
          <a:graphicData uri="http://schemas.openxmlformats.org/drawingml/2006/table">
            <a:tbl>
              <a:tblPr firstRow="1" bandRow="1">
                <a:tableStyleId>{5C22544A-7EE6-4342-B048-85BDC9FD1C3A}</a:tableStyleId>
              </a:tblPr>
              <a:tblGrid>
                <a:gridCol w="1567934"/>
              </a:tblGrid>
              <a:tr h="370840">
                <a:tc>
                  <a:txBody>
                    <a:bodyPr/>
                    <a:lstStyle/>
                    <a:p>
                      <a:r>
                        <a:rPr lang="en-US" dirty="0" smtClean="0"/>
                        <a:t>INDEXING</a:t>
                      </a:r>
                      <a:endParaRPr lang="ro-RO" dirty="0"/>
                    </a:p>
                  </a:txBody>
                  <a:tcPr/>
                </a:tc>
              </a:tr>
            </a:tbl>
          </a:graphicData>
        </a:graphic>
      </p:graphicFrame>
      <p:sp>
        <p:nvSpPr>
          <p:cNvPr id="6" name="Rectangle 5"/>
          <p:cNvSpPr/>
          <p:nvPr/>
        </p:nvSpPr>
        <p:spPr>
          <a:xfrm>
            <a:off x="1548271" y="1389509"/>
            <a:ext cx="2587568" cy="646331"/>
          </a:xfrm>
          <a:prstGeom prst="rect">
            <a:avLst/>
          </a:prstGeom>
        </p:spPr>
        <p:txBody>
          <a:bodyPr wrap="none">
            <a:spAutoFit/>
          </a:bodyPr>
          <a:lstStyle/>
          <a:p>
            <a:r>
              <a:rPr lang="ro-RO" dirty="0" smtClean="0">
                <a:hlinkClick r:id="rId3"/>
              </a:rPr>
              <a:t>http://roar.eprints.org</a:t>
            </a:r>
            <a:endParaRPr lang="en-US" dirty="0" smtClean="0"/>
          </a:p>
          <a:p>
            <a:endParaRPr lang="ro-RO" dirty="0"/>
          </a:p>
        </p:txBody>
      </p:sp>
      <p:graphicFrame>
        <p:nvGraphicFramePr>
          <p:cNvPr id="7" name="Table 6"/>
          <p:cNvGraphicFramePr>
            <a:graphicFrameLocks noGrp="1"/>
          </p:cNvGraphicFramePr>
          <p:nvPr>
            <p:extLst>
              <p:ext uri="{D42A27DB-BD31-4B8C-83A1-F6EECF244321}">
                <p14:modId xmlns:p14="http://schemas.microsoft.com/office/powerpoint/2010/main" val="3902707644"/>
              </p:ext>
            </p:extLst>
          </p:nvPr>
        </p:nvGraphicFramePr>
        <p:xfrm>
          <a:off x="1614173" y="5616960"/>
          <a:ext cx="8987924" cy="914400"/>
        </p:xfrm>
        <a:graphic>
          <a:graphicData uri="http://schemas.openxmlformats.org/drawingml/2006/table">
            <a:tbl>
              <a:tblPr firstRow="1" bandRow="1">
                <a:tableStyleId>{5C22544A-7EE6-4342-B048-85BDC9FD1C3A}</a:tableStyleId>
              </a:tblPr>
              <a:tblGrid>
                <a:gridCol w="8987924"/>
              </a:tblGrid>
              <a:tr h="370840">
                <a:tc>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en-US" sz="1800" b="1" kern="1200" dirty="0" smtClean="0">
                          <a:solidFill>
                            <a:schemeClr val="lt1"/>
                          </a:solidFill>
                          <a:effectLst/>
                          <a:latin typeface="+mn-lt"/>
                          <a:ea typeface="+mn-ea"/>
                          <a:cs typeface="+mn-cs"/>
                        </a:rPr>
                        <a:t>Starting with J</a:t>
                      </a:r>
                      <a:r>
                        <a:rPr lang="ro-RO" sz="1800" b="1" kern="1200" dirty="0" smtClean="0">
                          <a:solidFill>
                            <a:schemeClr val="lt1"/>
                          </a:solidFill>
                          <a:effectLst/>
                          <a:latin typeface="+mn-lt"/>
                          <a:ea typeface="+mn-ea"/>
                          <a:cs typeface="+mn-cs"/>
                        </a:rPr>
                        <a:t>uly 2017 </a:t>
                      </a:r>
                      <a:r>
                        <a:rPr lang="en-US" sz="1800" b="1" kern="1200" dirty="0" smtClean="0">
                          <a:solidFill>
                            <a:schemeClr val="lt1"/>
                          </a:solidFill>
                          <a:effectLst/>
                          <a:latin typeface="+mn-lt"/>
                          <a:ea typeface="+mn-ea"/>
                          <a:cs typeface="+mn-cs"/>
                        </a:rPr>
                        <a:t>ECOLIB is </a:t>
                      </a:r>
                      <a:r>
                        <a:rPr lang="ro-RO" sz="1800" b="1" kern="1200" dirty="0" smtClean="0">
                          <a:solidFill>
                            <a:schemeClr val="lt1"/>
                          </a:solidFill>
                          <a:effectLst/>
                          <a:latin typeface="+mn-lt"/>
                          <a:ea typeface="+mn-ea"/>
                          <a:cs typeface="+mn-cs"/>
                        </a:rPr>
                        <a:t>index</a:t>
                      </a:r>
                      <a:r>
                        <a:rPr lang="en-US" sz="1800" b="1" kern="1200" dirty="0" err="1" smtClean="0">
                          <a:solidFill>
                            <a:schemeClr val="lt1"/>
                          </a:solidFill>
                          <a:effectLst/>
                          <a:latin typeface="+mn-lt"/>
                          <a:ea typeface="+mn-ea"/>
                          <a:cs typeface="+mn-cs"/>
                        </a:rPr>
                        <a:t>ed</a:t>
                      </a:r>
                      <a:r>
                        <a:rPr lang="ro-RO" sz="1800" b="1" kern="1200" dirty="0" smtClean="0">
                          <a:solidFill>
                            <a:schemeClr val="lt1"/>
                          </a:solidFill>
                          <a:effectLst/>
                          <a:latin typeface="+mn-lt"/>
                          <a:ea typeface="+mn-ea"/>
                          <a:cs typeface="+mn-cs"/>
                        </a:rPr>
                        <a:t> in Registry of Open Access Repositories (ROAR</a:t>
                      </a:r>
                      <a:r>
                        <a:rPr lang="en-US" sz="1800" b="1" kern="1200" dirty="0" smtClean="0">
                          <a:solidFill>
                            <a:schemeClr val="lt1"/>
                          </a:solidFill>
                          <a:effectLst/>
                          <a:latin typeface="+mn-lt"/>
                          <a:ea typeface="+mn-ea"/>
                          <a:cs typeface="+mn-cs"/>
                        </a:rPr>
                        <a:t>).</a:t>
                      </a:r>
                      <a:r>
                        <a:rPr lang="ro-RO" sz="1800" b="1" kern="1200" dirty="0" smtClean="0">
                          <a:solidFill>
                            <a:schemeClr val="lt1"/>
                          </a:solidFill>
                          <a:effectLst/>
                          <a:latin typeface="+mn-lt"/>
                          <a:ea typeface="+mn-ea"/>
                          <a:cs typeface="+mn-cs"/>
                        </a:rPr>
                        <a:t> ROAR is hosted at the University of Southampton, UK, being part of the Eprints.org network.</a:t>
                      </a:r>
                    </a:p>
                  </a:txBody>
                  <a:tcPr/>
                </a:tc>
              </a:tr>
            </a:tbl>
          </a:graphicData>
        </a:graphic>
      </p:graphicFrame>
    </p:spTree>
    <p:extLst>
      <p:ext uri="{BB962C8B-B14F-4D97-AF65-F5344CB8AC3E}">
        <p14:creationId xmlns:p14="http://schemas.microsoft.com/office/powerpoint/2010/main" val="335766152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2040727667"/>
              </p:ext>
            </p:extLst>
          </p:nvPr>
        </p:nvGraphicFramePr>
        <p:xfrm>
          <a:off x="2732217" y="764060"/>
          <a:ext cx="1567934" cy="370840"/>
        </p:xfrm>
        <a:graphic>
          <a:graphicData uri="http://schemas.openxmlformats.org/drawingml/2006/table">
            <a:tbl>
              <a:tblPr firstRow="1" bandRow="1">
                <a:tableStyleId>{5C22544A-7EE6-4342-B048-85BDC9FD1C3A}</a:tableStyleId>
              </a:tblPr>
              <a:tblGrid>
                <a:gridCol w="1567934"/>
              </a:tblGrid>
              <a:tr h="370840">
                <a:tc>
                  <a:txBody>
                    <a:bodyPr/>
                    <a:lstStyle/>
                    <a:p>
                      <a:r>
                        <a:rPr lang="en-US" dirty="0" smtClean="0"/>
                        <a:t>INDEXING</a:t>
                      </a:r>
                      <a:endParaRPr lang="ro-RO" dirty="0"/>
                    </a:p>
                  </a:txBody>
                  <a:tcPr/>
                </a:tc>
              </a:tr>
            </a:tbl>
          </a:graphicData>
        </a:graphic>
      </p:graphicFrame>
      <p:pic>
        <p:nvPicPr>
          <p:cNvPr id="5" name="Picture 4"/>
          <p:cNvPicPr>
            <a:picLocks noChangeAspect="1"/>
          </p:cNvPicPr>
          <p:nvPr/>
        </p:nvPicPr>
        <p:blipFill rotWithShape="1">
          <a:blip r:embed="rId2"/>
          <a:srcRect l="383" t="5900" r="51956" b="31161"/>
          <a:stretch/>
        </p:blipFill>
        <p:spPr>
          <a:xfrm>
            <a:off x="1587180" y="1647869"/>
            <a:ext cx="8265274" cy="4868477"/>
          </a:xfrm>
          <a:prstGeom prst="rect">
            <a:avLst/>
          </a:prstGeom>
        </p:spPr>
      </p:pic>
      <p:sp>
        <p:nvSpPr>
          <p:cNvPr id="6" name="Rectangle 5"/>
          <p:cNvSpPr/>
          <p:nvPr/>
        </p:nvSpPr>
        <p:spPr>
          <a:xfrm>
            <a:off x="1587180" y="1278537"/>
            <a:ext cx="2956259" cy="646331"/>
          </a:xfrm>
          <a:prstGeom prst="rect">
            <a:avLst/>
          </a:prstGeom>
        </p:spPr>
        <p:txBody>
          <a:bodyPr wrap="none">
            <a:spAutoFit/>
          </a:bodyPr>
          <a:lstStyle/>
          <a:p>
            <a:r>
              <a:rPr lang="ro-RO" dirty="0" smtClean="0">
                <a:hlinkClick r:id="rId3"/>
              </a:rPr>
              <a:t>https://scholar.google.ro</a:t>
            </a:r>
            <a:endParaRPr lang="en-US" dirty="0" smtClean="0"/>
          </a:p>
          <a:p>
            <a:endParaRPr lang="ro-RO" dirty="0"/>
          </a:p>
        </p:txBody>
      </p:sp>
      <p:graphicFrame>
        <p:nvGraphicFramePr>
          <p:cNvPr id="7" name="Table 6"/>
          <p:cNvGraphicFramePr>
            <a:graphicFrameLocks noGrp="1"/>
          </p:cNvGraphicFramePr>
          <p:nvPr>
            <p:extLst>
              <p:ext uri="{D42A27DB-BD31-4B8C-83A1-F6EECF244321}">
                <p14:modId xmlns:p14="http://schemas.microsoft.com/office/powerpoint/2010/main" val="3909837388"/>
              </p:ext>
            </p:extLst>
          </p:nvPr>
        </p:nvGraphicFramePr>
        <p:xfrm>
          <a:off x="648044" y="4776022"/>
          <a:ext cx="3240216" cy="1740324"/>
        </p:xfrm>
        <a:graphic>
          <a:graphicData uri="http://schemas.openxmlformats.org/drawingml/2006/table">
            <a:tbl>
              <a:tblPr firstRow="1" bandRow="1">
                <a:tableStyleId>{5C22544A-7EE6-4342-B048-85BDC9FD1C3A}</a:tableStyleId>
              </a:tblPr>
              <a:tblGrid>
                <a:gridCol w="3240216"/>
              </a:tblGrid>
              <a:tr h="1740324">
                <a:tc>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ro-RO" sz="1800" b="1" kern="1200" dirty="0" smtClean="0">
                          <a:solidFill>
                            <a:schemeClr val="lt1"/>
                          </a:solidFill>
                          <a:effectLst/>
                          <a:latin typeface="+mn-lt"/>
                          <a:ea typeface="+mn-ea"/>
                          <a:cs typeface="+mn-cs"/>
                        </a:rPr>
                        <a:t>Starting with June 2017, ECOLIB Library is indexed in Google Scholar. Thus, the citations </a:t>
                      </a:r>
                      <a:r>
                        <a:rPr lang="en-US" sz="1800" b="1" kern="1200" dirty="0" smtClean="0">
                          <a:solidFill>
                            <a:schemeClr val="lt1"/>
                          </a:solidFill>
                          <a:effectLst/>
                          <a:latin typeface="+mn-lt"/>
                          <a:ea typeface="+mn-ea"/>
                          <a:cs typeface="+mn-cs"/>
                        </a:rPr>
                        <a:t>of </a:t>
                      </a:r>
                      <a:r>
                        <a:rPr lang="ro-RO" sz="1800" b="1" kern="1200" dirty="0" smtClean="0">
                          <a:solidFill>
                            <a:schemeClr val="lt1"/>
                          </a:solidFill>
                          <a:effectLst/>
                          <a:latin typeface="+mn-lt"/>
                          <a:ea typeface="+mn-ea"/>
                          <a:cs typeface="+mn-cs"/>
                        </a:rPr>
                        <a:t>the digital documents submitted in ECOLIB can be counted</a:t>
                      </a:r>
                      <a:r>
                        <a:rPr lang="en-US" sz="1800" b="1" kern="1200" dirty="0" smtClean="0">
                          <a:solidFill>
                            <a:schemeClr val="lt1"/>
                          </a:solidFill>
                          <a:effectLst/>
                          <a:latin typeface="+mn-lt"/>
                          <a:ea typeface="+mn-ea"/>
                          <a:cs typeface="+mn-cs"/>
                        </a:rPr>
                        <a:t>.</a:t>
                      </a:r>
                      <a:endParaRPr lang="ro-RO" sz="1800" b="1" kern="1200" dirty="0" smtClean="0">
                        <a:solidFill>
                          <a:schemeClr val="lt1"/>
                        </a:solidFill>
                        <a:effectLst/>
                        <a:latin typeface="+mn-lt"/>
                        <a:ea typeface="+mn-ea"/>
                        <a:cs typeface="+mn-cs"/>
                      </a:endParaRPr>
                    </a:p>
                  </a:txBody>
                  <a:tcPr/>
                </a:tc>
              </a:tr>
            </a:tbl>
          </a:graphicData>
        </a:graphic>
      </p:graphicFrame>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54499" y="440124"/>
            <a:ext cx="2397955" cy="1161578"/>
          </a:xfrm>
          <a:prstGeom prst="rect">
            <a:avLst/>
          </a:prstGeom>
        </p:spPr>
      </p:pic>
    </p:spTree>
    <p:extLst>
      <p:ext uri="{BB962C8B-B14F-4D97-AF65-F5344CB8AC3E}">
        <p14:creationId xmlns:p14="http://schemas.microsoft.com/office/powerpoint/2010/main" val="150159059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4055579564"/>
              </p:ext>
            </p:extLst>
          </p:nvPr>
        </p:nvGraphicFramePr>
        <p:xfrm>
          <a:off x="799070" y="4702775"/>
          <a:ext cx="11211697" cy="2011680"/>
        </p:xfrm>
        <a:graphic>
          <a:graphicData uri="http://schemas.openxmlformats.org/drawingml/2006/table">
            <a:tbl>
              <a:tblPr firstRow="1" bandRow="1">
                <a:tableStyleId>{5C22544A-7EE6-4342-B048-85BDC9FD1C3A}</a:tableStyleId>
              </a:tblPr>
              <a:tblGrid>
                <a:gridCol w="11211697"/>
              </a:tblGrid>
              <a:tr h="1978112">
                <a:tc>
                  <a:txBody>
                    <a:bodyPr/>
                    <a:lstStyle/>
                    <a:p>
                      <a:pPr algn="just"/>
                      <a:r>
                        <a:rPr lang="ro-RO" sz="1800" b="1" kern="1200" dirty="0" smtClean="0">
                          <a:solidFill>
                            <a:schemeClr val="lt1"/>
                          </a:solidFill>
                          <a:effectLst/>
                          <a:latin typeface="+mn-lt"/>
                          <a:ea typeface="+mn-ea"/>
                          <a:cs typeface="+mn-cs"/>
                        </a:rPr>
                        <a:t>In March and April </a:t>
                      </a:r>
                      <a:r>
                        <a:rPr lang="en-US" sz="1800" b="1" kern="1200" dirty="0" smtClean="0">
                          <a:solidFill>
                            <a:schemeClr val="lt1"/>
                          </a:solidFill>
                          <a:effectLst/>
                          <a:latin typeface="+mn-lt"/>
                          <a:ea typeface="+mn-ea"/>
                          <a:cs typeface="+mn-cs"/>
                        </a:rPr>
                        <a:t>this year</a:t>
                      </a:r>
                      <a:r>
                        <a:rPr lang="ro-RO" sz="1800" b="1" kern="1200" dirty="0" smtClean="0">
                          <a:solidFill>
                            <a:schemeClr val="lt1"/>
                          </a:solidFill>
                          <a:effectLst/>
                          <a:latin typeface="+mn-lt"/>
                          <a:ea typeface="+mn-ea"/>
                          <a:cs typeface="+mn-cs"/>
                        </a:rPr>
                        <a:t> the repository was under construction, in the process of adding documents, so the viewers were </a:t>
                      </a:r>
                      <a:r>
                        <a:rPr lang="en-US" sz="1800" b="1" kern="1200" dirty="0" smtClean="0">
                          <a:solidFill>
                            <a:schemeClr val="lt1"/>
                          </a:solidFill>
                          <a:effectLst/>
                          <a:latin typeface="+mn-lt"/>
                          <a:ea typeface="+mn-ea"/>
                          <a:cs typeface="+mn-cs"/>
                        </a:rPr>
                        <a:t>only </a:t>
                      </a:r>
                      <a:r>
                        <a:rPr lang="ro-RO" sz="1800" b="1" kern="1200" dirty="0" smtClean="0">
                          <a:solidFill>
                            <a:schemeClr val="lt1"/>
                          </a:solidFill>
                          <a:effectLst/>
                          <a:latin typeface="+mn-lt"/>
                          <a:ea typeface="+mn-ea"/>
                          <a:cs typeface="+mn-cs"/>
                        </a:rPr>
                        <a:t>ECOIND scientists.</a:t>
                      </a:r>
                    </a:p>
                    <a:p>
                      <a:pPr algn="just"/>
                      <a:r>
                        <a:rPr lang="ro-RO" sz="1800" b="1" kern="1200" dirty="0" smtClean="0">
                          <a:solidFill>
                            <a:schemeClr val="lt1"/>
                          </a:solidFill>
                          <a:effectLst/>
                          <a:latin typeface="+mn-lt"/>
                          <a:ea typeface="+mn-ea"/>
                          <a:cs typeface="+mn-cs"/>
                        </a:rPr>
                        <a:t>Starting with end of April, ECOLIB was launched on-line. The number of visitors was low (arround 100), until July 2017 when the number increased four times, mainly do to the indexation in Google Scholar </a:t>
                      </a:r>
                      <a:r>
                        <a:rPr lang="en-US" sz="1800" b="1" kern="1200" dirty="0" smtClean="0">
                          <a:solidFill>
                            <a:schemeClr val="lt1"/>
                          </a:solidFill>
                          <a:effectLst/>
                          <a:latin typeface="+mn-lt"/>
                          <a:ea typeface="+mn-ea"/>
                          <a:cs typeface="+mn-cs"/>
                        </a:rPr>
                        <a:t>at</a:t>
                      </a:r>
                      <a:r>
                        <a:rPr lang="ro-RO" sz="1800" b="1" kern="1200" dirty="0" smtClean="0">
                          <a:solidFill>
                            <a:schemeClr val="lt1"/>
                          </a:solidFill>
                          <a:effectLst/>
                          <a:latin typeface="+mn-lt"/>
                          <a:ea typeface="+mn-ea"/>
                          <a:cs typeface="+mn-cs"/>
                        </a:rPr>
                        <a:t> the end of June.</a:t>
                      </a:r>
                    </a:p>
                    <a:p>
                      <a:pPr algn="just"/>
                      <a:r>
                        <a:rPr lang="ro-RO" sz="1800" b="1" kern="1200" dirty="0" smtClean="0">
                          <a:solidFill>
                            <a:schemeClr val="lt1"/>
                          </a:solidFill>
                          <a:effectLst/>
                          <a:latin typeface="+mn-lt"/>
                          <a:ea typeface="+mn-ea"/>
                          <a:cs typeface="+mn-cs"/>
                        </a:rPr>
                        <a:t>The visitors come from Romania, Hungary, EU and China, the top cities are Bucharest, Cluj, Iasi, Szeged, Hangzhou, Fuzhou, Nanjing.</a:t>
                      </a:r>
                    </a:p>
                  </a:txBody>
                  <a:tcPr/>
                </a:tc>
              </a:tr>
            </a:tbl>
          </a:graphicData>
        </a:graphic>
      </p:graphicFrame>
      <p:graphicFrame>
        <p:nvGraphicFramePr>
          <p:cNvPr id="7" name="Chart 6"/>
          <p:cNvGraphicFramePr>
            <a:graphicFrameLocks/>
          </p:cNvGraphicFramePr>
          <p:nvPr>
            <p:extLst>
              <p:ext uri="{D42A27DB-BD31-4B8C-83A1-F6EECF244321}">
                <p14:modId xmlns:p14="http://schemas.microsoft.com/office/powerpoint/2010/main" val="45462786"/>
              </p:ext>
            </p:extLst>
          </p:nvPr>
        </p:nvGraphicFramePr>
        <p:xfrm>
          <a:off x="3439298" y="1002957"/>
          <a:ext cx="5391664" cy="3618469"/>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Table 7"/>
          <p:cNvGraphicFramePr>
            <a:graphicFrameLocks noGrp="1"/>
          </p:cNvGraphicFramePr>
          <p:nvPr>
            <p:extLst>
              <p:ext uri="{D42A27DB-BD31-4B8C-83A1-F6EECF244321}">
                <p14:modId xmlns:p14="http://schemas.microsoft.com/office/powerpoint/2010/main" val="3930028394"/>
              </p:ext>
            </p:extLst>
          </p:nvPr>
        </p:nvGraphicFramePr>
        <p:xfrm>
          <a:off x="9388389" y="1002957"/>
          <a:ext cx="1864497" cy="370840"/>
        </p:xfrm>
        <a:graphic>
          <a:graphicData uri="http://schemas.openxmlformats.org/drawingml/2006/table">
            <a:tbl>
              <a:tblPr firstRow="1" bandRow="1">
                <a:tableStyleId>{5C22544A-7EE6-4342-B048-85BDC9FD1C3A}</a:tableStyleId>
              </a:tblPr>
              <a:tblGrid>
                <a:gridCol w="1864497"/>
              </a:tblGrid>
              <a:tr h="370840">
                <a:tc>
                  <a:txBody>
                    <a:bodyPr/>
                    <a:lstStyle/>
                    <a:p>
                      <a:r>
                        <a:rPr lang="en-US" dirty="0" smtClean="0"/>
                        <a:t>STATISTICS</a:t>
                      </a:r>
                      <a:endParaRPr lang="ro-RO" dirty="0"/>
                    </a:p>
                  </a:txBody>
                  <a:tcPr/>
                </a:tc>
              </a:tr>
            </a:tbl>
          </a:graphicData>
        </a:graphic>
      </p:graphicFrame>
    </p:spTree>
    <p:extLst>
      <p:ext uri="{BB962C8B-B14F-4D97-AF65-F5344CB8AC3E}">
        <p14:creationId xmlns:p14="http://schemas.microsoft.com/office/powerpoint/2010/main" val="2288648426"/>
      </p:ext>
    </p:extLst>
  </p:cSld>
  <p:clrMapOvr>
    <a:masterClrMapping/>
  </p:clrMapOvr>
  <p:timing>
    <p:tnLst>
      <p:par>
        <p:cTn id="1" dur="indefinite" restart="never" nodeType="tmRoot"/>
      </p:par>
    </p:tnLst>
  </p:timing>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437</TotalTime>
  <Words>670</Words>
  <Application>Microsoft Office PowerPoint</Application>
  <PresentationFormat>Widescreen</PresentationFormat>
  <Paragraphs>57</Paragraphs>
  <Slides>17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Arial</vt:lpstr>
      <vt:lpstr>Calibri</vt:lpstr>
      <vt:lpstr>Century Gothic</vt:lpstr>
      <vt:lpstr>Times New Roman</vt:lpstr>
      <vt:lpstr>Wingdings 3</vt:lpstr>
      <vt:lpstr>Wisp</vt:lpstr>
      <vt:lpstr>ECOLIB, library of National R&amp;D Institute for Industrial Ecology, an on-line tool for environmental topics area </vt:lpstr>
      <vt:lpstr>INTRODUCTION</vt:lpstr>
      <vt:lpstr>PowerPoint Presentation</vt:lpstr>
      <vt:lpstr>www.dspace.incdecoind.ro </vt:lpstr>
      <vt:lpstr>www.dspace.incdecoind.ro </vt:lpstr>
      <vt:lpstr>www.dspace.incdecoind.ro </vt:lpstr>
      <vt:lpstr>PowerPoint Presentation</vt:lpstr>
      <vt:lpstr>PowerPoint Presentation</vt:lpstr>
      <vt:lpstr>PowerPoint Presentation</vt:lpstr>
      <vt:lpstr>SIMI Indexations</vt:lpstr>
      <vt:lpstr>SIMI Indexations</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Marius SIMION</dc:creator>
  <cp:lastModifiedBy>Marius SIMION</cp:lastModifiedBy>
  <cp:revision>55</cp:revision>
  <cp:lastPrinted>2017-09-27T12:28:38Z</cp:lastPrinted>
  <dcterms:created xsi:type="dcterms:W3CDTF">2017-09-25T12:19:39Z</dcterms:created>
  <dcterms:modified xsi:type="dcterms:W3CDTF">2017-10-09T06:39:05Z</dcterms:modified>
</cp:coreProperties>
</file>