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6"/>
  </p:notesMasterIdLst>
  <p:sldIdLst>
    <p:sldId id="256" r:id="rId2"/>
    <p:sldId id="281" r:id="rId3"/>
    <p:sldId id="294" r:id="rId4"/>
    <p:sldId id="284" r:id="rId5"/>
    <p:sldId id="283" r:id="rId6"/>
    <p:sldId id="258" r:id="rId7"/>
    <p:sldId id="285" r:id="rId8"/>
    <p:sldId id="286" r:id="rId9"/>
    <p:sldId id="288" r:id="rId10"/>
    <p:sldId id="289" r:id="rId11"/>
    <p:sldId id="296" r:id="rId12"/>
    <p:sldId id="299" r:id="rId13"/>
    <p:sldId id="297" r:id="rId14"/>
    <p:sldId id="269" r:id="rId15"/>
  </p:sldIdLst>
  <p:sldSz cx="9144000" cy="6858000" type="screen4x3"/>
  <p:notesSz cx="6858000" cy="9144000"/>
  <p:defaultTextStyle>
    <a:defPPr>
      <a:defRPr lang="ro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326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F12716-B292-4DA1-A63B-A7030F0C39BC}" type="datetimeFigureOut">
              <a:rPr lang="ro-RO" smtClean="0"/>
              <a:pPr/>
              <a:t>21.11.2018</a:t>
            </a:fld>
            <a:endParaRPr lang="ro-R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o-R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356266-FC8A-4782-8204-AD13AAA735AE}" type="slidenum">
              <a:rPr lang="ro-RO" smtClean="0"/>
              <a:pPr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0262350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547A9-FE52-49E4-86A2-D30657FDE9CF}" type="datetimeFigureOut">
              <a:rPr lang="ro-RO" smtClean="0"/>
              <a:pPr/>
              <a:t>21.11.2018</a:t>
            </a:fld>
            <a:endParaRPr lang="ro-RO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9A97C-E1F1-4C4F-983E-B7487FFE11F3}" type="slidenum">
              <a:rPr lang="ro-RO" smtClean="0"/>
              <a:pPr/>
              <a:t>‹#›</a:t>
            </a:fld>
            <a:endParaRPr lang="ro-RO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547A9-FE52-49E4-86A2-D30657FDE9CF}" type="datetimeFigureOut">
              <a:rPr lang="ro-RO" smtClean="0"/>
              <a:pPr/>
              <a:t>21.11.2018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9A97C-E1F1-4C4F-983E-B7487FFE11F3}" type="slidenum">
              <a:rPr lang="ro-RO" smtClean="0"/>
              <a:pPr/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547A9-FE52-49E4-86A2-D30657FDE9CF}" type="datetimeFigureOut">
              <a:rPr lang="ro-RO" smtClean="0"/>
              <a:pPr/>
              <a:t>21.11.2018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9A97C-E1F1-4C4F-983E-B7487FFE11F3}" type="slidenum">
              <a:rPr lang="ro-RO" smtClean="0"/>
              <a:pPr/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547A9-FE52-49E4-86A2-D30657FDE9CF}" type="datetimeFigureOut">
              <a:rPr lang="ro-RO" smtClean="0"/>
              <a:pPr/>
              <a:t>21.11.2018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9A97C-E1F1-4C4F-983E-B7487FFE11F3}" type="slidenum">
              <a:rPr lang="ro-RO" smtClean="0"/>
              <a:pPr/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547A9-FE52-49E4-86A2-D30657FDE9CF}" type="datetimeFigureOut">
              <a:rPr lang="ro-RO" smtClean="0"/>
              <a:pPr/>
              <a:t>21.11.2018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1C9A97C-E1F1-4C4F-983E-B7487FFE11F3}" type="slidenum">
              <a:rPr lang="ro-RO" smtClean="0"/>
              <a:pPr/>
              <a:t>‹#›</a:t>
            </a:fld>
            <a:endParaRPr lang="ro-RO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547A9-FE52-49E4-86A2-D30657FDE9CF}" type="datetimeFigureOut">
              <a:rPr lang="ro-RO" smtClean="0"/>
              <a:pPr/>
              <a:t>21.11.2018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9A97C-E1F1-4C4F-983E-B7487FFE11F3}" type="slidenum">
              <a:rPr lang="ro-RO" smtClean="0"/>
              <a:pPr/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547A9-FE52-49E4-86A2-D30657FDE9CF}" type="datetimeFigureOut">
              <a:rPr lang="ro-RO" smtClean="0"/>
              <a:pPr/>
              <a:t>21.11.2018</a:t>
            </a:fld>
            <a:endParaRPr lang="ro-R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9A97C-E1F1-4C4F-983E-B7487FFE11F3}" type="slidenum">
              <a:rPr lang="ro-RO" smtClean="0"/>
              <a:pPr/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547A9-FE52-49E4-86A2-D30657FDE9CF}" type="datetimeFigureOut">
              <a:rPr lang="ro-RO" smtClean="0"/>
              <a:pPr/>
              <a:t>21.11.2018</a:t>
            </a:fld>
            <a:endParaRPr lang="ro-R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9A97C-E1F1-4C4F-983E-B7487FFE11F3}" type="slidenum">
              <a:rPr lang="ro-RO" smtClean="0"/>
              <a:pPr/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547A9-FE52-49E4-86A2-D30657FDE9CF}" type="datetimeFigureOut">
              <a:rPr lang="ro-RO" smtClean="0"/>
              <a:pPr/>
              <a:t>21.11.2018</a:t>
            </a:fld>
            <a:endParaRPr lang="ro-R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9A97C-E1F1-4C4F-983E-B7487FFE11F3}" type="slidenum">
              <a:rPr lang="ro-RO" smtClean="0"/>
              <a:pPr/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547A9-FE52-49E4-86A2-D30657FDE9CF}" type="datetimeFigureOut">
              <a:rPr lang="ro-RO" smtClean="0"/>
              <a:pPr/>
              <a:t>21.11.2018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9A97C-E1F1-4C4F-983E-B7487FFE11F3}" type="slidenum">
              <a:rPr lang="ro-RO" smtClean="0"/>
              <a:pPr/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547A9-FE52-49E4-86A2-D30657FDE9CF}" type="datetimeFigureOut">
              <a:rPr lang="ro-RO" smtClean="0"/>
              <a:pPr/>
              <a:t>21.11.2018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9A97C-E1F1-4C4F-983E-B7487FFE11F3}" type="slidenum">
              <a:rPr lang="ro-RO" smtClean="0"/>
              <a:pPr/>
              <a:t>‹#›</a:t>
            </a:fld>
            <a:endParaRPr lang="ro-R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679547A9-FE52-49E4-86A2-D30657FDE9CF}" type="datetimeFigureOut">
              <a:rPr lang="ro-RO" smtClean="0"/>
              <a:pPr/>
              <a:t>21.11.2018</a:t>
            </a:fld>
            <a:endParaRPr lang="ro-R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o-RO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1C9A97C-E1F1-4C4F-983E-B7487FFE11F3}" type="slidenum">
              <a:rPr lang="ro-RO" smtClean="0"/>
              <a:pPr/>
              <a:t>‹#›</a:t>
            </a:fld>
            <a:endParaRPr lang="ro-RO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282" y="428628"/>
            <a:ext cx="8643998" cy="1714488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400" b="1" baseline="30000" dirty="0" smtClean="0">
                <a:latin typeface="Times New Roman" pitchFamily="18" charset="0"/>
                <a:cs typeface="Times New Roman" pitchFamily="18" charset="0"/>
              </a:rPr>
              <a:t>rd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International Colloquium Energy and Environmental Protection</a:t>
            </a:r>
            <a:r>
              <a:rPr lang="ro-RO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o-RO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o-RO" sz="2400" b="1" dirty="0" smtClean="0">
                <a:latin typeface="Times New Roman" pitchFamily="18" charset="0"/>
                <a:cs typeface="Times New Roman" pitchFamily="18" charset="0"/>
              </a:rPr>
              <a:t>14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– 1</a:t>
            </a:r>
            <a:r>
              <a:rPr lang="ro-RO" sz="2400" b="1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November 201</a:t>
            </a:r>
            <a:r>
              <a:rPr lang="ro-RO" sz="2400" b="1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Petroleum – Gas University of Ploiesti</a:t>
            </a:r>
            <a:br>
              <a:rPr lang="en-US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Romania</a:t>
            </a:r>
            <a:endParaRPr lang="ro-RO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24" y="2672916"/>
            <a:ext cx="7786742" cy="1512168"/>
          </a:xfrm>
          <a:solidFill>
            <a:srgbClr val="99FF66"/>
          </a:solidFill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>
            <a:no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Removal of pollutants from wastewater resulted from biodiesel production by means of catalytic oxidation in suspension</a:t>
            </a:r>
            <a:endParaRPr lang="ro-RO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o-RO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71538" y="4598557"/>
            <a:ext cx="6912768" cy="16879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Juganaru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Traian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(*) </a:t>
            </a:r>
          </a:p>
          <a:p>
            <a:pPr>
              <a:lnSpc>
                <a:spcPct val="150000"/>
              </a:lnSpc>
            </a:pP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Movileanu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Daniela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Luminita</a:t>
            </a:r>
            <a:endParaRPr 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Petroleum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Gas University of Ploiesti,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Romania</a:t>
            </a:r>
            <a:endParaRPr lang="ro-RO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1559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15615" y="486898"/>
            <a:ext cx="512993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o-RO" sz="3200" dirty="0" smtClean="0"/>
              <a:t>Iron oxides nanoparticles</a:t>
            </a:r>
            <a:endParaRPr lang="ro-RO" sz="3200" dirty="0"/>
          </a:p>
        </p:txBody>
      </p:sp>
      <p:pic>
        <p:nvPicPr>
          <p:cNvPr id="5" name="Pictur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24" y="1196752"/>
            <a:ext cx="7819232" cy="401819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/>
          <p:cNvSpPr/>
          <p:nvPr/>
        </p:nvSpPr>
        <p:spPr>
          <a:xfrm>
            <a:off x="2143108" y="5286388"/>
            <a:ext cx="595557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sz="3200" dirty="0" smtClean="0"/>
              <a:t>DLS</a:t>
            </a:r>
            <a:r>
              <a:rPr lang="ro-RO" sz="3200" baseline="30000" dirty="0">
                <a:sym typeface="Symbol"/>
              </a:rPr>
              <a:t></a:t>
            </a:r>
            <a:r>
              <a:rPr lang="ro-RO" sz="3200" dirty="0"/>
              <a:t> </a:t>
            </a:r>
            <a:r>
              <a:rPr lang="ro-RO" sz="3200" dirty="0" smtClean="0"/>
              <a:t> analysis of iron oxides: average size </a:t>
            </a:r>
            <a:r>
              <a:rPr lang="ro-RO" sz="3200" dirty="0"/>
              <a:t>337.3 nm</a:t>
            </a:r>
          </a:p>
        </p:txBody>
      </p:sp>
    </p:spTree>
    <p:extLst>
      <p:ext uri="{BB962C8B-B14F-4D97-AF65-F5344CB8AC3E}">
        <p14:creationId xmlns:p14="http://schemas.microsoft.com/office/powerpoint/2010/main" val="3787827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 txBox="1">
            <a:spLocks noGrp="1"/>
          </p:cNvSpPr>
          <p:nvPr>
            <p:ph type="title"/>
          </p:nvPr>
        </p:nvSpPr>
        <p:spPr>
          <a:xfrm>
            <a:off x="1428728" y="0"/>
            <a:ext cx="66495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sz="4000" b="1" dirty="0" smtClean="0">
                <a:solidFill>
                  <a:srgbClr val="99FF66"/>
                </a:solidFill>
                <a:effectLst/>
                <a:latin typeface="Bookman Old Style" panose="02050604050505020204" pitchFamily="18" charset="0"/>
              </a:rPr>
              <a:t>Results and conclusions</a:t>
            </a:r>
            <a:endParaRPr lang="ro-RO" sz="4000" b="1" dirty="0">
              <a:solidFill>
                <a:srgbClr val="99FF66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9" name="Content Placeholder 8"/>
          <p:cNvSpPr txBox="1">
            <a:spLocks noGrp="1"/>
          </p:cNvSpPr>
          <p:nvPr>
            <p:ph sz="quarter" idx="4"/>
          </p:nvPr>
        </p:nvSpPr>
        <p:spPr>
          <a:xfrm>
            <a:off x="4499992" y="785794"/>
            <a:ext cx="4644009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o-RO" sz="3000" dirty="0" smtClean="0"/>
              <a:t> significant decreas</a:t>
            </a:r>
            <a:r>
              <a:rPr lang="en-US" sz="3000" dirty="0" smtClean="0"/>
              <a:t>e</a:t>
            </a:r>
            <a:r>
              <a:rPr lang="ro-RO" sz="3000" dirty="0" smtClean="0"/>
              <a:t> of BOD5 with reaction time increas</a:t>
            </a:r>
            <a:r>
              <a:rPr lang="en-US" sz="3000" dirty="0" smtClean="0"/>
              <a:t>e</a:t>
            </a:r>
            <a:r>
              <a:rPr lang="ro-RO" sz="3000" dirty="0" smtClean="0"/>
              <a:t>, for both catalyst systems (from 315 to 61 for Fe, respectively 35 mg O</a:t>
            </a:r>
            <a:r>
              <a:rPr lang="ro-RO" sz="3000" baseline="-25000" dirty="0" smtClean="0"/>
              <a:t>2</a:t>
            </a:r>
            <a:r>
              <a:rPr lang="ro-RO" sz="3000" dirty="0" smtClean="0"/>
              <a:t>/L for Mn)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o-RO" sz="3000" dirty="0"/>
              <a:t> </a:t>
            </a:r>
            <a:r>
              <a:rPr lang="ro-RO" sz="3000" dirty="0" smtClean="0"/>
              <a:t>higher decreas</a:t>
            </a:r>
            <a:r>
              <a:rPr lang="en-US" sz="3000" dirty="0"/>
              <a:t>e</a:t>
            </a:r>
            <a:r>
              <a:rPr lang="ro-RO" sz="3000" dirty="0" smtClean="0"/>
              <a:t>  </a:t>
            </a:r>
            <a:r>
              <a:rPr lang="ro-RO" sz="3000" dirty="0"/>
              <a:t>of BOD5  </a:t>
            </a:r>
            <a:r>
              <a:rPr lang="ro-RO" sz="3000" dirty="0" smtClean="0"/>
              <a:t>for manganese </a:t>
            </a:r>
            <a:r>
              <a:rPr lang="ro-RO" sz="3000" dirty="0"/>
              <a:t>oxides catalyst use  than iron oxides 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484784"/>
            <a:ext cx="4522620" cy="411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68298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67544" y="260648"/>
            <a:ext cx="842493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o-RO" sz="3200" dirty="0">
                <a:latin typeface="Bookman Old Style" panose="02050604050505020204" pitchFamily="18" charset="0"/>
              </a:rPr>
              <a:t> </a:t>
            </a:r>
            <a:r>
              <a:rPr lang="ro-RO" sz="3200" dirty="0" smtClean="0">
                <a:latin typeface="Bookman Old Style" panose="02050604050505020204" pitchFamily="18" charset="0"/>
              </a:rPr>
              <a:t>the highest decreas</a:t>
            </a:r>
            <a:r>
              <a:rPr lang="en-US" sz="3200" dirty="0" smtClean="0">
                <a:latin typeface="Bookman Old Style" panose="02050604050505020204" pitchFamily="18" charset="0"/>
              </a:rPr>
              <a:t>e</a:t>
            </a:r>
            <a:r>
              <a:rPr lang="ro-RO" sz="3200" dirty="0" smtClean="0">
                <a:latin typeface="Bookman Old Style" panose="02050604050505020204" pitchFamily="18" charset="0"/>
              </a:rPr>
              <a:t> of BOD5 was recorded after first 2 hours of reacțion time, for both catalysts (96 </a:t>
            </a:r>
            <a:r>
              <a:rPr lang="ro-RO" sz="3200" dirty="0" smtClean="0"/>
              <a:t>mg O</a:t>
            </a:r>
            <a:r>
              <a:rPr lang="ro-RO" sz="3200" baseline="-25000" dirty="0" smtClean="0"/>
              <a:t>2</a:t>
            </a:r>
            <a:r>
              <a:rPr lang="ro-RO" sz="3200" dirty="0" smtClean="0"/>
              <a:t>/L</a:t>
            </a:r>
            <a:r>
              <a:rPr lang="ro-RO" sz="3200" dirty="0" smtClean="0">
                <a:latin typeface="Bookman Old Style" panose="02050604050505020204" pitchFamily="18" charset="0"/>
              </a:rPr>
              <a:t> for Fe and 125 </a:t>
            </a:r>
            <a:r>
              <a:rPr lang="ro-RO" sz="3200" dirty="0" smtClean="0"/>
              <a:t>mg O</a:t>
            </a:r>
            <a:r>
              <a:rPr lang="ro-RO" sz="3200" baseline="-25000" dirty="0" smtClean="0"/>
              <a:t>2</a:t>
            </a:r>
            <a:r>
              <a:rPr lang="ro-RO" sz="3200" dirty="0" smtClean="0"/>
              <a:t>/L</a:t>
            </a:r>
            <a:r>
              <a:rPr lang="ro-RO" sz="3200" dirty="0" smtClean="0">
                <a:latin typeface="Bookman Old Style" panose="02050604050505020204" pitchFamily="18" charset="0"/>
              </a:rPr>
              <a:t> for Mn)</a:t>
            </a:r>
            <a:endParaRPr lang="ro-RO" sz="3200" dirty="0">
              <a:latin typeface="Bookman Old Style" panose="020506040505050202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59532" y="4788298"/>
            <a:ext cx="84249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o-RO" sz="3200" dirty="0">
                <a:latin typeface="Bookman Old Style" panose="02050604050505020204" pitchFamily="18" charset="0"/>
              </a:rPr>
              <a:t> </a:t>
            </a:r>
            <a:r>
              <a:rPr lang="ro-RO" sz="3200" dirty="0" smtClean="0">
                <a:latin typeface="Bookman Old Style" panose="02050604050505020204" pitchFamily="18" charset="0"/>
              </a:rPr>
              <a:t>after reaction time (6h), BOD5/Mn (35 </a:t>
            </a:r>
            <a:r>
              <a:rPr lang="ro-RO" sz="3200" dirty="0" smtClean="0"/>
              <a:t>mg O</a:t>
            </a:r>
            <a:r>
              <a:rPr lang="ro-RO" sz="3200" baseline="-25000" dirty="0" smtClean="0"/>
              <a:t>2</a:t>
            </a:r>
            <a:r>
              <a:rPr lang="ro-RO" sz="3200" dirty="0" smtClean="0"/>
              <a:t>/L</a:t>
            </a:r>
            <a:r>
              <a:rPr lang="ro-RO" sz="3200" dirty="0" smtClean="0">
                <a:latin typeface="Bookman Old Style" panose="02050604050505020204" pitchFamily="18" charset="0"/>
              </a:rPr>
              <a:t>) is nearly half  tha</a:t>
            </a:r>
            <a:r>
              <a:rPr lang="en-US" sz="3200" dirty="0" smtClean="0">
                <a:latin typeface="Bookman Old Style" panose="02050604050505020204" pitchFamily="18" charset="0"/>
              </a:rPr>
              <a:t>n</a:t>
            </a:r>
            <a:r>
              <a:rPr lang="ro-RO" sz="3200" dirty="0" smtClean="0">
                <a:latin typeface="Bookman Old Style" panose="02050604050505020204" pitchFamily="18" charset="0"/>
              </a:rPr>
              <a:t> BOD5/Fe (61</a:t>
            </a:r>
            <a:r>
              <a:rPr lang="ro-RO" sz="3200" dirty="0" smtClean="0"/>
              <a:t>mg O</a:t>
            </a:r>
            <a:r>
              <a:rPr lang="ro-RO" sz="3200" baseline="-25000" dirty="0" smtClean="0"/>
              <a:t>2</a:t>
            </a:r>
            <a:r>
              <a:rPr lang="ro-RO" sz="3200" dirty="0" smtClean="0"/>
              <a:t>/L</a:t>
            </a:r>
            <a:r>
              <a:rPr lang="ro-RO" sz="3200" dirty="0" smtClean="0">
                <a:latin typeface="Bookman Old Style" panose="02050604050505020204" pitchFamily="18" charset="0"/>
              </a:rPr>
              <a:t>)</a:t>
            </a:r>
            <a:endParaRPr lang="ro-RO" sz="3200" dirty="0">
              <a:latin typeface="Bookman Old Style" panose="020506040505050202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54844" y="2508548"/>
            <a:ext cx="842493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o-RO" sz="3200" dirty="0">
                <a:latin typeface="Bookman Old Style" panose="02050604050505020204" pitchFamily="18" charset="0"/>
              </a:rPr>
              <a:t> </a:t>
            </a:r>
            <a:r>
              <a:rPr lang="ro-RO" sz="3200" dirty="0" smtClean="0">
                <a:latin typeface="Bookman Old Style" panose="02050604050505020204" pitchFamily="18" charset="0"/>
              </a:rPr>
              <a:t>a significant difference between BOD5 values obtained for the two catalysts systems is registered after 4 hours reaction time </a:t>
            </a:r>
            <a:r>
              <a:rPr lang="ro-RO" sz="3200" dirty="0" smtClean="0">
                <a:latin typeface="Bookman Old Style" panose="02050604050505020204" pitchFamily="18" charset="0"/>
                <a:sym typeface="Symbol"/>
              </a:rPr>
              <a:t> Fe-Mn = 41 </a:t>
            </a:r>
            <a:r>
              <a:rPr lang="ro-RO" sz="3200" dirty="0" smtClean="0"/>
              <a:t>mg O</a:t>
            </a:r>
            <a:r>
              <a:rPr lang="ro-RO" sz="3200" baseline="-25000" dirty="0" smtClean="0"/>
              <a:t>2</a:t>
            </a:r>
            <a:r>
              <a:rPr lang="ro-RO" sz="3200" dirty="0" smtClean="0"/>
              <a:t>/L</a:t>
            </a:r>
            <a:endParaRPr lang="ro-RO" sz="3200" dirty="0"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59532" y="3374785"/>
            <a:ext cx="842493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o-RO" sz="3200" dirty="0">
                <a:latin typeface="Bookman Old Style" panose="02050604050505020204" pitchFamily="18" charset="0"/>
              </a:rPr>
              <a:t> </a:t>
            </a:r>
            <a:r>
              <a:rPr lang="ro-RO" sz="3200" dirty="0" smtClean="0">
                <a:latin typeface="Bookman Old Style" panose="02050604050505020204" pitchFamily="18" charset="0"/>
              </a:rPr>
              <a:t>extending the reaction time to 8 - 10 hours could lead to a BOD5 decreas</a:t>
            </a:r>
            <a:r>
              <a:rPr lang="en-US" sz="3200" dirty="0" smtClean="0">
                <a:latin typeface="Bookman Old Style" panose="02050604050505020204" pitchFamily="18" charset="0"/>
              </a:rPr>
              <a:t>e</a:t>
            </a:r>
            <a:r>
              <a:rPr lang="ro-RO" sz="3200" dirty="0" smtClean="0">
                <a:latin typeface="Bookman Old Style" panose="02050604050505020204" pitchFamily="18" charset="0"/>
              </a:rPr>
              <a:t> in order to reach the maximum limits allowed by actual regulations</a:t>
            </a:r>
            <a:endParaRPr lang="ro-RO" sz="3200" dirty="0">
              <a:latin typeface="Bookman Old Style" panose="020506040505050202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59532" y="357166"/>
            <a:ext cx="842493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o-RO" sz="3200" dirty="0">
                <a:latin typeface="Bookman Old Style" panose="02050604050505020204" pitchFamily="18" charset="0"/>
              </a:rPr>
              <a:t> the difference between BOD5 values can be attributed either to the size of the </a:t>
            </a:r>
            <a:r>
              <a:rPr lang="ro-RO" sz="3200" dirty="0" smtClean="0">
                <a:latin typeface="Bookman Old Style" panose="02050604050505020204" pitchFamily="18" charset="0"/>
              </a:rPr>
              <a:t>catalysts</a:t>
            </a:r>
            <a:r>
              <a:rPr lang="en-US" sz="3200" dirty="0" smtClean="0">
                <a:latin typeface="Bookman Old Style" panose="02050604050505020204" pitchFamily="18" charset="0"/>
              </a:rPr>
              <a:t>’</a:t>
            </a:r>
            <a:r>
              <a:rPr lang="ro-RO" sz="3200" dirty="0" smtClean="0">
                <a:latin typeface="Bookman Old Style" panose="02050604050505020204" pitchFamily="18" charset="0"/>
              </a:rPr>
              <a:t> nanoparticles (260 nm for Mn, respectively 337,3 nm for Fe)  </a:t>
            </a:r>
            <a:r>
              <a:rPr lang="ro-RO" sz="3200" dirty="0">
                <a:latin typeface="Bookman Old Style" panose="02050604050505020204" pitchFamily="18" charset="0"/>
              </a:rPr>
              <a:t>and/or to </a:t>
            </a:r>
            <a:r>
              <a:rPr lang="ro-RO" sz="3200" dirty="0" smtClean="0">
                <a:latin typeface="Bookman Old Style" panose="02050604050505020204" pitchFamily="18" charset="0"/>
              </a:rPr>
              <a:t>the</a:t>
            </a:r>
            <a:r>
              <a:rPr lang="en-US" sz="3200" dirty="0" smtClean="0">
                <a:latin typeface="Bookman Old Style" panose="02050604050505020204" pitchFamily="18" charset="0"/>
              </a:rPr>
              <a:t> metal</a:t>
            </a:r>
            <a:r>
              <a:rPr lang="ro-RO" sz="3200" dirty="0" smtClean="0">
                <a:latin typeface="Bookman Old Style" panose="02050604050505020204" pitchFamily="18" charset="0"/>
              </a:rPr>
              <a:t> nature</a:t>
            </a:r>
            <a:endParaRPr lang="ro-RO" sz="32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72119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3108" y="1071546"/>
            <a:ext cx="5257808" cy="3214710"/>
          </a:xfrm>
        </p:spPr>
        <p:txBody>
          <a:bodyPr>
            <a:normAutofit fontScale="90000"/>
          </a:bodyPr>
          <a:lstStyle/>
          <a:p>
            <a:r>
              <a:rPr lang="en-US" sz="7200" dirty="0" smtClean="0">
                <a:latin typeface="Times New Roman" pitchFamily="18" charset="0"/>
                <a:cs typeface="Times New Roman" pitchFamily="18" charset="0"/>
              </a:rPr>
              <a:t>THANK YOU FOR YOUR INTEREST!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4224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28860" y="285728"/>
            <a:ext cx="4000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99FF66"/>
                </a:solidFill>
                <a:latin typeface="Times New Roman" pitchFamily="18" charset="0"/>
                <a:cs typeface="Times New Roman" pitchFamily="18" charset="0"/>
              </a:rPr>
              <a:t>INTRODUCTION</a:t>
            </a:r>
            <a:endParaRPr lang="en-US" sz="3200" b="1" dirty="0">
              <a:solidFill>
                <a:srgbClr val="99FF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2910" y="4286256"/>
            <a:ext cx="78581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q"/>
            </a:pPr>
            <a:r>
              <a:rPr lang="en-US" sz="3200" dirty="0" smtClean="0">
                <a:latin typeface="Bookman Old Style" panose="02050604050505020204" pitchFamily="18" charset="0"/>
                <a:cs typeface="Times New Roman" pitchFamily="18" charset="0"/>
              </a:rPr>
              <a:t>  </a:t>
            </a:r>
            <a:r>
              <a:rPr lang="ro-RO" sz="3200" dirty="0" smtClean="0">
                <a:latin typeface="Bookman Old Style" panose="02050604050505020204" pitchFamily="18" charset="0"/>
                <a:cs typeface="Times New Roman" pitchFamily="18" charset="0"/>
              </a:rPr>
              <a:t>glycerol is the main pollutant in wastewater resulted from biodiesel production plants </a:t>
            </a:r>
            <a:endParaRPr lang="en-US" sz="3200" dirty="0">
              <a:latin typeface="Bookman Old Style" panose="02050604050505020204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55576" y="1124744"/>
            <a:ext cx="785818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q"/>
            </a:pPr>
            <a:r>
              <a:rPr lang="en-US" sz="3200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lang="ro-RO" sz="3200" dirty="0" smtClean="0">
                <a:latin typeface="Bookman Old Style" panose="02050604050505020204" pitchFamily="18" charset="0"/>
                <a:cs typeface="Times New Roman" panose="02020603050405020304" pitchFamily="18" charset="0"/>
              </a:rPr>
              <a:t>conversion of non- or hardly -biodegradable products in readily biodegradable products can be a solution for treatment of wastewater resulted from industrial chemical processes</a:t>
            </a:r>
            <a:endParaRPr lang="en-US" sz="3200" dirty="0">
              <a:latin typeface="Bookman Old Style" panose="020506040505050202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84163" y="404664"/>
            <a:ext cx="785818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q"/>
            </a:pPr>
            <a:r>
              <a:rPr lang="en-US" sz="3200" dirty="0" smtClean="0">
                <a:latin typeface="Bookman Old Style" pitchFamily="18" charset="0"/>
                <a:cs typeface="Times New Roman" pitchFamily="18" charset="0"/>
              </a:rPr>
              <a:t>  </a:t>
            </a:r>
            <a:r>
              <a:rPr lang="ro-RO" sz="3200" dirty="0" smtClean="0">
                <a:latin typeface="Bookman Old Style" pitchFamily="18" charset="0"/>
                <a:cs typeface="Times New Roman" pitchFamily="18" charset="0"/>
              </a:rPr>
              <a:t>partial oxidation of glycerol in order to transform it in</a:t>
            </a:r>
            <a:r>
              <a:rPr lang="en-US" sz="3200" dirty="0" smtClean="0">
                <a:latin typeface="Bookman Old Style" pitchFamily="18" charset="0"/>
                <a:cs typeface="Times New Roman" pitchFamily="18" charset="0"/>
              </a:rPr>
              <a:t>to</a:t>
            </a:r>
            <a:r>
              <a:rPr lang="ro-RO" sz="3200" dirty="0" smtClean="0">
                <a:latin typeface="Bookman Old Style" pitchFamily="18" charset="0"/>
                <a:cs typeface="Times New Roman" pitchFamily="18" charset="0"/>
              </a:rPr>
              <a:t> readily biodegradable products can be considered a posibility to reduce the pollution degree of wastewater from biodiesel plants, expressed as BOD5</a:t>
            </a:r>
            <a:endParaRPr lang="en-US" sz="3200" dirty="0">
              <a:latin typeface="Bookman Old Style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2910" y="4429132"/>
            <a:ext cx="785818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q"/>
            </a:pPr>
            <a:r>
              <a:rPr lang="en-US" sz="3200" dirty="0" smtClean="0">
                <a:latin typeface="Bookman Old Style" pitchFamily="18" charset="0"/>
                <a:cs typeface="Times New Roman" pitchFamily="18" charset="0"/>
              </a:rPr>
              <a:t>  </a:t>
            </a:r>
            <a:r>
              <a:rPr lang="ro-RO" sz="3200" dirty="0" smtClean="0">
                <a:latin typeface="Bookman Old Style" pitchFamily="18" charset="0"/>
                <a:cs typeface="Times New Roman" pitchFamily="18" charset="0"/>
              </a:rPr>
              <a:t>this study present</a:t>
            </a:r>
            <a:r>
              <a:rPr lang="en-US" sz="3200" dirty="0" smtClean="0">
                <a:latin typeface="Bookman Old Style" pitchFamily="18" charset="0"/>
                <a:cs typeface="Times New Roman" pitchFamily="18" charset="0"/>
              </a:rPr>
              <a:t>s</a:t>
            </a:r>
            <a:r>
              <a:rPr lang="ro-RO" sz="3200" dirty="0" smtClean="0">
                <a:latin typeface="Bookman Old Style" pitchFamily="18" charset="0"/>
                <a:cs typeface="Times New Roman" pitchFamily="18" charset="0"/>
              </a:rPr>
              <a:t> the results obtained from partial catalytic oxidation in suspension of glycerol contained in a simulated wastewater</a:t>
            </a:r>
            <a:endParaRPr lang="en-US" sz="3200" dirty="0">
              <a:latin typeface="Bookman Old Style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02922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3479055" y="479822"/>
            <a:ext cx="164179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sz="4000" b="1" dirty="0" smtClean="0">
                <a:solidFill>
                  <a:srgbClr val="99FF66"/>
                </a:solidFill>
                <a:latin typeface="Bookman Old Style" pitchFamily="18" charset="0"/>
                <a:cs typeface="Times New Roman" panose="02020603050405020304" pitchFamily="18" charset="0"/>
              </a:rPr>
              <a:t>Goals</a:t>
            </a:r>
            <a:endParaRPr lang="ro-RO" sz="4000" b="1" dirty="0">
              <a:solidFill>
                <a:srgbClr val="99FF66"/>
              </a:solidFill>
              <a:latin typeface="Bookman Old Style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14282" y="3367341"/>
            <a:ext cx="26288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o-RO" sz="3200" dirty="0" smtClean="0">
                <a:latin typeface="Bookman Old Style" pitchFamily="18" charset="0"/>
                <a:cs typeface="Times New Roman" pitchFamily="18" charset="0"/>
              </a:rPr>
              <a:t>GLYCEROL</a:t>
            </a:r>
            <a:endParaRPr lang="ro-RO" sz="3200" dirty="0">
              <a:latin typeface="Bookman Old Style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347864" y="3696939"/>
            <a:ext cx="17443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latin typeface="Bookman Old Style" pitchFamily="18" charset="0"/>
                <a:cs typeface="Times New Roman" pitchFamily="18" charset="0"/>
              </a:rPr>
              <a:t>catalyst</a:t>
            </a:r>
            <a:endParaRPr lang="ro-RO" sz="3200" dirty="0">
              <a:latin typeface="Bookman Old Style" pitchFamily="18" charset="0"/>
            </a:endParaRPr>
          </a:p>
        </p:txBody>
      </p:sp>
      <p:sp>
        <p:nvSpPr>
          <p:cNvPr id="13" name="Right Arrow 12"/>
          <p:cNvSpPr/>
          <p:nvPr/>
        </p:nvSpPr>
        <p:spPr>
          <a:xfrm>
            <a:off x="2731764" y="3503268"/>
            <a:ext cx="3136379" cy="193671"/>
          </a:xfrm>
          <a:prstGeom prst="rightArrow">
            <a:avLst/>
          </a:prstGeom>
          <a:solidFill>
            <a:srgbClr val="99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14" name="TextBox 13"/>
          <p:cNvSpPr txBox="1"/>
          <p:nvPr/>
        </p:nvSpPr>
        <p:spPr>
          <a:xfrm>
            <a:off x="3214678" y="2431684"/>
            <a:ext cx="21811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3200" dirty="0" smtClean="0">
                <a:latin typeface="Bookman Old Style" pitchFamily="18" charset="0"/>
              </a:rPr>
              <a:t>   partial oxidation</a:t>
            </a:r>
            <a:endParaRPr lang="ro-RO" sz="3200" dirty="0">
              <a:latin typeface="Bookman Old Style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868144" y="2519025"/>
            <a:ext cx="3096343" cy="2062103"/>
          </a:xfrm>
          <a:prstGeom prst="rect">
            <a:avLst/>
          </a:prstGeom>
          <a:solidFill>
            <a:srgbClr val="99FF66"/>
          </a:solidFill>
        </p:spPr>
        <p:txBody>
          <a:bodyPr wrap="square">
            <a:spAutoFit/>
          </a:bodyPr>
          <a:lstStyle/>
          <a:p>
            <a:pPr algn="ctr"/>
            <a:r>
              <a:rPr lang="ro-RO" sz="3200" dirty="0">
                <a:solidFill>
                  <a:schemeClr val="bg1"/>
                </a:solidFill>
                <a:latin typeface="Bookman Old Style" pitchFamily="18" charset="0"/>
              </a:rPr>
              <a:t>r</a:t>
            </a:r>
            <a:r>
              <a:rPr lang="ro-RO" sz="3200" dirty="0" smtClean="0">
                <a:solidFill>
                  <a:schemeClr val="bg1"/>
                </a:solidFill>
                <a:latin typeface="Bookman Old Style" pitchFamily="18" charset="0"/>
              </a:rPr>
              <a:t>eadily </a:t>
            </a:r>
            <a:r>
              <a:rPr lang="en-US" sz="3200" dirty="0" smtClean="0">
                <a:solidFill>
                  <a:schemeClr val="bg1"/>
                </a:solidFill>
                <a:latin typeface="Bookman Old Style" pitchFamily="18" charset="0"/>
              </a:rPr>
              <a:t>biodegradable</a:t>
            </a:r>
            <a:r>
              <a:rPr lang="ro-RO" sz="3200" dirty="0" smtClean="0">
                <a:solidFill>
                  <a:schemeClr val="bg1"/>
                </a:solidFill>
                <a:latin typeface="Bookman Old Style" pitchFamily="18" charset="0"/>
              </a:rPr>
              <a:t> oxygenated products</a:t>
            </a:r>
            <a:r>
              <a:rPr lang="en-US" sz="3200" dirty="0" smtClean="0">
                <a:solidFill>
                  <a:schemeClr val="bg1"/>
                </a:solidFill>
                <a:latin typeface="Bookman Old Style" pitchFamily="18" charset="0"/>
              </a:rPr>
              <a:t> </a:t>
            </a:r>
            <a:endParaRPr lang="ro-RO" sz="3200" dirty="0">
              <a:solidFill>
                <a:schemeClr val="bg1"/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5817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500174"/>
            <a:ext cx="8358246" cy="4071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3150771" y="394358"/>
            <a:ext cx="401135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sz="4000" b="1" dirty="0" smtClean="0">
                <a:solidFill>
                  <a:srgbClr val="99FF66"/>
                </a:solidFill>
                <a:latin typeface="Times New Roman" pitchFamily="18" charset="0"/>
                <a:cs typeface="Times New Roman" pitchFamily="18" charset="0"/>
              </a:rPr>
              <a:t>Pos</a:t>
            </a:r>
            <a:r>
              <a:rPr lang="en-US" sz="4000" b="1" dirty="0" smtClean="0">
                <a:solidFill>
                  <a:srgbClr val="99FF66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o-RO" sz="4000" b="1" dirty="0" smtClean="0">
                <a:solidFill>
                  <a:srgbClr val="99FF66"/>
                </a:solidFill>
                <a:latin typeface="Times New Roman" pitchFamily="18" charset="0"/>
                <a:cs typeface="Times New Roman" pitchFamily="18" charset="0"/>
              </a:rPr>
              <a:t>ible products</a:t>
            </a:r>
            <a:endParaRPr lang="ro-RO" sz="4000" b="1" dirty="0">
              <a:solidFill>
                <a:srgbClr val="99FF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1988" y="357166"/>
            <a:ext cx="7739102" cy="500066"/>
          </a:xfrm>
          <a:noFill/>
        </p:spPr>
        <p:txBody>
          <a:bodyPr>
            <a:noAutofit/>
          </a:bodyPr>
          <a:lstStyle/>
          <a:p>
            <a:r>
              <a:rPr lang="en-US" sz="4000" b="1" dirty="0" smtClean="0">
                <a:solidFill>
                  <a:srgbClr val="99FF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Laboratory plant</a:t>
            </a:r>
            <a:endParaRPr lang="ro-RO" sz="4000" b="1" dirty="0">
              <a:solidFill>
                <a:srgbClr val="99FF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 descr="poza instalatie biodiesel L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5720" y="1000108"/>
            <a:ext cx="4286280" cy="56436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8" name="Straight Arrow Connector 7"/>
          <p:cNvCxnSpPr/>
          <p:nvPr/>
        </p:nvCxnSpPr>
        <p:spPr>
          <a:xfrm flipV="1">
            <a:off x="2000232" y="2071678"/>
            <a:ext cx="4357718" cy="1000132"/>
          </a:xfrm>
          <a:prstGeom prst="straightConnector1">
            <a:avLst/>
          </a:prstGeom>
          <a:ln w="19050"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286512" y="1785926"/>
            <a:ext cx="20717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2800" b="1" dirty="0" smtClean="0">
                <a:latin typeface="Times New Roman" pitchFamily="18" charset="0"/>
                <a:cs typeface="Times New Roman" pitchFamily="18" charset="0"/>
              </a:rPr>
              <a:t>stirrer</a:t>
            </a:r>
            <a:endParaRPr lang="ro-RO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2660632" y="2786058"/>
            <a:ext cx="3625880" cy="869952"/>
          </a:xfrm>
          <a:prstGeom prst="straightConnector1">
            <a:avLst/>
          </a:prstGeom>
          <a:ln w="19050"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273812" y="2484426"/>
            <a:ext cx="26559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2800" b="1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o-RO" sz="2800" b="1" dirty="0" smtClean="0">
                <a:latin typeface="Times New Roman" pitchFamily="18" charset="0"/>
                <a:cs typeface="Times New Roman" pitchFamily="18" charset="0"/>
              </a:rPr>
              <a:t>ondensation system</a:t>
            </a:r>
            <a:endParaRPr lang="ro-RO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2635232" y="3611558"/>
            <a:ext cx="3625880" cy="869952"/>
          </a:xfrm>
          <a:prstGeom prst="straightConnector1">
            <a:avLst/>
          </a:prstGeom>
          <a:ln w="19050"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248412" y="3309926"/>
            <a:ext cx="26559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2800" b="1" dirty="0" smtClean="0">
                <a:latin typeface="Times New Roman" pitchFamily="18" charset="0"/>
                <a:cs typeface="Times New Roman" pitchFamily="18" charset="0"/>
              </a:rPr>
              <a:t>thermometer</a:t>
            </a:r>
            <a:endParaRPr lang="ro-RO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 flipV="1">
            <a:off x="2214546" y="4159260"/>
            <a:ext cx="3941790" cy="627062"/>
          </a:xfrm>
          <a:prstGeom prst="straightConnector1">
            <a:avLst/>
          </a:prstGeom>
          <a:ln w="19050"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6143636" y="3857628"/>
            <a:ext cx="26559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2800" b="1" dirty="0" smtClean="0">
                <a:latin typeface="Times New Roman" pitchFamily="18" charset="0"/>
                <a:cs typeface="Times New Roman" pitchFamily="18" charset="0"/>
              </a:rPr>
              <a:t>reaction vessel</a:t>
            </a:r>
            <a:endParaRPr lang="ro-RO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 flipV="1">
            <a:off x="2278046" y="4786322"/>
            <a:ext cx="4079904" cy="368300"/>
          </a:xfrm>
          <a:prstGeom prst="straightConnector1">
            <a:avLst/>
          </a:prstGeom>
          <a:ln w="19050"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6346836" y="4505328"/>
            <a:ext cx="26559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2800" b="1" dirty="0" smtClean="0">
                <a:latin typeface="Times New Roman" pitchFamily="18" charset="0"/>
                <a:cs typeface="Times New Roman" pitchFamily="18" charset="0"/>
              </a:rPr>
              <a:t>electrical water bath for heating</a:t>
            </a:r>
            <a:endParaRPr lang="ro-RO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1357290" y="3929066"/>
            <a:ext cx="4949860" cy="1758956"/>
          </a:xfrm>
          <a:prstGeom prst="straightConnector1">
            <a:avLst/>
          </a:prstGeom>
          <a:ln w="19050"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6286512" y="5429264"/>
            <a:ext cx="26559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2800" b="1" dirty="0" smtClean="0">
                <a:latin typeface="Times New Roman" pitchFamily="18" charset="0"/>
                <a:cs typeface="Times New Roman" pitchFamily="18" charset="0"/>
              </a:rPr>
              <a:t>blowing air system</a:t>
            </a:r>
            <a:endParaRPr lang="ro-RO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720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82887" y="3312368"/>
            <a:ext cx="65437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sz="3200" dirty="0" smtClean="0"/>
              <a:t>simulated waste water preparation</a:t>
            </a:r>
            <a:endParaRPr lang="ro-RO" sz="3200" dirty="0"/>
          </a:p>
        </p:txBody>
      </p:sp>
      <p:sp>
        <p:nvSpPr>
          <p:cNvPr id="3" name="Curved Right Arrow 2"/>
          <p:cNvSpPr/>
          <p:nvPr/>
        </p:nvSpPr>
        <p:spPr>
          <a:xfrm>
            <a:off x="1691680" y="2845470"/>
            <a:ext cx="360040" cy="648072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>
              <a:solidFill>
                <a:schemeClr val="tx1"/>
              </a:solidFill>
            </a:endParaRPr>
          </a:p>
        </p:txBody>
      </p:sp>
      <p:sp>
        <p:nvSpPr>
          <p:cNvPr id="5" name="Right Arrow 4"/>
          <p:cNvSpPr/>
          <p:nvPr/>
        </p:nvSpPr>
        <p:spPr>
          <a:xfrm rot="2317734">
            <a:off x="4412076" y="4030178"/>
            <a:ext cx="903623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3200" dirty="0" smtClean="0"/>
              <a:t> </a:t>
            </a:r>
            <a:endParaRPr lang="ro-RO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3563888" y="4352950"/>
            <a:ext cx="50547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3200" dirty="0" smtClean="0"/>
              <a:t>    1 % glycerol in water </a:t>
            </a:r>
            <a:endParaRPr lang="ro-RO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591538" y="1333599"/>
            <a:ext cx="78950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o-RO" sz="3200" dirty="0" smtClean="0"/>
              <a:t> usually, wastewater from biodiesel plants has </a:t>
            </a:r>
            <a:r>
              <a:rPr lang="ro-RO" sz="3200" dirty="0" smtClean="0">
                <a:sym typeface="Symbol"/>
              </a:rPr>
              <a:t> </a:t>
            </a:r>
            <a:r>
              <a:rPr lang="ro-RO" sz="3200" dirty="0" smtClean="0"/>
              <a:t>1% glycerol </a:t>
            </a:r>
            <a:endParaRPr lang="ro-RO" sz="3200" dirty="0"/>
          </a:p>
        </p:txBody>
      </p:sp>
      <p:sp>
        <p:nvSpPr>
          <p:cNvPr id="8" name="Curved Left Arrow 7"/>
          <p:cNvSpPr/>
          <p:nvPr/>
        </p:nvSpPr>
        <p:spPr>
          <a:xfrm>
            <a:off x="6758706" y="5184576"/>
            <a:ext cx="1692188" cy="1412776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11793" y="5901390"/>
            <a:ext cx="41697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sz="3200" dirty="0" smtClean="0"/>
              <a:t>BOD5 = 315 mg O</a:t>
            </a:r>
            <a:r>
              <a:rPr lang="ro-RO" sz="3200" baseline="-25000" dirty="0" smtClean="0"/>
              <a:t>2</a:t>
            </a:r>
            <a:r>
              <a:rPr lang="ro-RO" sz="3200" dirty="0" smtClean="0"/>
              <a:t>/L</a:t>
            </a:r>
            <a:endParaRPr lang="ro-RO" sz="3200" dirty="0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67544" y="332657"/>
            <a:ext cx="8424936" cy="576063"/>
          </a:xfrm>
          <a:prstGeom prst="rect">
            <a:avLst/>
          </a:prstGeom>
        </p:spPr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>
                <a:solidFill>
                  <a:srgbClr val="99FF66"/>
                </a:solidFill>
                <a:latin typeface="Bookman Old Style" panose="02050604050505020204" pitchFamily="18" charset="0"/>
                <a:cs typeface="Times New Roman" pitchFamily="18" charset="0"/>
              </a:rPr>
              <a:t>Feedstock</a:t>
            </a:r>
            <a:r>
              <a:rPr lang="ro-RO" sz="4000" dirty="0" smtClean="0">
                <a:solidFill>
                  <a:srgbClr val="99FF66"/>
                </a:solidFill>
                <a:latin typeface="Bookman Old Style" panose="02050604050505020204" pitchFamily="18" charset="0"/>
                <a:cs typeface="Times New Roman" pitchFamily="18" charset="0"/>
              </a:rPr>
              <a:t>  and Catal</a:t>
            </a:r>
            <a:r>
              <a:rPr lang="en-US" sz="4000" dirty="0" err="1" smtClean="0">
                <a:solidFill>
                  <a:srgbClr val="99FF66"/>
                </a:solidFill>
                <a:latin typeface="Bookman Old Style" panose="02050604050505020204" pitchFamily="18" charset="0"/>
                <a:cs typeface="Times New Roman" pitchFamily="18" charset="0"/>
              </a:rPr>
              <a:t>ysts</a:t>
            </a:r>
            <a:r>
              <a:rPr lang="en-US" sz="4000" dirty="0" smtClean="0">
                <a:solidFill>
                  <a:srgbClr val="99FF66"/>
                </a:solidFill>
                <a:latin typeface="Bookman Old Style" panose="02050604050505020204" pitchFamily="18" charset="0"/>
                <a:cs typeface="Times New Roman" pitchFamily="18" charset="0"/>
              </a:rPr>
              <a:t> </a:t>
            </a:r>
            <a:endParaRPr lang="ro-RO" sz="4000" dirty="0">
              <a:solidFill>
                <a:srgbClr val="99FF66"/>
              </a:solidFill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751105"/>
            <a:ext cx="43204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o-RO" sz="3200" dirty="0" smtClean="0"/>
              <a:t> 400 cm</a:t>
            </a:r>
            <a:r>
              <a:rPr lang="ro-RO" sz="3200" baseline="30000" dirty="0" smtClean="0"/>
              <a:t>3</a:t>
            </a:r>
            <a:r>
              <a:rPr lang="ro-RO" sz="3200" dirty="0" smtClean="0"/>
              <a:t> simulated waste water </a:t>
            </a:r>
            <a:endParaRPr lang="ro-RO" sz="3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4250" y="511277"/>
            <a:ext cx="2587490" cy="3099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ight Arrow 5"/>
          <p:cNvSpPr/>
          <p:nvPr/>
        </p:nvSpPr>
        <p:spPr>
          <a:xfrm rot="19091431" flipV="1">
            <a:off x="4658317" y="2596107"/>
            <a:ext cx="3267245" cy="11902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8" name="TextBox 7"/>
          <p:cNvSpPr txBox="1"/>
          <p:nvPr/>
        </p:nvSpPr>
        <p:spPr>
          <a:xfrm>
            <a:off x="35496" y="1919734"/>
            <a:ext cx="43204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o-RO" sz="3200" dirty="0" smtClean="0"/>
              <a:t> 3 g catalyst </a:t>
            </a:r>
            <a:endParaRPr lang="ro-RO" sz="3200" dirty="0"/>
          </a:p>
        </p:txBody>
      </p:sp>
      <p:sp>
        <p:nvSpPr>
          <p:cNvPr id="11" name="Right Arrow 10"/>
          <p:cNvSpPr/>
          <p:nvPr/>
        </p:nvSpPr>
        <p:spPr>
          <a:xfrm>
            <a:off x="5113966" y="625044"/>
            <a:ext cx="1296144" cy="21602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12" name="TextBox 11"/>
          <p:cNvSpPr txBox="1"/>
          <p:nvPr/>
        </p:nvSpPr>
        <p:spPr>
          <a:xfrm>
            <a:off x="4139952" y="332656"/>
            <a:ext cx="12241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o-RO" sz="3200" dirty="0" smtClean="0"/>
              <a:t> air </a:t>
            </a:r>
            <a:endParaRPr lang="ro-RO" sz="3200" dirty="0"/>
          </a:p>
        </p:txBody>
      </p:sp>
      <p:sp>
        <p:nvSpPr>
          <p:cNvPr id="13" name="TextBox 12"/>
          <p:cNvSpPr txBox="1"/>
          <p:nvPr/>
        </p:nvSpPr>
        <p:spPr>
          <a:xfrm>
            <a:off x="-36512" y="3118316"/>
            <a:ext cx="415017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o-RO" sz="3200" dirty="0" smtClean="0"/>
              <a:t> a small amount of  Ca(OH)</a:t>
            </a:r>
            <a:r>
              <a:rPr lang="ro-RO" sz="3200" baseline="-25000" dirty="0" smtClean="0"/>
              <a:t>2 </a:t>
            </a:r>
            <a:r>
              <a:rPr lang="ro-RO" sz="3200" dirty="0" smtClean="0"/>
              <a:t>in order to control the pH of reaction medium               (pH = 8.5-9)</a:t>
            </a:r>
            <a:endParaRPr lang="ro-RO" sz="3200" dirty="0"/>
          </a:p>
        </p:txBody>
      </p:sp>
      <p:sp>
        <p:nvSpPr>
          <p:cNvPr id="7" name="Right Brace 6"/>
          <p:cNvSpPr/>
          <p:nvPr/>
        </p:nvSpPr>
        <p:spPr>
          <a:xfrm>
            <a:off x="4139952" y="321465"/>
            <a:ext cx="45719" cy="6276900"/>
          </a:xfrm>
          <a:prstGeom prst="rightBrac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14" name="Up Arrow 13"/>
          <p:cNvSpPr/>
          <p:nvPr/>
        </p:nvSpPr>
        <p:spPr>
          <a:xfrm>
            <a:off x="7667995" y="2420889"/>
            <a:ext cx="125840" cy="1728192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16" name="TextBox 15"/>
          <p:cNvSpPr txBox="1"/>
          <p:nvPr/>
        </p:nvSpPr>
        <p:spPr>
          <a:xfrm>
            <a:off x="5010713" y="3902196"/>
            <a:ext cx="40009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o-RO" sz="3200" dirty="0" smtClean="0"/>
              <a:t> heating to 80-90</a:t>
            </a:r>
            <a:r>
              <a:rPr lang="ro-RO" sz="3200" baseline="30000" dirty="0" smtClean="0"/>
              <a:t>0</a:t>
            </a:r>
            <a:r>
              <a:rPr lang="ro-RO" sz="3200" dirty="0" smtClean="0"/>
              <a:t>C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o-RO" sz="3200" dirty="0"/>
              <a:t> </a:t>
            </a:r>
            <a:r>
              <a:rPr lang="ro-RO" sz="3200" dirty="0" smtClean="0"/>
              <a:t>6 h reaction time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o-RO" sz="3200" dirty="0"/>
              <a:t> </a:t>
            </a:r>
            <a:r>
              <a:rPr lang="ro-RO" sz="3200" dirty="0" smtClean="0"/>
              <a:t>1 sample/2h</a:t>
            </a:r>
            <a:endParaRPr lang="ro-RO" sz="3200" dirty="0"/>
          </a:p>
        </p:txBody>
      </p:sp>
      <p:sp>
        <p:nvSpPr>
          <p:cNvPr id="15" name="TextBox 14"/>
          <p:cNvSpPr txBox="1"/>
          <p:nvPr/>
        </p:nvSpPr>
        <p:spPr>
          <a:xfrm>
            <a:off x="5000628" y="5347183"/>
            <a:ext cx="37444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o-RO" sz="3200" dirty="0" smtClean="0"/>
              <a:t> samples cooling</a:t>
            </a:r>
            <a:endParaRPr lang="ro-RO" sz="3200" dirty="0"/>
          </a:p>
        </p:txBody>
      </p:sp>
      <p:sp>
        <p:nvSpPr>
          <p:cNvPr id="17" name="TextBox 16"/>
          <p:cNvSpPr txBox="1"/>
          <p:nvPr/>
        </p:nvSpPr>
        <p:spPr>
          <a:xfrm>
            <a:off x="5000628" y="5796996"/>
            <a:ext cx="37444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o-RO" sz="3200" dirty="0" smtClean="0"/>
              <a:t> catalyst filtration</a:t>
            </a:r>
            <a:endParaRPr lang="ro-RO" sz="3200" dirty="0"/>
          </a:p>
        </p:txBody>
      </p:sp>
      <p:sp>
        <p:nvSpPr>
          <p:cNvPr id="18" name="TextBox 17"/>
          <p:cNvSpPr txBox="1"/>
          <p:nvPr/>
        </p:nvSpPr>
        <p:spPr>
          <a:xfrm>
            <a:off x="5000628" y="6305978"/>
            <a:ext cx="37444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o-RO" sz="3200" dirty="0" smtClean="0"/>
              <a:t> BOD 5 analyse</a:t>
            </a:r>
            <a:endParaRPr lang="ro-RO" sz="3200" dirty="0"/>
          </a:p>
        </p:txBody>
      </p:sp>
    </p:spTree>
    <p:extLst>
      <p:ext uri="{BB962C8B-B14F-4D97-AF65-F5344CB8AC3E}">
        <p14:creationId xmlns:p14="http://schemas.microsoft.com/office/powerpoint/2010/main" val="1703963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7544" y="332656"/>
            <a:ext cx="84721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ro-RO" sz="3200" dirty="0" smtClean="0"/>
              <a:t> catalysts prepared by ICECHIM Bucharest</a:t>
            </a:r>
            <a:endParaRPr lang="ro-RO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1240799" y="1071546"/>
            <a:ext cx="66624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o-RO" sz="3200" dirty="0" smtClean="0"/>
              <a:t>  Manganese oxides nanoparticles</a:t>
            </a:r>
            <a:endParaRPr lang="ro-RO" sz="3200" dirty="0"/>
          </a:p>
        </p:txBody>
      </p:sp>
      <p:pic>
        <p:nvPicPr>
          <p:cNvPr id="6" name="Pictur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24" y="1714488"/>
            <a:ext cx="7715304" cy="385765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6"/>
          <p:cNvSpPr/>
          <p:nvPr/>
        </p:nvSpPr>
        <p:spPr>
          <a:xfrm>
            <a:off x="428596" y="5643578"/>
            <a:ext cx="820093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sz="3200" b="1" dirty="0" smtClean="0"/>
              <a:t>DLS</a:t>
            </a:r>
            <a:r>
              <a:rPr lang="ro-RO" sz="3200" baseline="30000" dirty="0" smtClean="0">
                <a:sym typeface="Symbol"/>
              </a:rPr>
              <a:t> </a:t>
            </a:r>
            <a:r>
              <a:rPr lang="ro-RO" sz="3200" dirty="0" smtClean="0">
                <a:sym typeface="Symbol"/>
              </a:rPr>
              <a:t> analysis of manganese oxides </a:t>
            </a:r>
            <a:r>
              <a:rPr lang="ro-RO" sz="3200" b="1" dirty="0" smtClean="0"/>
              <a:t>: </a:t>
            </a:r>
            <a:r>
              <a:rPr lang="ro-RO" sz="3200" dirty="0" smtClean="0"/>
              <a:t>average size 260 </a:t>
            </a:r>
            <a:r>
              <a:rPr lang="ro-RO" sz="3200" dirty="0"/>
              <a:t>nm</a:t>
            </a:r>
          </a:p>
        </p:txBody>
      </p:sp>
    </p:spTree>
    <p:extLst>
      <p:ext uri="{BB962C8B-B14F-4D97-AF65-F5344CB8AC3E}">
        <p14:creationId xmlns:p14="http://schemas.microsoft.com/office/powerpoint/2010/main" val="3078506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2779</TotalTime>
  <Words>482</Words>
  <Application>Microsoft Office PowerPoint</Application>
  <PresentationFormat>On-screen Show (4:3)</PresentationFormat>
  <Paragraphs>53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4" baseType="lpstr">
      <vt:lpstr>Book Antiqua</vt:lpstr>
      <vt:lpstr>Bookman Old Style</vt:lpstr>
      <vt:lpstr>Calibri</vt:lpstr>
      <vt:lpstr>Lucida Sans</vt:lpstr>
      <vt:lpstr>Symbol</vt:lpstr>
      <vt:lpstr>Times New Roman</vt:lpstr>
      <vt:lpstr>Wingdings</vt:lpstr>
      <vt:lpstr>Wingdings 2</vt:lpstr>
      <vt:lpstr>Wingdings 3</vt:lpstr>
      <vt:lpstr>Apex</vt:lpstr>
      <vt:lpstr>3rd International Colloquium Energy and Environmental Protection 14 – 16 November 2018 Petroleum – Gas University of Ploiesti Romania</vt:lpstr>
      <vt:lpstr>PowerPoint Presentation</vt:lpstr>
      <vt:lpstr>PowerPoint Presentation</vt:lpstr>
      <vt:lpstr>PowerPoint Presentation</vt:lpstr>
      <vt:lpstr>PowerPoint Presentation</vt:lpstr>
      <vt:lpstr>Laboratory plant</vt:lpstr>
      <vt:lpstr>PowerPoint Presentation</vt:lpstr>
      <vt:lpstr>PowerPoint Presentation</vt:lpstr>
      <vt:lpstr>PowerPoint Presentation</vt:lpstr>
      <vt:lpstr>PowerPoint Presentation</vt:lpstr>
      <vt:lpstr>Results and conclusions</vt:lpstr>
      <vt:lpstr>PowerPoint Presentation</vt:lpstr>
      <vt:lpstr>PowerPoint Presentation</vt:lpstr>
      <vt:lpstr>THANK YOU FOR YOUR INTEREST!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2nd International Colloquium Energy and Environmental Protection</dc:title>
  <dc:creator>TRAIAN</dc:creator>
  <cp:lastModifiedBy>Marius SIMION</cp:lastModifiedBy>
  <cp:revision>260</cp:revision>
  <dcterms:created xsi:type="dcterms:W3CDTF">2016-11-01T15:57:39Z</dcterms:created>
  <dcterms:modified xsi:type="dcterms:W3CDTF">2018-11-21T07:11:26Z</dcterms:modified>
</cp:coreProperties>
</file>