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1" r:id="rId3"/>
    <p:sldId id="294" r:id="rId4"/>
    <p:sldId id="284" r:id="rId5"/>
    <p:sldId id="283" r:id="rId6"/>
    <p:sldId id="258" r:id="rId7"/>
    <p:sldId id="285" r:id="rId8"/>
    <p:sldId id="286" r:id="rId9"/>
    <p:sldId id="288" r:id="rId10"/>
    <p:sldId id="289" r:id="rId11"/>
    <p:sldId id="296" r:id="rId12"/>
    <p:sldId id="299" r:id="rId13"/>
    <p:sldId id="297" r:id="rId14"/>
    <p:sldId id="269" r:id="rId1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3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12716-B292-4DA1-A63B-A7030F0C39BC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56266-FC8A-4782-8204-AD13AAA735AE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26235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9547A9-FE52-49E4-86A2-D30657FDE9CF}" type="datetimeFigureOut">
              <a:rPr lang="ro-RO" smtClean="0"/>
              <a:pPr/>
              <a:t>21.11.2018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C9A97C-E1F1-4C4F-983E-B7487FFE11F3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428628"/>
            <a:ext cx="8643998" cy="1714488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International Colloquium Energy and Environmental Protection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– 1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November 201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Petroleum – Gas University of Ploiesti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Romania</a:t>
            </a:r>
            <a:endParaRPr lang="ro-R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72916"/>
            <a:ext cx="7786742" cy="1512168"/>
          </a:xfrm>
          <a:solidFill>
            <a:srgbClr val="99FF66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Removal of pollutants from wastewater resulted from biodiesel production by means of catalytic oxidation in suspension</a:t>
            </a:r>
            <a:endParaRPr lang="ro-RO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4598557"/>
            <a:ext cx="6912768" cy="16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Juganaru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Traian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(*) </a:t>
            </a:r>
          </a:p>
          <a:p>
            <a:pPr>
              <a:lnSpc>
                <a:spcPct val="150000"/>
              </a:lnSpc>
            </a:pP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Movileanu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Daniela </a:t>
            </a:r>
            <a:r>
              <a:rPr lang="en-US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Luminita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Petroleum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Gas University of Ploiesti,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Romania</a:t>
            </a: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5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5" y="486898"/>
            <a:ext cx="5129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o-RO" sz="3200" dirty="0" smtClean="0"/>
              <a:t>Iron oxides nanoparticles</a:t>
            </a:r>
            <a:endParaRPr lang="ro-RO" sz="32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196752"/>
            <a:ext cx="7819232" cy="40181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143108" y="5286388"/>
            <a:ext cx="59555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200" dirty="0" smtClean="0"/>
              <a:t>DLS</a:t>
            </a:r>
            <a:r>
              <a:rPr lang="ro-RO" sz="3200" baseline="30000" dirty="0">
                <a:sym typeface="Symbol"/>
              </a:rPr>
              <a:t></a:t>
            </a:r>
            <a:r>
              <a:rPr lang="ro-RO" sz="3200" dirty="0"/>
              <a:t> </a:t>
            </a:r>
            <a:r>
              <a:rPr lang="ro-RO" sz="3200" dirty="0" smtClean="0"/>
              <a:t> analysis of iron oxides: average size </a:t>
            </a:r>
            <a:r>
              <a:rPr lang="ro-RO" sz="3200" dirty="0"/>
              <a:t>337.3 nm</a:t>
            </a:r>
          </a:p>
        </p:txBody>
      </p:sp>
    </p:spTree>
    <p:extLst>
      <p:ext uri="{BB962C8B-B14F-4D97-AF65-F5344CB8AC3E}">
        <p14:creationId xmlns:p14="http://schemas.microsoft.com/office/powerpoint/2010/main" val="37878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xfrm>
            <a:off x="1428728" y="0"/>
            <a:ext cx="6649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b="1" dirty="0" smtClean="0">
                <a:solidFill>
                  <a:srgbClr val="99FF66"/>
                </a:solidFill>
                <a:effectLst/>
                <a:latin typeface="Bookman Old Style" panose="02050604050505020204" pitchFamily="18" charset="0"/>
              </a:rPr>
              <a:t>Results and conclusions</a:t>
            </a:r>
            <a:endParaRPr lang="ro-RO" sz="4000" b="1" dirty="0">
              <a:solidFill>
                <a:srgbClr val="99FF66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Content Placeholder 8"/>
          <p:cNvSpPr txBox="1">
            <a:spLocks noGrp="1"/>
          </p:cNvSpPr>
          <p:nvPr>
            <p:ph sz="quarter" idx="4"/>
          </p:nvPr>
        </p:nvSpPr>
        <p:spPr>
          <a:xfrm>
            <a:off x="4499992" y="785794"/>
            <a:ext cx="46440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000" dirty="0" smtClean="0"/>
              <a:t> significant decreas</a:t>
            </a:r>
            <a:r>
              <a:rPr lang="en-US" sz="3000" dirty="0" smtClean="0"/>
              <a:t>e</a:t>
            </a:r>
            <a:r>
              <a:rPr lang="ro-RO" sz="3000" dirty="0" smtClean="0"/>
              <a:t> of BOD5 with reaction time increas</a:t>
            </a:r>
            <a:r>
              <a:rPr lang="en-US" sz="3000" dirty="0" smtClean="0"/>
              <a:t>e</a:t>
            </a:r>
            <a:r>
              <a:rPr lang="ro-RO" sz="3000" dirty="0" smtClean="0"/>
              <a:t>, for both catalyst systems (from 315 to 61 for Fe, respectively 35 mg O</a:t>
            </a:r>
            <a:r>
              <a:rPr lang="ro-RO" sz="3000" baseline="-25000" dirty="0" smtClean="0"/>
              <a:t>2</a:t>
            </a:r>
            <a:r>
              <a:rPr lang="ro-RO" sz="3000" dirty="0" smtClean="0"/>
              <a:t>/L for Mn)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000" dirty="0"/>
              <a:t> </a:t>
            </a:r>
            <a:r>
              <a:rPr lang="ro-RO" sz="3000" dirty="0" smtClean="0"/>
              <a:t>higher decreas</a:t>
            </a:r>
            <a:r>
              <a:rPr lang="en-US" sz="3000" dirty="0"/>
              <a:t>e</a:t>
            </a:r>
            <a:r>
              <a:rPr lang="ro-RO" sz="3000" dirty="0" smtClean="0"/>
              <a:t>  </a:t>
            </a:r>
            <a:r>
              <a:rPr lang="ro-RO" sz="3000" dirty="0"/>
              <a:t>of BOD5  </a:t>
            </a:r>
            <a:r>
              <a:rPr lang="ro-RO" sz="3000" dirty="0" smtClean="0"/>
              <a:t>for manganese </a:t>
            </a:r>
            <a:r>
              <a:rPr lang="ro-RO" sz="3000" dirty="0"/>
              <a:t>oxides catalyst use  than iron oxides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4522620" cy="411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829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7544" y="26064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>
                <a:latin typeface="Bookman Old Style" panose="02050604050505020204" pitchFamily="18" charset="0"/>
              </a:rPr>
              <a:t> </a:t>
            </a:r>
            <a:r>
              <a:rPr lang="ro-RO" sz="3200" dirty="0" smtClean="0">
                <a:latin typeface="Bookman Old Style" panose="02050604050505020204" pitchFamily="18" charset="0"/>
              </a:rPr>
              <a:t>the highest decreas</a:t>
            </a:r>
            <a:r>
              <a:rPr lang="en-US" sz="3200" dirty="0" smtClean="0">
                <a:latin typeface="Bookman Old Style" panose="02050604050505020204" pitchFamily="18" charset="0"/>
              </a:rPr>
              <a:t>e</a:t>
            </a:r>
            <a:r>
              <a:rPr lang="ro-RO" sz="3200" dirty="0" smtClean="0">
                <a:latin typeface="Bookman Old Style" panose="02050604050505020204" pitchFamily="18" charset="0"/>
              </a:rPr>
              <a:t> of BOD5 was recorded after first 2 hours of reacțion time, for both catalysts (96 </a:t>
            </a:r>
            <a:r>
              <a:rPr lang="ro-RO" sz="3200" dirty="0" smtClean="0"/>
              <a:t>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r>
              <a:rPr lang="ro-RO" sz="3200" dirty="0" smtClean="0">
                <a:latin typeface="Bookman Old Style" panose="02050604050505020204" pitchFamily="18" charset="0"/>
              </a:rPr>
              <a:t> for Fe and 125 </a:t>
            </a:r>
            <a:r>
              <a:rPr lang="ro-RO" sz="3200" dirty="0" smtClean="0"/>
              <a:t>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r>
              <a:rPr lang="ro-RO" sz="3200" dirty="0" smtClean="0">
                <a:latin typeface="Bookman Old Style" panose="02050604050505020204" pitchFamily="18" charset="0"/>
              </a:rPr>
              <a:t> for Mn)</a:t>
            </a:r>
            <a:endParaRPr lang="ro-RO" sz="3200" dirty="0">
              <a:latin typeface="Bookman Old Style" panose="0205060405050502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9532" y="478829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>
                <a:latin typeface="Bookman Old Style" panose="02050604050505020204" pitchFamily="18" charset="0"/>
              </a:rPr>
              <a:t> </a:t>
            </a:r>
            <a:r>
              <a:rPr lang="ro-RO" sz="3200" dirty="0" smtClean="0">
                <a:latin typeface="Bookman Old Style" panose="02050604050505020204" pitchFamily="18" charset="0"/>
              </a:rPr>
              <a:t>after reaction time (6h), BOD5/Mn (35 </a:t>
            </a:r>
            <a:r>
              <a:rPr lang="ro-RO" sz="3200" dirty="0" smtClean="0"/>
              <a:t>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r>
              <a:rPr lang="ro-RO" sz="3200" dirty="0" smtClean="0">
                <a:latin typeface="Bookman Old Style" panose="02050604050505020204" pitchFamily="18" charset="0"/>
              </a:rPr>
              <a:t>) is nearly half  tha</a:t>
            </a:r>
            <a:r>
              <a:rPr lang="en-US" sz="3200" dirty="0" smtClean="0">
                <a:latin typeface="Bookman Old Style" panose="02050604050505020204" pitchFamily="18" charset="0"/>
              </a:rPr>
              <a:t>n</a:t>
            </a:r>
            <a:r>
              <a:rPr lang="ro-RO" sz="3200" dirty="0" smtClean="0">
                <a:latin typeface="Bookman Old Style" panose="02050604050505020204" pitchFamily="18" charset="0"/>
              </a:rPr>
              <a:t> BOD5/Fe (61</a:t>
            </a:r>
            <a:r>
              <a:rPr lang="ro-RO" sz="3200" dirty="0" smtClean="0"/>
              <a:t>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r>
              <a:rPr lang="ro-RO" sz="3200" dirty="0" smtClean="0">
                <a:latin typeface="Bookman Old Style" panose="02050604050505020204" pitchFamily="18" charset="0"/>
              </a:rPr>
              <a:t>)</a:t>
            </a:r>
            <a:endParaRPr lang="ro-RO" sz="3200" dirty="0">
              <a:latin typeface="Bookman Old Style" panose="0205060405050502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4844" y="250854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>
                <a:latin typeface="Bookman Old Style" panose="02050604050505020204" pitchFamily="18" charset="0"/>
              </a:rPr>
              <a:t> </a:t>
            </a:r>
            <a:r>
              <a:rPr lang="ro-RO" sz="3200" dirty="0" smtClean="0">
                <a:latin typeface="Bookman Old Style" panose="02050604050505020204" pitchFamily="18" charset="0"/>
              </a:rPr>
              <a:t>a significant difference between BOD5 values obtained for the two catalysts systems is registered after 4 hours reaction time </a:t>
            </a:r>
            <a:r>
              <a:rPr lang="ro-RO" sz="3200" dirty="0" smtClean="0">
                <a:latin typeface="Bookman Old Style" panose="02050604050505020204" pitchFamily="18" charset="0"/>
                <a:sym typeface="Symbol"/>
              </a:rPr>
              <a:t> Fe-Mn = 41 </a:t>
            </a:r>
            <a:r>
              <a:rPr lang="ro-RO" sz="3200" dirty="0" smtClean="0"/>
              <a:t>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endParaRPr lang="ro-RO" sz="3200" dirty="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9532" y="3374785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>
                <a:latin typeface="Bookman Old Style" panose="02050604050505020204" pitchFamily="18" charset="0"/>
              </a:rPr>
              <a:t> </a:t>
            </a:r>
            <a:r>
              <a:rPr lang="ro-RO" sz="3200" dirty="0" smtClean="0">
                <a:latin typeface="Bookman Old Style" panose="02050604050505020204" pitchFamily="18" charset="0"/>
              </a:rPr>
              <a:t>extending the reaction time to 8 - 10 hours could lead to a BOD5 decreas</a:t>
            </a:r>
            <a:r>
              <a:rPr lang="en-US" sz="3200" dirty="0" smtClean="0">
                <a:latin typeface="Bookman Old Style" panose="02050604050505020204" pitchFamily="18" charset="0"/>
              </a:rPr>
              <a:t>e</a:t>
            </a:r>
            <a:r>
              <a:rPr lang="ro-RO" sz="3200" dirty="0" smtClean="0">
                <a:latin typeface="Bookman Old Style" panose="02050604050505020204" pitchFamily="18" charset="0"/>
              </a:rPr>
              <a:t> in order to reach the maximum limits allowed by actual regulations</a:t>
            </a:r>
            <a:endParaRPr lang="ro-RO" sz="3200" dirty="0">
              <a:latin typeface="Bookman Old Style" panose="0205060405050502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9532" y="357166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>
                <a:latin typeface="Bookman Old Style" panose="02050604050505020204" pitchFamily="18" charset="0"/>
              </a:rPr>
              <a:t> the difference between BOD5 values can be attributed either to the size of the </a:t>
            </a:r>
            <a:r>
              <a:rPr lang="ro-RO" sz="3200" dirty="0" smtClean="0">
                <a:latin typeface="Bookman Old Style" panose="02050604050505020204" pitchFamily="18" charset="0"/>
              </a:rPr>
              <a:t>catalysts</a:t>
            </a:r>
            <a:r>
              <a:rPr lang="en-US" sz="3200" dirty="0" smtClean="0">
                <a:latin typeface="Bookman Old Style" panose="02050604050505020204" pitchFamily="18" charset="0"/>
              </a:rPr>
              <a:t>’</a:t>
            </a:r>
            <a:r>
              <a:rPr lang="ro-RO" sz="3200" dirty="0" smtClean="0">
                <a:latin typeface="Bookman Old Style" panose="02050604050505020204" pitchFamily="18" charset="0"/>
              </a:rPr>
              <a:t> nanoparticles (260 nm for Mn, respectively 337,3 nm for Fe)  </a:t>
            </a:r>
            <a:r>
              <a:rPr lang="ro-RO" sz="3200" dirty="0">
                <a:latin typeface="Bookman Old Style" panose="02050604050505020204" pitchFamily="18" charset="0"/>
              </a:rPr>
              <a:t>and/or to </a:t>
            </a:r>
            <a:r>
              <a:rPr lang="ro-RO" sz="3200" dirty="0" smtClean="0">
                <a:latin typeface="Bookman Old Style" panose="02050604050505020204" pitchFamily="18" charset="0"/>
              </a:rPr>
              <a:t>the</a:t>
            </a:r>
            <a:r>
              <a:rPr lang="en-US" sz="3200" dirty="0" smtClean="0">
                <a:latin typeface="Bookman Old Style" panose="02050604050505020204" pitchFamily="18" charset="0"/>
              </a:rPr>
              <a:t> metal</a:t>
            </a:r>
            <a:r>
              <a:rPr lang="ro-RO" sz="3200" dirty="0" smtClean="0">
                <a:latin typeface="Bookman Old Style" panose="02050604050505020204" pitchFamily="18" charset="0"/>
              </a:rPr>
              <a:t> nature</a:t>
            </a:r>
            <a:endParaRPr lang="ro-RO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11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8" y="1071546"/>
            <a:ext cx="5257808" cy="321471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THANK YOU FOR YOUR INTEREST!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2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285728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3200" b="1" dirty="0">
              <a:solidFill>
                <a:srgbClr val="99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4286256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3200" dirty="0" smtClean="0">
                <a:latin typeface="Bookman Old Style" panose="02050604050505020204" pitchFamily="18" charset="0"/>
                <a:cs typeface="Times New Roman" pitchFamily="18" charset="0"/>
              </a:rPr>
              <a:t>  </a:t>
            </a:r>
            <a:r>
              <a:rPr lang="ro-RO" sz="3200" dirty="0" smtClean="0">
                <a:latin typeface="Bookman Old Style" panose="02050604050505020204" pitchFamily="18" charset="0"/>
                <a:cs typeface="Times New Roman" pitchFamily="18" charset="0"/>
              </a:rPr>
              <a:t>glycerol is the main pollutant in wastewater resulted from biodiesel production plants </a:t>
            </a:r>
            <a:endParaRPr lang="en-US" sz="3200" dirty="0"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124744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32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o-RO" sz="3200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conversion of non- or hardly -biodegradable products in readily biodegradable products can be a solution for treatment of wastewater resulted from industrial chemical processes</a:t>
            </a:r>
            <a:endParaRPr lang="en-US" sz="32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163" y="404664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3200" dirty="0" smtClean="0"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ro-RO" sz="3200" dirty="0" smtClean="0">
                <a:latin typeface="Bookman Old Style" pitchFamily="18" charset="0"/>
                <a:cs typeface="Times New Roman" pitchFamily="18" charset="0"/>
              </a:rPr>
              <a:t>partial oxidation of glycerol in order to transform it in</a:t>
            </a:r>
            <a:r>
              <a:rPr lang="en-US" sz="3200" dirty="0" smtClean="0">
                <a:latin typeface="Bookman Old Style" pitchFamily="18" charset="0"/>
                <a:cs typeface="Times New Roman" pitchFamily="18" charset="0"/>
              </a:rPr>
              <a:t>to</a:t>
            </a:r>
            <a:r>
              <a:rPr lang="ro-RO" sz="3200" dirty="0" smtClean="0">
                <a:latin typeface="Bookman Old Style" pitchFamily="18" charset="0"/>
                <a:cs typeface="Times New Roman" pitchFamily="18" charset="0"/>
              </a:rPr>
              <a:t> readily biodegradable products can be considered a posibility to reduce the pollution degree of wastewater from biodiesel plants, expressed as BOD5</a:t>
            </a:r>
            <a:endParaRPr lang="en-US" sz="3200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429132"/>
            <a:ext cx="78581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3200" dirty="0" smtClean="0"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ro-RO" sz="3200" dirty="0" smtClean="0">
                <a:latin typeface="Bookman Old Style" pitchFamily="18" charset="0"/>
                <a:cs typeface="Times New Roman" pitchFamily="18" charset="0"/>
              </a:rPr>
              <a:t>this study present</a:t>
            </a:r>
            <a:r>
              <a:rPr lang="en-US" sz="3200" dirty="0" smtClean="0">
                <a:latin typeface="Bookman Old Style" pitchFamily="18" charset="0"/>
                <a:cs typeface="Times New Roman" pitchFamily="18" charset="0"/>
              </a:rPr>
              <a:t>s</a:t>
            </a:r>
            <a:r>
              <a:rPr lang="ro-RO" sz="3200" dirty="0" smtClean="0">
                <a:latin typeface="Bookman Old Style" pitchFamily="18" charset="0"/>
                <a:cs typeface="Times New Roman" pitchFamily="18" charset="0"/>
              </a:rPr>
              <a:t> the results obtained from partial catalytic oxidation in suspension of glycerol contained in a simulated wastewater</a:t>
            </a:r>
            <a:endParaRPr lang="en-US" sz="3200" dirty="0">
              <a:latin typeface="Bookman Old Style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92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479055" y="479822"/>
            <a:ext cx="1641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b="1" dirty="0" smtClean="0">
                <a:solidFill>
                  <a:srgbClr val="99FF66"/>
                </a:solidFill>
                <a:latin typeface="Bookman Old Style" pitchFamily="18" charset="0"/>
                <a:cs typeface="Times New Roman" panose="02020603050405020304" pitchFamily="18" charset="0"/>
              </a:rPr>
              <a:t>Goals</a:t>
            </a:r>
            <a:endParaRPr lang="ro-RO" sz="4000" b="1" dirty="0">
              <a:solidFill>
                <a:srgbClr val="99FF66"/>
              </a:solidFill>
              <a:latin typeface="Bookman Old Style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3367341"/>
            <a:ext cx="262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o-RO" sz="3200" dirty="0" smtClean="0">
                <a:latin typeface="Bookman Old Style" pitchFamily="18" charset="0"/>
                <a:cs typeface="Times New Roman" pitchFamily="18" charset="0"/>
              </a:rPr>
              <a:t>GLYCEROL</a:t>
            </a:r>
            <a:endParaRPr lang="ro-RO" sz="3200" dirty="0">
              <a:latin typeface="Bookman Old Style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47864" y="3696939"/>
            <a:ext cx="1744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Bookman Old Style" pitchFamily="18" charset="0"/>
                <a:cs typeface="Times New Roman" pitchFamily="18" charset="0"/>
              </a:rPr>
              <a:t>catalyst</a:t>
            </a:r>
            <a:endParaRPr lang="ro-RO" sz="3200" dirty="0">
              <a:latin typeface="Bookman Old Style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731764" y="3503268"/>
            <a:ext cx="3136379" cy="193671"/>
          </a:xfrm>
          <a:prstGeom prst="rightArrow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4" name="TextBox 13"/>
          <p:cNvSpPr txBox="1"/>
          <p:nvPr/>
        </p:nvSpPr>
        <p:spPr>
          <a:xfrm>
            <a:off x="3214678" y="2431684"/>
            <a:ext cx="2181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>
                <a:latin typeface="Bookman Old Style" pitchFamily="18" charset="0"/>
              </a:rPr>
              <a:t>   partial oxidation</a:t>
            </a:r>
            <a:endParaRPr lang="ro-RO" sz="3200" dirty="0">
              <a:latin typeface="Bookman Old Style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68144" y="2519025"/>
            <a:ext cx="3096343" cy="2062103"/>
          </a:xfrm>
          <a:prstGeom prst="rect">
            <a:avLst/>
          </a:prstGeom>
          <a:solidFill>
            <a:srgbClr val="99FF66"/>
          </a:solidFill>
        </p:spPr>
        <p:txBody>
          <a:bodyPr wrap="square">
            <a:spAutoFit/>
          </a:bodyPr>
          <a:lstStyle/>
          <a:p>
            <a:pPr algn="ctr"/>
            <a:r>
              <a:rPr lang="ro-RO" sz="3200" dirty="0">
                <a:solidFill>
                  <a:schemeClr val="bg1"/>
                </a:solidFill>
                <a:latin typeface="Bookman Old Style" pitchFamily="18" charset="0"/>
              </a:rPr>
              <a:t>r</a:t>
            </a:r>
            <a:r>
              <a:rPr lang="ro-RO" sz="3200" dirty="0" smtClean="0">
                <a:solidFill>
                  <a:schemeClr val="bg1"/>
                </a:solidFill>
                <a:latin typeface="Bookman Old Style" pitchFamily="18" charset="0"/>
              </a:rPr>
              <a:t>eadily </a:t>
            </a:r>
            <a:r>
              <a:rPr lang="en-US" sz="3200" dirty="0" smtClean="0">
                <a:solidFill>
                  <a:schemeClr val="bg1"/>
                </a:solidFill>
                <a:latin typeface="Bookman Old Style" pitchFamily="18" charset="0"/>
              </a:rPr>
              <a:t>biodegradable</a:t>
            </a:r>
            <a:r>
              <a:rPr lang="ro-RO" sz="3200" dirty="0" smtClean="0">
                <a:solidFill>
                  <a:schemeClr val="bg1"/>
                </a:solidFill>
                <a:latin typeface="Bookman Old Style" pitchFamily="18" charset="0"/>
              </a:rPr>
              <a:t> oxygenated products</a:t>
            </a:r>
            <a:r>
              <a:rPr lang="en-US" sz="32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ro-RO" sz="3200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8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8358246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150771" y="394358"/>
            <a:ext cx="4011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b="1" dirty="0" smtClean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en-US" sz="4000" b="1" dirty="0" smtClean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o-RO" sz="4000" b="1" dirty="0" smtClean="0">
                <a:solidFill>
                  <a:srgbClr val="99FF66"/>
                </a:solidFill>
                <a:latin typeface="Times New Roman" pitchFamily="18" charset="0"/>
                <a:cs typeface="Times New Roman" pitchFamily="18" charset="0"/>
              </a:rPr>
              <a:t>ible products</a:t>
            </a:r>
            <a:endParaRPr lang="ro-RO" sz="4000" b="1" dirty="0">
              <a:solidFill>
                <a:srgbClr val="99FF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988" y="357166"/>
            <a:ext cx="7739102" cy="500066"/>
          </a:xfrm>
          <a:noFill/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99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plant</a:t>
            </a:r>
            <a:endParaRPr lang="ro-RO" sz="4000" b="1" dirty="0">
              <a:solidFill>
                <a:srgbClr val="99FF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poza instalatie biodiesel 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720" y="1000108"/>
            <a:ext cx="4286280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flipV="1">
            <a:off x="2000232" y="2071678"/>
            <a:ext cx="4357718" cy="1000132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86512" y="1785926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stirrer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60632" y="2786058"/>
            <a:ext cx="3625880" cy="869952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73812" y="2484426"/>
            <a:ext cx="26559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ondensation system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635232" y="3611558"/>
            <a:ext cx="3625880" cy="869952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48412" y="3309926"/>
            <a:ext cx="265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thermometer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214546" y="4159260"/>
            <a:ext cx="3941790" cy="627062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43636" y="3857628"/>
            <a:ext cx="265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reaction vessel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278046" y="4786322"/>
            <a:ext cx="4079904" cy="36830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46836" y="4505328"/>
            <a:ext cx="26559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electrical water bath for heating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357290" y="3929066"/>
            <a:ext cx="4949860" cy="1758956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86512" y="5429264"/>
            <a:ext cx="26559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blowing air system</a:t>
            </a:r>
            <a:endParaRPr lang="ro-RO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72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2887" y="3312368"/>
            <a:ext cx="6543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 smtClean="0"/>
              <a:t>simulated waste water preparation</a:t>
            </a:r>
            <a:endParaRPr lang="ro-RO" sz="3200" dirty="0"/>
          </a:p>
        </p:txBody>
      </p:sp>
      <p:sp>
        <p:nvSpPr>
          <p:cNvPr id="3" name="Curved Right Arrow 2"/>
          <p:cNvSpPr/>
          <p:nvPr/>
        </p:nvSpPr>
        <p:spPr>
          <a:xfrm>
            <a:off x="1691680" y="2845470"/>
            <a:ext cx="360040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2317734">
            <a:off x="4412076" y="4030178"/>
            <a:ext cx="90362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200" dirty="0" smtClean="0"/>
              <a:t> </a:t>
            </a:r>
            <a:endParaRPr lang="ro-RO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4352950"/>
            <a:ext cx="50547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/>
              <a:t>    1 % glycerol in water </a:t>
            </a:r>
            <a:endParaRPr lang="ro-RO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91538" y="1333599"/>
            <a:ext cx="78950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 smtClean="0"/>
              <a:t> usually, wastewater from biodiesel plants has </a:t>
            </a:r>
            <a:r>
              <a:rPr lang="ro-RO" sz="3200" dirty="0" smtClean="0">
                <a:sym typeface="Symbol"/>
              </a:rPr>
              <a:t> </a:t>
            </a:r>
            <a:r>
              <a:rPr lang="ro-RO" sz="3200" dirty="0" smtClean="0"/>
              <a:t>1% glycerol </a:t>
            </a:r>
            <a:endParaRPr lang="ro-RO" sz="3200" dirty="0"/>
          </a:p>
        </p:txBody>
      </p:sp>
      <p:sp>
        <p:nvSpPr>
          <p:cNvPr id="8" name="Curved Left Arrow 7"/>
          <p:cNvSpPr/>
          <p:nvPr/>
        </p:nvSpPr>
        <p:spPr>
          <a:xfrm>
            <a:off x="6758706" y="5184576"/>
            <a:ext cx="1692188" cy="14127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93" y="5901390"/>
            <a:ext cx="4169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200" dirty="0" smtClean="0"/>
              <a:t>BOD5 = 315 mg O</a:t>
            </a:r>
            <a:r>
              <a:rPr lang="ro-RO" sz="3200" baseline="-25000" dirty="0" smtClean="0"/>
              <a:t>2</a:t>
            </a:r>
            <a:r>
              <a:rPr lang="ro-RO" sz="3200" dirty="0" smtClean="0"/>
              <a:t>/L</a:t>
            </a:r>
            <a:endParaRPr lang="ro-RO" sz="3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7544" y="332657"/>
            <a:ext cx="8424936" cy="57606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99FF66"/>
                </a:solidFill>
                <a:latin typeface="Bookman Old Style" panose="02050604050505020204" pitchFamily="18" charset="0"/>
                <a:cs typeface="Times New Roman" pitchFamily="18" charset="0"/>
              </a:rPr>
              <a:t>Feedstock</a:t>
            </a:r>
            <a:r>
              <a:rPr lang="ro-RO" sz="4000" dirty="0" smtClean="0">
                <a:solidFill>
                  <a:srgbClr val="99FF66"/>
                </a:solidFill>
                <a:latin typeface="Bookman Old Style" panose="02050604050505020204" pitchFamily="18" charset="0"/>
                <a:cs typeface="Times New Roman" pitchFamily="18" charset="0"/>
              </a:rPr>
              <a:t>  and Catal</a:t>
            </a:r>
            <a:r>
              <a:rPr lang="en-US" sz="4000" dirty="0" err="1" smtClean="0">
                <a:solidFill>
                  <a:srgbClr val="99FF66"/>
                </a:solidFill>
                <a:latin typeface="Bookman Old Style" panose="02050604050505020204" pitchFamily="18" charset="0"/>
                <a:cs typeface="Times New Roman" pitchFamily="18" charset="0"/>
              </a:rPr>
              <a:t>ysts</a:t>
            </a:r>
            <a:r>
              <a:rPr lang="en-US" sz="4000" dirty="0" smtClean="0">
                <a:solidFill>
                  <a:srgbClr val="99FF66"/>
                </a:solidFill>
                <a:latin typeface="Bookman Old Style" panose="02050604050505020204" pitchFamily="18" charset="0"/>
                <a:cs typeface="Times New Roman" pitchFamily="18" charset="0"/>
              </a:rPr>
              <a:t> </a:t>
            </a:r>
            <a:endParaRPr lang="ro-RO" sz="4000" dirty="0">
              <a:solidFill>
                <a:srgbClr val="99FF66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51105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400 cm</a:t>
            </a:r>
            <a:r>
              <a:rPr lang="ro-RO" sz="3200" baseline="30000" dirty="0" smtClean="0"/>
              <a:t>3</a:t>
            </a:r>
            <a:r>
              <a:rPr lang="ro-RO" sz="3200" dirty="0" smtClean="0"/>
              <a:t> simulated waste water </a:t>
            </a:r>
            <a:endParaRPr lang="ro-RO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250" y="511277"/>
            <a:ext cx="2587490" cy="309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9091431" flipV="1">
            <a:off x="4658317" y="2596107"/>
            <a:ext cx="3267245" cy="119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TextBox 7"/>
          <p:cNvSpPr txBox="1"/>
          <p:nvPr/>
        </p:nvSpPr>
        <p:spPr>
          <a:xfrm>
            <a:off x="35496" y="191973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3 g catalyst </a:t>
            </a:r>
            <a:endParaRPr lang="ro-RO" sz="3200" dirty="0"/>
          </a:p>
        </p:txBody>
      </p:sp>
      <p:sp>
        <p:nvSpPr>
          <p:cNvPr id="11" name="Right Arrow 10"/>
          <p:cNvSpPr/>
          <p:nvPr/>
        </p:nvSpPr>
        <p:spPr>
          <a:xfrm>
            <a:off x="5113966" y="625044"/>
            <a:ext cx="129614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TextBox 11"/>
          <p:cNvSpPr txBox="1"/>
          <p:nvPr/>
        </p:nvSpPr>
        <p:spPr>
          <a:xfrm>
            <a:off x="4139952" y="33265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air </a:t>
            </a:r>
            <a:endParaRPr lang="ro-RO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-36512" y="3118316"/>
            <a:ext cx="41501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o-RO" sz="3200" dirty="0" smtClean="0"/>
              <a:t> a small amount of  Ca(OH)</a:t>
            </a:r>
            <a:r>
              <a:rPr lang="ro-RO" sz="3200" baseline="-25000" dirty="0" smtClean="0"/>
              <a:t>2 </a:t>
            </a:r>
            <a:r>
              <a:rPr lang="ro-RO" sz="3200" dirty="0" smtClean="0"/>
              <a:t>in order to control the pH of reaction medium               (pH = 8.5-9)</a:t>
            </a:r>
            <a:endParaRPr lang="ro-RO" sz="3200" dirty="0"/>
          </a:p>
        </p:txBody>
      </p:sp>
      <p:sp>
        <p:nvSpPr>
          <p:cNvPr id="7" name="Right Brace 6"/>
          <p:cNvSpPr/>
          <p:nvPr/>
        </p:nvSpPr>
        <p:spPr>
          <a:xfrm>
            <a:off x="4139952" y="321465"/>
            <a:ext cx="45719" cy="6276900"/>
          </a:xfrm>
          <a:prstGeom prst="rightBrac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4" name="Up Arrow 13"/>
          <p:cNvSpPr/>
          <p:nvPr/>
        </p:nvSpPr>
        <p:spPr>
          <a:xfrm>
            <a:off x="7667995" y="2420889"/>
            <a:ext cx="125840" cy="172819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6" name="TextBox 15"/>
          <p:cNvSpPr txBox="1"/>
          <p:nvPr/>
        </p:nvSpPr>
        <p:spPr>
          <a:xfrm>
            <a:off x="5010713" y="3902196"/>
            <a:ext cx="4000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heating to 80-90</a:t>
            </a:r>
            <a:r>
              <a:rPr lang="ro-RO" sz="3200" baseline="30000" dirty="0" smtClean="0"/>
              <a:t>0</a:t>
            </a:r>
            <a:r>
              <a:rPr lang="ro-RO" sz="3200" dirty="0" smtClean="0"/>
              <a:t>C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/>
              <a:t> </a:t>
            </a:r>
            <a:r>
              <a:rPr lang="ro-RO" sz="3200" dirty="0" smtClean="0"/>
              <a:t>6 h reaction time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/>
              <a:t> </a:t>
            </a:r>
            <a:r>
              <a:rPr lang="ro-RO" sz="3200" dirty="0" smtClean="0"/>
              <a:t>1 sample/2h</a:t>
            </a:r>
            <a:endParaRPr lang="ro-RO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5347183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samples cooling</a:t>
            </a:r>
            <a:endParaRPr lang="ro-RO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000628" y="579699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catalyst filtration</a:t>
            </a:r>
            <a:endParaRPr lang="ro-RO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6305978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sz="3200" dirty="0" smtClean="0"/>
              <a:t> BOD 5 analyse</a:t>
            </a:r>
            <a:endParaRPr lang="ro-RO" sz="3200" dirty="0"/>
          </a:p>
        </p:txBody>
      </p:sp>
    </p:spTree>
    <p:extLst>
      <p:ext uri="{BB962C8B-B14F-4D97-AF65-F5344CB8AC3E}">
        <p14:creationId xmlns:p14="http://schemas.microsoft.com/office/powerpoint/2010/main" val="170396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6"/>
            <a:ext cx="8472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o-RO" sz="3200" dirty="0" smtClean="0"/>
              <a:t> catalysts prepared by ICECHIM Bucharest</a:t>
            </a:r>
            <a:endParaRPr lang="ro-RO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40799" y="1071546"/>
            <a:ext cx="666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o-RO" sz="3200" dirty="0" smtClean="0"/>
              <a:t>  Manganese oxides nanoparticles</a:t>
            </a:r>
            <a:endParaRPr lang="ro-RO" sz="32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714488"/>
            <a:ext cx="7715304" cy="38576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28596" y="5643578"/>
            <a:ext cx="8200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200" b="1" dirty="0" smtClean="0"/>
              <a:t>DLS</a:t>
            </a:r>
            <a:r>
              <a:rPr lang="ro-RO" sz="3200" baseline="30000" dirty="0" smtClean="0">
                <a:sym typeface="Symbol"/>
              </a:rPr>
              <a:t> </a:t>
            </a:r>
            <a:r>
              <a:rPr lang="ro-RO" sz="3200" dirty="0" smtClean="0">
                <a:sym typeface="Symbol"/>
              </a:rPr>
              <a:t> analysis of manganese oxides </a:t>
            </a:r>
            <a:r>
              <a:rPr lang="ro-RO" sz="3200" b="1" dirty="0" smtClean="0"/>
              <a:t>: </a:t>
            </a:r>
            <a:r>
              <a:rPr lang="ro-RO" sz="3200" dirty="0" smtClean="0"/>
              <a:t>average size 260 </a:t>
            </a:r>
            <a:r>
              <a:rPr lang="ro-RO" sz="3200" dirty="0"/>
              <a:t>nm</a:t>
            </a:r>
          </a:p>
        </p:txBody>
      </p:sp>
    </p:spTree>
    <p:extLst>
      <p:ext uri="{BB962C8B-B14F-4D97-AF65-F5344CB8AC3E}">
        <p14:creationId xmlns:p14="http://schemas.microsoft.com/office/powerpoint/2010/main" val="30785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2779</TotalTime>
  <Words>482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Book Antiqua</vt:lpstr>
      <vt:lpstr>Bookman Old Style</vt:lpstr>
      <vt:lpstr>Calibri</vt:lpstr>
      <vt:lpstr>Lucida Sans</vt:lpstr>
      <vt:lpstr>Symbol</vt:lpstr>
      <vt:lpstr>Times New Roman</vt:lpstr>
      <vt:lpstr>Wingdings</vt:lpstr>
      <vt:lpstr>Wingdings 2</vt:lpstr>
      <vt:lpstr>Wingdings 3</vt:lpstr>
      <vt:lpstr>Apex</vt:lpstr>
      <vt:lpstr>3rd International Colloquium Energy and Environmental Protection 14 – 16 November 2018 Petroleum – Gas University of Ploiesti Romania</vt:lpstr>
      <vt:lpstr>PowerPoint Presentation</vt:lpstr>
      <vt:lpstr>PowerPoint Presentation</vt:lpstr>
      <vt:lpstr>PowerPoint Presentation</vt:lpstr>
      <vt:lpstr>PowerPoint Presentation</vt:lpstr>
      <vt:lpstr>Laboratory plant</vt:lpstr>
      <vt:lpstr>PowerPoint Presentation</vt:lpstr>
      <vt:lpstr>PowerPoint Presentation</vt:lpstr>
      <vt:lpstr>PowerPoint Presentation</vt:lpstr>
      <vt:lpstr>PowerPoint Presentation</vt:lpstr>
      <vt:lpstr>Results and conclusions</vt:lpstr>
      <vt:lpstr>PowerPoint Presentation</vt:lpstr>
      <vt:lpstr>PowerPoint Presentation</vt:lpstr>
      <vt:lpstr>THANK YOU FOR YOUR INTEREST!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International Colloquium Energy and Environmental Protection</dc:title>
  <dc:creator>TRAIAN</dc:creator>
  <cp:lastModifiedBy>Marius SIMION</cp:lastModifiedBy>
  <cp:revision>260</cp:revision>
  <dcterms:created xsi:type="dcterms:W3CDTF">2016-11-01T15:57:39Z</dcterms:created>
  <dcterms:modified xsi:type="dcterms:W3CDTF">2018-11-21T07:11:26Z</dcterms:modified>
</cp:coreProperties>
</file>