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9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0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21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2" r:id="rId2"/>
    <p:sldId id="283" r:id="rId3"/>
    <p:sldId id="286" r:id="rId4"/>
    <p:sldId id="307" r:id="rId5"/>
    <p:sldId id="323" r:id="rId6"/>
    <p:sldId id="306" r:id="rId7"/>
    <p:sldId id="287" r:id="rId8"/>
    <p:sldId id="325" r:id="rId9"/>
    <p:sldId id="311" r:id="rId10"/>
    <p:sldId id="313" r:id="rId11"/>
    <p:sldId id="326" r:id="rId12"/>
    <p:sldId id="314" r:id="rId13"/>
    <p:sldId id="327" r:id="rId14"/>
    <p:sldId id="315" r:id="rId15"/>
    <p:sldId id="328" r:id="rId16"/>
    <p:sldId id="316" r:id="rId17"/>
    <p:sldId id="317" r:id="rId18"/>
    <p:sldId id="318" r:id="rId19"/>
    <p:sldId id="320" r:id="rId20"/>
    <p:sldId id="319" r:id="rId21"/>
    <p:sldId id="321" r:id="rId22"/>
    <p:sldId id="324" r:id="rId23"/>
    <p:sldId id="322" r:id="rId2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D9D9D9"/>
    <a:srgbClr val="203864"/>
    <a:srgbClr val="004D88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o-RO" sz="1600">
                <a:solidFill>
                  <a:schemeClr val="tx1"/>
                </a:solidFill>
              </a:rPr>
              <a:t>Bugetul proiectului</a:t>
            </a:r>
          </a:p>
        </c:rich>
      </c:tx>
      <c:layout>
        <c:manualLayout>
          <c:xMode val="edge"/>
          <c:yMode val="edge"/>
          <c:x val="0.29951123539578706"/>
          <c:y val="4.771274628490460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Asistenta financiara nerambursabila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Intreprinderi</c:v>
                </c:pt>
              </c:strCache>
            </c:strRef>
          </c:cat>
          <c:val>
            <c:numRef>
              <c:f>Sheet1!$B$2:$B$8</c:f>
              <c:numCache>
                <c:formatCode>_(* #,##0.00_);_(* \(#,##0.00\);_(* "-"??_);_(@_)</c:formatCode>
                <c:ptCount val="7"/>
                <c:pt idx="0">
                  <c:v>2389756.4</c:v>
                </c:pt>
                <c:pt idx="1">
                  <c:v>1000000</c:v>
                </c:pt>
                <c:pt idx="2">
                  <c:v>1315000</c:v>
                </c:pt>
                <c:pt idx="3">
                  <c:v>2700000</c:v>
                </c:pt>
                <c:pt idx="4">
                  <c:v>1345280.84</c:v>
                </c:pt>
                <c:pt idx="5">
                  <c:v>2046679.06</c:v>
                </c:pt>
                <c:pt idx="6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47-4414-B834-0268A7CEB0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Contributie intreprinderi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Intreprinderi</c:v>
                </c:pt>
              </c:strCache>
            </c:strRef>
          </c:cat>
          <c:val>
            <c:numRef>
              <c:f>Sheet1!$C$2:$C$8</c:f>
              <c:numCache>
                <c:formatCode>_(* #,##0.00_);_(* \(#,##0.00\);_(* "-"??_);_(@_)</c:formatCode>
                <c:ptCount val="7"/>
                <c:pt idx="1">
                  <c:v>250000</c:v>
                </c:pt>
                <c:pt idx="2">
                  <c:v>328750</c:v>
                </c:pt>
                <c:pt idx="5">
                  <c:v>144687.5</c:v>
                </c:pt>
                <c:pt idx="6">
                  <c:v>1157142.8600000001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47-4414-B834-0268A7CEB0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803152"/>
        <c:axId val="335798448"/>
      </c:barChart>
      <c:catAx>
        <c:axId val="33580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798448"/>
        <c:crosses val="autoZero"/>
        <c:auto val="1"/>
        <c:lblAlgn val="ctr"/>
        <c:lblOffset val="100"/>
        <c:noMultiLvlLbl val="0"/>
      </c:catAx>
      <c:valAx>
        <c:axId val="335798448"/>
        <c:scaling>
          <c:orientation val="minMax"/>
          <c:max val="4000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80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08-469F-AE80-5BD3134C3B4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08-469F-AE80-5BD3134C3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08-469F-AE80-5BD3134C3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08-469F-AE80-5BD3134C3B47}"/>
              </c:ext>
            </c:extLst>
          </c:dPt>
          <c:dLbls>
            <c:dLbl>
              <c:idx val="1"/>
              <c:layout>
                <c:manualLayout>
                  <c:x val="0.100243225983506"/>
                  <c:y val="7.0283964220334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208-469F-AE80-5BD3134C3B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0.61</c:v>
                </c:pt>
                <c:pt idx="1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08-469F-AE80-5BD3134C3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6-4B83-A826-FB46751B7D4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736-4B83-A826-FB46751B7D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5FD-4662-9511-265C9E04E3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5FD-4662-9511-265C9E04E311}"/>
              </c:ext>
            </c:extLst>
          </c:dPt>
          <c:dLbls>
            <c:dLbl>
              <c:idx val="1"/>
              <c:layout>
                <c:manualLayout>
                  <c:x val="6.2172037394100627E-2"/>
                  <c:y val="0.192866624443653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36-4B83-A826-FB46751B7D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 formatCode="0.000%">
                  <c:v>0.81</c:v>
                </c:pt>
                <c:pt idx="1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36-4B83-A826-FB46751B7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08-469F-AE80-5BD3134C3B4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08-469F-AE80-5BD3134C3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08-469F-AE80-5BD3134C3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08-469F-AE80-5BD3134C3B47}"/>
              </c:ext>
            </c:extLst>
          </c:dPt>
          <c:dLbls>
            <c:dLbl>
              <c:idx val="1"/>
              <c:layout>
                <c:manualLayout>
                  <c:x val="5.7701291877573412E-2"/>
                  <c:y val="0.1742893886984255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o-R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08-469F-AE80-5BD3134C3B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0.88</c:v>
                </c:pt>
                <c:pt idx="1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08-469F-AE80-5BD3134C3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6-4B83-A826-FB46751B7D4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736-4B83-A826-FB46751B7D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4C3-4433-94DE-7906C91F5A0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4C3-4433-94DE-7906C91F5A0A}"/>
              </c:ext>
            </c:extLst>
          </c:dPt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36-4B83-A826-FB46751B7D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36-4B83-A826-FB46751B7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08-469F-AE80-5BD3134C3B4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08-469F-AE80-5BD3134C3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08-469F-AE80-5BD3134C3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08-469F-AE80-5BD3134C3B47}"/>
              </c:ext>
            </c:extLst>
          </c:dPt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08-469F-AE80-5BD3134C3B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0.81</c:v>
                </c:pt>
                <c:pt idx="1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08-469F-AE80-5BD3134C3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6-4B83-A826-FB46751B7D4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736-4B83-A826-FB46751B7D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35C-451B-8C54-5C587E0A29E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35C-451B-8C54-5C587E0A29E3}"/>
              </c:ext>
            </c:extLst>
          </c:dPt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36-4B83-A826-FB46751B7D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0.82</c:v>
                </c:pt>
                <c:pt idx="1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36-4B83-A826-FB46751B7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08-469F-AE80-5BD3134C3B4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08-469F-AE80-5BD3134C3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08-469F-AE80-5BD3134C3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08-469F-AE80-5BD3134C3B47}"/>
              </c:ext>
            </c:extLst>
          </c:dPt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08-469F-AE80-5BD3134C3B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0.78</c:v>
                </c:pt>
                <c:pt idx="1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08-469F-AE80-5BD3134C3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Valoare eligibila</c:v>
                </c:pt>
                <c:pt idx="1">
                  <c:v>Asistenta financiara nerambursabila</c:v>
                </c:pt>
                <c:pt idx="2">
                  <c:v>Contributie intreprindere</c:v>
                </c:pt>
              </c:strCache>
            </c:strRef>
          </c:cat>
          <c:val>
            <c:numRef>
              <c:f>Sheet1!$B$2:$B$4</c:f>
              <c:numCache>
                <c:formatCode>_(* #,##0.00_);_(* \(#,##0.00\);_(* "-"??_);_(@_)</c:formatCode>
                <c:ptCount val="3"/>
                <c:pt idx="0">
                  <c:v>15377296.66</c:v>
                </c:pt>
                <c:pt idx="1">
                  <c:v>13496716.300000001</c:v>
                </c:pt>
                <c:pt idx="2">
                  <c:v>1880580.36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F-4795-92BF-BF539AC06E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Realizat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Valoare eligibila</c:v>
                </c:pt>
                <c:pt idx="1">
                  <c:v>Asistenta financiara nerambursabila</c:v>
                </c:pt>
                <c:pt idx="2">
                  <c:v>Contributie intreprindere</c:v>
                </c:pt>
              </c:strCache>
            </c:strRef>
          </c:cat>
          <c:val>
            <c:numRef>
              <c:f>Sheet1!$C$2:$C$4</c:f>
              <c:numCache>
                <c:formatCode>_(* #,##0.00_);_(* \(#,##0.00\);_(* "-"??_);_(@_)</c:formatCode>
                <c:ptCount val="3"/>
                <c:pt idx="0">
                  <c:v>3287333.5</c:v>
                </c:pt>
                <c:pt idx="1">
                  <c:v>3049968.63</c:v>
                </c:pt>
                <c:pt idx="2">
                  <c:v>237364.87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9F-4795-92BF-BF539AC06EA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Contractat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Valoare eligibila</c:v>
                </c:pt>
                <c:pt idx="1">
                  <c:v>Asistenta financiara nerambursabila</c:v>
                </c:pt>
                <c:pt idx="2">
                  <c:v>Contributie intreprindere</c:v>
                </c:pt>
              </c:strCache>
            </c:strRef>
          </c:cat>
          <c:val>
            <c:numRef>
              <c:f>Sheet1!$D$2:$D$4</c:f>
              <c:numCache>
                <c:formatCode>_(* #,##0.00_);_(* \(#,##0.00\);_(* "-"??_);_(@_)</c:formatCode>
                <c:ptCount val="3"/>
                <c:pt idx="0">
                  <c:v>6482439.8899999997</c:v>
                </c:pt>
                <c:pt idx="1">
                  <c:v>5495256.54</c:v>
                </c:pt>
                <c:pt idx="2">
                  <c:v>987183.05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9F-4795-92BF-BF539AC06E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800016"/>
        <c:axId val="335796880"/>
      </c:barChart>
      <c:catAx>
        <c:axId val="335800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796880"/>
        <c:crosses val="autoZero"/>
        <c:auto val="1"/>
        <c:lblAlgn val="ctr"/>
        <c:lblOffset val="100"/>
        <c:noMultiLvlLbl val="0"/>
      </c:catAx>
      <c:valAx>
        <c:axId val="33579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80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A</c:v>
                </c:pt>
                <c:pt idx="1">
                  <c:v>Activitati tip E</c:v>
                </c:pt>
              </c:strCache>
            </c:strRef>
          </c:cat>
          <c:val>
            <c:numRef>
              <c:f>Sheet1!$B$2:$B$3</c:f>
              <c:numCache>
                <c:formatCode>_(* #,##0.00_);_(* \(#,##0.00\);_(* "-"??_);_(@_)</c:formatCode>
                <c:ptCount val="2"/>
                <c:pt idx="0">
                  <c:v>2389756.4</c:v>
                </c:pt>
                <c:pt idx="1">
                  <c:v>1345280.84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A9-41DB-9EE6-B7511C6569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Contractat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A</c:v>
                </c:pt>
                <c:pt idx="1">
                  <c:v>Activitati tip E</c:v>
                </c:pt>
              </c:strCache>
            </c:strRef>
          </c:cat>
          <c:val>
            <c:numRef>
              <c:f>Sheet1!$C$2:$C$3</c:f>
              <c:numCache>
                <c:formatCode>_(* #,##0.00_);_(* \(#,##0.00\);_(* "-"??_);_(@_)</c:formatCode>
                <c:ptCount val="2"/>
                <c:pt idx="0">
                  <c:v>762918.45</c:v>
                </c:pt>
                <c:pt idx="1">
                  <c:v>583496.1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A9-41DB-9EE6-B7511C6569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Estimat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A</c:v>
                </c:pt>
                <c:pt idx="1">
                  <c:v>Activitati tip E</c:v>
                </c:pt>
              </c:strCache>
            </c:strRef>
          </c:cat>
          <c:val>
            <c:numRef>
              <c:f>Sheet1!$D$2:$D$3</c:f>
              <c:numCache>
                <c:formatCode>_(* #,##0.00_);_(* \(#,##0.00\);_(* "-"??_);_(@_)</c:formatCode>
                <c:ptCount val="2"/>
                <c:pt idx="0">
                  <c:v>843033.45</c:v>
                </c:pt>
                <c:pt idx="1">
                  <c:v>607638.1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A9-41DB-9EE6-B7511C6569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Diferenta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A</c:v>
                </c:pt>
                <c:pt idx="1">
                  <c:v>Activitati tip E</c:v>
                </c:pt>
              </c:strCache>
            </c:strRef>
          </c:cat>
          <c:val>
            <c:numRef>
              <c:f>Sheet1!$E$2:$E$3</c:f>
              <c:numCache>
                <c:formatCode>_(* #,##0.00_);_(* \(#,##0.00\);_(* "-"??_);_(@_)</c:formatCode>
                <c:ptCount val="2"/>
                <c:pt idx="0">
                  <c:v>1546722.95</c:v>
                </c:pt>
                <c:pt idx="1">
                  <c:v>737642.74000000011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A9-41DB-9EE6-B7511C656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797664"/>
        <c:axId val="335798056"/>
      </c:barChart>
      <c:catAx>
        <c:axId val="33579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798056"/>
        <c:crosses val="autoZero"/>
        <c:auto val="1"/>
        <c:lblAlgn val="ctr"/>
        <c:lblOffset val="100"/>
        <c:noMultiLvlLbl val="0"/>
      </c:catAx>
      <c:valAx>
        <c:axId val="335798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3579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B</c:v>
                </c:pt>
              </c:strCache>
            </c:strRef>
          </c:cat>
          <c:val>
            <c:numRef>
              <c:f>Sheet1!$B$2</c:f>
              <c:numCache>
                <c:formatCode>_(* #,##0.00_);_(* \(#,##0.00\);_(* "-"??_);_(@_)</c:formatCode>
                <c:ptCount val="1"/>
                <c:pt idx="0">
                  <c:v>1250000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6E-46C9-87D7-653EB1F99A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Contractat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B</c:v>
                </c:pt>
              </c:strCache>
            </c:strRef>
          </c:cat>
          <c:val>
            <c:numRef>
              <c:f>Sheet1!$C$2</c:f>
              <c:numCache>
                <c:formatCode>_(* #,##0.00_);_(* \(#,##0.00\);_(* "-"??_);_(@_)</c:formatCode>
                <c:ptCount val="1"/>
                <c:pt idx="0">
                  <c:v>106446.29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6E-46C9-87D7-653EB1F99A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Estimat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B</c:v>
                </c:pt>
              </c:strCache>
            </c:strRef>
          </c:cat>
          <c:val>
            <c:numRef>
              <c:f>Sheet1!$D$2</c:f>
              <c:numCache>
                <c:formatCode>_(* #,##0.00_);_(* \(#,##0.00\);_(* "-"??_);_(@_)</c:formatCode>
                <c:ptCount val="1"/>
                <c:pt idx="0">
                  <c:v>186446.28999999998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6E-46C9-87D7-653EB1F99A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Diferenta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B</c:v>
                </c:pt>
              </c:strCache>
            </c:strRef>
          </c:cat>
          <c:val>
            <c:numRef>
              <c:f>Sheet1!$E$2</c:f>
              <c:numCache>
                <c:formatCode>_(* #,##0.00_);_(* \(#,##0.00\);_(* "-"??_);_(@_)</c:formatCode>
                <c:ptCount val="1"/>
                <c:pt idx="0">
                  <c:v>1063553.71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6E-46C9-87D7-653EB1F99A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4708464"/>
        <c:axId val="274705720"/>
      </c:barChart>
      <c:catAx>
        <c:axId val="27470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274705720"/>
        <c:crosses val="autoZero"/>
        <c:auto val="1"/>
        <c:lblAlgn val="ctr"/>
        <c:lblOffset val="100"/>
        <c:noMultiLvlLbl val="0"/>
      </c:catAx>
      <c:valAx>
        <c:axId val="274705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27470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C</c:v>
                </c:pt>
              </c:strCache>
            </c:strRef>
          </c:cat>
          <c:val>
            <c:numRef>
              <c:f>Sheet1!$B$2</c:f>
              <c:numCache>
                <c:formatCode>_(* #,##0.00_);_(* \(#,##0.00\);_(* "-"??_);_(@_)</c:formatCode>
                <c:ptCount val="1"/>
                <c:pt idx="0">
                  <c:v>1643750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84-4DD5-B633-BD5A57250E5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Contractat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C</c:v>
                </c:pt>
              </c:strCache>
            </c:strRef>
          </c:cat>
          <c:val>
            <c:numRef>
              <c:f>Sheet1!$C$2</c:f>
              <c:numCache>
                <c:formatCode>_(* #,##0.00_);_(* \(#,##0.00\);_(* "-"??_);_(@_)</c:formatCode>
                <c:ptCount val="1"/>
                <c:pt idx="0">
                  <c:v>230863.43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84-4DD5-B633-BD5A57250E5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Estimat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C</c:v>
                </c:pt>
              </c:strCache>
            </c:strRef>
          </c:cat>
          <c:val>
            <c:numRef>
              <c:f>Sheet1!$D$2</c:f>
              <c:numCache>
                <c:formatCode>_(* #,##0.00_);_(* \(#,##0.00\);_(* "-"??_);_(@_)</c:formatCode>
                <c:ptCount val="1"/>
                <c:pt idx="0">
                  <c:v>310863.43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84-4DD5-B633-BD5A57250E5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Diferenta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Activitati tip C</c:v>
                </c:pt>
              </c:strCache>
            </c:strRef>
          </c:cat>
          <c:val>
            <c:numRef>
              <c:f>Sheet1!$E$2</c:f>
              <c:numCache>
                <c:formatCode>_(* #,##0.00_);_(* \(#,##0.00\);_(* "-"??_);_(@_)</c:formatCode>
                <c:ptCount val="1"/>
                <c:pt idx="0">
                  <c:v>1332886.57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84-4DD5-B633-BD5A57250E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4182088"/>
        <c:axId val="412474112"/>
      </c:barChart>
      <c:catAx>
        <c:axId val="30418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12474112"/>
        <c:crosses val="autoZero"/>
        <c:auto val="1"/>
        <c:lblAlgn val="ctr"/>
        <c:lblOffset val="100"/>
        <c:noMultiLvlLbl val="0"/>
      </c:catAx>
      <c:valAx>
        <c:axId val="41247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04182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Buget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D ECOIND</c:v>
                </c:pt>
                <c:pt idx="1">
                  <c:v>Activitati tip D Intreprinderi</c:v>
                </c:pt>
              </c:strCache>
            </c:strRef>
          </c:cat>
          <c:val>
            <c:numRef>
              <c:f>Sheet1!$B$2:$B$3</c:f>
              <c:numCache>
                <c:formatCode>_(* #,##0.00_);_(* \(#,##0.00\);_(* "-"??_);_(@_)</c:formatCode>
                <c:ptCount val="2"/>
                <c:pt idx="0">
                  <c:v>2700000</c:v>
                </c:pt>
                <c:pt idx="1">
                  <c:v>3857142.86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9-4670-8CE6-E698D7D4BB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Contractat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D ECOIND</c:v>
                </c:pt>
                <c:pt idx="1">
                  <c:v>Activitati tip D Intreprinderi</c:v>
                </c:pt>
              </c:strCache>
            </c:strRef>
          </c:cat>
          <c:val>
            <c:numRef>
              <c:f>Sheet1!$C$2:$C$3</c:f>
              <c:numCache>
                <c:formatCode>_(* #,##0.00_);_(* \(#,##0.00\);_(* "-"??_);_(@_)</c:formatCode>
                <c:ptCount val="2"/>
                <c:pt idx="0">
                  <c:v>1870116</c:v>
                </c:pt>
                <c:pt idx="1">
                  <c:v>3439139.75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F9-4670-8CE6-E698D7D4BBFB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Diferenta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Activitati tip D ECOIND</c:v>
                </c:pt>
                <c:pt idx="1">
                  <c:v>Activitati tip D Intreprinderi</c:v>
                </c:pt>
              </c:strCache>
            </c:strRef>
          </c:cat>
          <c:val>
            <c:numRef>
              <c:f>Sheet1!$D$2:$D$3</c:f>
              <c:numCache>
                <c:formatCode>_(* #,##0.00_);_(* \(#,##0.00\);_(* "-"??_);_(@_)</c:formatCode>
                <c:ptCount val="2"/>
                <c:pt idx="0">
                  <c:v>829884</c:v>
                </c:pt>
                <c:pt idx="1">
                  <c:v>418003.10999999987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F9-4670-8CE6-E698D7D4BB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2476856"/>
        <c:axId val="412469408"/>
      </c:barChart>
      <c:catAx>
        <c:axId val="412476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12469408"/>
        <c:crosses val="autoZero"/>
        <c:auto val="1"/>
        <c:lblAlgn val="ctr"/>
        <c:lblOffset val="100"/>
        <c:noMultiLvlLbl val="0"/>
      </c:catAx>
      <c:valAx>
        <c:axId val="41246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12476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6-4B83-A826-FB46751B7D4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736-4B83-A826-FB46751B7D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4AF-441F-8011-6C2E6E97E3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4AF-441F-8011-6C2E6E97E347}"/>
              </c:ext>
            </c:extLst>
          </c:dPt>
          <c:dLbls>
            <c:dLbl>
              <c:idx val="1"/>
              <c:layout>
                <c:manualLayout>
                  <c:x val="8.1614961807695618E-2"/>
                  <c:y val="-0.216736196712077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736-4B83-A826-FB46751B7D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 formatCode="0.00%">
                  <c:v>0.18</c:v>
                </c:pt>
                <c:pt idx="1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36-4B83-A826-FB46751B7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08-469F-AE80-5BD3134C3B4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08-469F-AE80-5BD3134C3B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08-469F-AE80-5BD3134C3B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08-469F-AE80-5BD3134C3B47}"/>
              </c:ext>
            </c:extLst>
          </c:dPt>
          <c:dLbls>
            <c:dLbl>
              <c:idx val="1"/>
              <c:layout>
                <c:manualLayout>
                  <c:x val="0.12317032946086565"/>
                  <c:y val="-0.1623038815584429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o-R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208-469F-AE80-5BD3134C3B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 formatCode="0.0000%">
                  <c:v>0.24960000000000004</c:v>
                </c:pt>
                <c:pt idx="1">
                  <c:v>0.75039999999999996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08-469F-AE80-5BD3134C3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6-4B83-A826-FB46751B7D4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736-4B83-A826-FB46751B7D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E0-47DF-8794-50A552AE203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E0-47DF-8794-50A552AE203D}"/>
              </c:ext>
            </c:extLst>
          </c:dPt>
          <c:dLbls>
            <c:dLbl>
              <c:idx val="1"/>
              <c:layout>
                <c:manualLayout>
                  <c:x val="0.10756368403069402"/>
                  <c:y val="-6.4427022817111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736-4B83-A826-FB46751B7D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36-4B83-A826-FB46751B7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0.62586</cdr:x>
      <cdr:y>0</cdr:y>
    </cdr:from>
    <cdr:to>
      <cdr:x>0.72657</cdr:x>
      <cdr:y>0.11564</cdr:y>
    </cdr:to>
    <cdr:sp macro="" textlink="">
      <cdr:nvSpPr>
        <cdr:cNvPr id="2" name="TextBox 45"/>
        <cdr:cNvSpPr txBox="1"/>
      </cdr:nvSpPr>
      <cdr:spPr>
        <a:xfrm xmlns:a="http://schemas.openxmlformats.org/drawingml/2006/main">
          <a:off x="5086973" y="-2072755"/>
          <a:ext cx="818605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5 </a:t>
          </a:r>
        </a:p>
        <a:p xmlns:a="http://schemas.openxmlformats.org/drawingml/2006/main">
          <a:pPr algn="ctr"/>
          <a:r>
            <a:rPr lang="en-US" sz="1200" b="1" dirty="0" err="1" smtClean="0"/>
            <a:t>proiecte</a:t>
          </a:r>
          <a:endParaRPr lang="ro-RO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2B9F37-6997-4172-9D46-900F4B9BE359}" type="datetimeFigureOut">
              <a:rPr lang="ro-RO" smtClean="0"/>
              <a:pPr/>
              <a:t>29.06.2021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B7793D-23CF-469D-9AE6-B6D8962BD155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87259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19670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67199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57063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51862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75047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76325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094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15850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92614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93275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19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1058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28843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20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484248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21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434078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23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090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3252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84211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04566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10814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20941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3752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7793D-23CF-469D-9AE6-B6D8962BD155}" type="slidenum">
              <a:rPr lang="ro-RO" smtClean="0"/>
              <a:pPr/>
              <a:t>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448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3386"/>
            <a:ext cx="12192000" cy="51046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dirty="0" err="1"/>
              <a:t>Bucure</a:t>
            </a:r>
            <a:r>
              <a:rPr lang="ro-RO" dirty="0"/>
              <a:t>ști, 15.03.2017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 dirty="0"/>
              <a:t>Workshop de </a:t>
            </a:r>
            <a:r>
              <a:rPr lang="en-GB" dirty="0" err="1"/>
              <a:t>lansare</a:t>
            </a:r>
            <a:r>
              <a:rPr lang="en-GB" dirty="0"/>
              <a:t> a </a:t>
            </a:r>
            <a:r>
              <a:rPr lang="en-GB" dirty="0" err="1"/>
              <a:t>proiectului</a:t>
            </a:r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fld id="{6E904ACB-98FF-4DD5-8F53-0CB8B4413DD8}" type="slidenum">
              <a:rPr lang="ro-RO" smtClean="0"/>
              <a:pPr/>
              <a:t>‹#›</a:t>
            </a:fld>
            <a:endParaRPr lang="ro-RO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094113055"/>
              </p:ext>
            </p:extLst>
          </p:nvPr>
        </p:nvGraphicFramePr>
        <p:xfrm>
          <a:off x="5725047" y="124736"/>
          <a:ext cx="800371" cy="800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" name="Image" r:id="rId4" imgW="1944628" imgH="1944628" progId="Photoshop.Image.13">
                  <p:embed/>
                </p:oleObj>
              </mc:Choice>
              <mc:Fallback>
                <p:oleObj name="Image" r:id="rId4" imgW="1944628" imgH="1944628" progId="Photoshop.Image.13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5047" y="124736"/>
                        <a:ext cx="800371" cy="8003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636230726"/>
              </p:ext>
            </p:extLst>
          </p:nvPr>
        </p:nvGraphicFramePr>
        <p:xfrm>
          <a:off x="1385178" y="143877"/>
          <a:ext cx="941069" cy="748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" name="Image" r:id="rId6" imgW="2340869" imgH="1862332" progId="Photoshop.Image.13">
                  <p:embed/>
                </p:oleObj>
              </mc:Choice>
              <mc:Fallback>
                <p:oleObj name="Image" r:id="rId6" imgW="2340869" imgH="1862332" progId="Photoshop.Image.13">
                  <p:embed/>
                  <p:pic>
                    <p:nvPicPr>
                      <p:cNvPr id="0" name="Picture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178" y="143877"/>
                        <a:ext cx="941069" cy="7488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56388332"/>
              </p:ext>
            </p:extLst>
          </p:nvPr>
        </p:nvGraphicFramePr>
        <p:xfrm>
          <a:off x="9828482" y="125501"/>
          <a:ext cx="917323" cy="875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7" name="Image" r:id="rId8" imgW="2191516" imgH="2090932" progId="Photoshop.Image.13">
                  <p:embed/>
                </p:oleObj>
              </mc:Choice>
              <mc:Fallback>
                <p:oleObj name="Image" r:id="rId8" imgW="2191516" imgH="2090932" progId="Photoshop.Image.13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8482" y="125501"/>
                        <a:ext cx="917323" cy="8754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962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3386"/>
            <a:ext cx="12192000" cy="51046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04494"/>
            <a:ext cx="10515600" cy="586194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dirty="0"/>
              <a:t>București, 15.03.2017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o-RO" dirty="0"/>
              <a:t>Workshop de lansare a proiectului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4ACB-98FF-4DD5-8F53-0CB8B4413DD8}" type="slidenum">
              <a:rPr lang="ro-RO" smtClean="0"/>
              <a:pPr/>
              <a:t>‹#›</a:t>
            </a:fld>
            <a:endParaRPr lang="ro-RO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64144508"/>
              </p:ext>
            </p:extLst>
          </p:nvPr>
        </p:nvGraphicFramePr>
        <p:xfrm>
          <a:off x="5725047" y="124736"/>
          <a:ext cx="800371" cy="800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" name="Image" r:id="rId4" imgW="1944628" imgH="1944628" progId="Photoshop.Image.13">
                  <p:embed/>
                </p:oleObj>
              </mc:Choice>
              <mc:Fallback>
                <p:oleObj name="Image" r:id="rId4" imgW="1944628" imgH="1944628" progId="Photoshop.Image.13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5047" y="124736"/>
                        <a:ext cx="800371" cy="8003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89537432"/>
              </p:ext>
            </p:extLst>
          </p:nvPr>
        </p:nvGraphicFramePr>
        <p:xfrm>
          <a:off x="1385178" y="143877"/>
          <a:ext cx="941069" cy="748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0" name="Image" r:id="rId6" imgW="2340869" imgH="1862332" progId="Photoshop.Image.13">
                  <p:embed/>
                </p:oleObj>
              </mc:Choice>
              <mc:Fallback>
                <p:oleObj name="Image" r:id="rId6" imgW="2340869" imgH="1862332" progId="Photoshop.Image.13">
                  <p:embed/>
                  <p:pic>
                    <p:nvPicPr>
                      <p:cNvPr id="0" name="Picture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178" y="143877"/>
                        <a:ext cx="941069" cy="7488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559486833"/>
              </p:ext>
            </p:extLst>
          </p:nvPr>
        </p:nvGraphicFramePr>
        <p:xfrm>
          <a:off x="9828482" y="125501"/>
          <a:ext cx="917323" cy="875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1" name="Image" r:id="rId8" imgW="2191516" imgH="2090932" progId="Photoshop.Image.13">
                  <p:embed/>
                </p:oleObj>
              </mc:Choice>
              <mc:Fallback>
                <p:oleObj name="Image" r:id="rId8" imgW="2191516" imgH="2090932" progId="Photoshop.Image.13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8482" y="125501"/>
                        <a:ext cx="917323" cy="8754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345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7947"/>
            <a:ext cx="12192000" cy="51046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ro-RO" dirty="0"/>
              <a:t>București, 15.03.2017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ro-RO" dirty="0"/>
              <a:t>Workshop de lansare a proiectului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fld id="{6E904ACB-98FF-4DD5-8F53-0CB8B4413DD8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450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4.png"/><Relationship Id="rId4" Type="http://schemas.openxmlformats.org/officeDocument/2006/relationships/image" Target="../media/image5.wmf"/><Relationship Id="rId9" Type="http://schemas.openxmlformats.org/officeDocument/2006/relationships/oleObject" Target="../embeddings/oleObject9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chart" Target="../charts/chart1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chart" Target="../charts/chart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069604"/>
            <a:ext cx="12192000" cy="2387600"/>
          </a:xfrm>
        </p:spPr>
        <p:txBody>
          <a:bodyPr>
            <a:noAutofit/>
          </a:bodyPr>
          <a:lstStyle/>
          <a:p>
            <a:r>
              <a:rPr lang="ro-RO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Promovarea, identificarea și realizarea                                                                      de parteneriate în domeniul ecologiei industriale</a:t>
            </a:r>
            <a:r>
              <a:rPr lang="en-US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/>
            </a:r>
            <a:br>
              <a:rPr lang="en-US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</a:br>
            <a:r>
              <a:rPr lang="en-US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/>
            </a:r>
            <a:br>
              <a:rPr lang="en-US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</a:br>
            <a:r>
              <a:rPr lang="en-US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PARTENER ECOIND</a:t>
            </a:r>
            <a:r>
              <a:rPr lang="ro-RO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/>
            </a:r>
            <a:br>
              <a:rPr lang="ro-RO" sz="24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</a:br>
            <a:r>
              <a:rPr lang="en-US" sz="24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en-US" sz="24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ID/</a:t>
            </a: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SMIS 2014+ : P_40_300/105581</a:t>
            </a:r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4767200"/>
            <a:ext cx="12192000" cy="1655762"/>
          </a:xfrm>
        </p:spPr>
        <p:txBody>
          <a:bodyPr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PROGRAMUL OPERAȚIONAL COMPETITIVITATE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 Axa Prioritară 1 – Cercetare, dezvoltare tehnologică și inovare (CDI) în sprijinul                                                                                            competitivității economice și dezvoltării afacerilor</a:t>
            </a:r>
            <a:endParaRPr lang="en-US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 Acțiunea 1.2.3 – Parteneriate pentru transfer de cunoștințe</a:t>
            </a:r>
            <a:endParaRPr lang="en-US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305" y="136003"/>
            <a:ext cx="1320165" cy="1257300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5497434" y="123851"/>
          <a:ext cx="1197131" cy="1197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7" name="Image" r:id="rId5" imgW="1944628" imgH="1944628" progId="Photoshop.Image.13">
                  <p:embed/>
                </p:oleObj>
              </mc:Choice>
              <mc:Fallback>
                <p:oleObj name="Image" r:id="rId5" imgW="1944628" imgH="1944628" progId="Photoshop.Image.1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7434" y="123851"/>
                        <a:ext cx="1197131" cy="11971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370734" y="135367"/>
          <a:ext cx="1407576" cy="1120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8" name="Image" r:id="rId7" imgW="2340869" imgH="1862332" progId="Photoshop.Image.13">
                  <p:embed/>
                </p:oleObj>
              </mc:Choice>
              <mc:Fallback>
                <p:oleObj name="Image" r:id="rId7" imgW="2340869" imgH="1862332" progId="Photoshop.Image.1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734" y="135367"/>
                        <a:ext cx="1407576" cy="11201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9511214" y="105379"/>
          <a:ext cx="1372059" cy="1309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9" name="Image" r:id="rId9" imgW="2191516" imgH="2090932" progId="Photoshop.Image.13">
                  <p:embed/>
                </p:oleObj>
              </mc:Choice>
              <mc:Fallback>
                <p:oleObj name="Image" r:id="rId9" imgW="2191516" imgH="2090932" progId="Photoshop.Image.1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11214" y="105379"/>
                        <a:ext cx="1372059" cy="13094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ubtitle 2">
            <a:extLst>
              <a:ext uri="{FF2B5EF4-FFF2-40B4-BE49-F238E27FC236}">
                <a16:creationId xmlns:a16="http://schemas.microsoft.com/office/drawing/2014/main" id="{D8961D8D-6E23-40F2-9C72-1D8BF86FBFBF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2192000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Prezentare susținută în cadrul evenimentului Realități, provocări și perspective în derularea proiectelor de tip G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din Programul Operațional Competitivitate, Axa Prioritară 1, Acțiunea 1.2.3. organizat la Hotel Intercontinental București, 27 februarie 2019</a:t>
            </a:r>
            <a:endParaRPr lang="en-US" sz="1100" i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B3636A-4985-4876-89FB-161EFD6D3C0C}"/>
              </a:ext>
            </a:extLst>
          </p:cNvPr>
          <p:cNvSpPr/>
          <p:nvPr/>
        </p:nvSpPr>
        <p:spPr>
          <a:xfrm>
            <a:off x="1702307" y="2228898"/>
            <a:ext cx="8787384" cy="3909262"/>
          </a:xfrm>
          <a:prstGeom prst="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2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10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3153" y="1249817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7.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en-US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B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ACCESUL ÎNTREPRINDERILOR LA FACILITĂȚI, INSTALAȚII, ECHIPAMENTE–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10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4BD758-EDA6-4140-857D-C54AA59C6098}"/>
              </a:ext>
            </a:extLst>
          </p:cNvPr>
          <p:cNvSpPr txBox="1"/>
          <p:nvPr/>
        </p:nvSpPr>
        <p:spPr>
          <a:xfrm>
            <a:off x="240676" y="2102252"/>
            <a:ext cx="9333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 err="1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Subactivități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</a:p>
          <a:p>
            <a:pPr marL="628650" indent="-452438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B.1. Acces la infrastructură/laboratoare/echipamente CD ale INCD ECOIND (inclusiv instruire)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351CF8-E18E-4011-8507-8B241CEAA823}"/>
              </a:ext>
            </a:extLst>
          </p:cNvPr>
          <p:cNvSpPr txBox="1"/>
          <p:nvPr/>
        </p:nvSpPr>
        <p:spPr>
          <a:xfrm>
            <a:off x="240676" y="3395948"/>
            <a:ext cx="9333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contractat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până în </a:t>
            </a:r>
            <a:r>
              <a:rPr lang="en-US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15 </a:t>
            </a:r>
            <a:r>
              <a:rPr lang="ro-RO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februarie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2019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106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.</a:t>
            </a:r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446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6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5AAE8CA-2653-469F-8893-0DE71A1296C9}"/>
              </a:ext>
            </a:extLst>
          </p:cNvPr>
          <p:cNvSpPr txBox="1"/>
          <p:nvPr/>
        </p:nvSpPr>
        <p:spPr>
          <a:xfrm>
            <a:off x="1414317" y="3395948"/>
            <a:ext cx="8314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total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algn="r"/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1.250.000 lei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F11C058-8F3F-4930-B94D-A006FF887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189" y="4269571"/>
            <a:ext cx="2708585" cy="52855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Ramas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necontractat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ro-RO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1.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143.554 lei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B5E5F46-0F0F-4460-A38D-B88DCB9ED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085" y="4244627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D1E50C-9D86-4AF0-88C6-A615AEA96755}"/>
              </a:ext>
            </a:extLst>
          </p:cNvPr>
          <p:cNvSpPr txBox="1"/>
          <p:nvPr/>
        </p:nvSpPr>
        <p:spPr>
          <a:xfrm>
            <a:off x="1883085" y="4110933"/>
            <a:ext cx="1339086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8.5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0A0F34D-F305-4021-9D5C-3406B2295843}"/>
              </a:ext>
            </a:extLst>
          </p:cNvPr>
          <p:cNvCxnSpPr>
            <a:cxnSpLocks/>
          </p:cNvCxnSpPr>
          <p:nvPr/>
        </p:nvCxnSpPr>
        <p:spPr>
          <a:xfrm>
            <a:off x="1883085" y="4377430"/>
            <a:ext cx="7690683" cy="1050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C7B5C9-F5E4-472A-9D07-C1B5E9458E3F}"/>
              </a:ext>
            </a:extLst>
          </p:cNvPr>
          <p:cNvCxnSpPr>
            <a:cxnSpLocks/>
          </p:cNvCxnSpPr>
          <p:nvPr/>
        </p:nvCxnSpPr>
        <p:spPr>
          <a:xfrm flipV="1">
            <a:off x="1883085" y="4393181"/>
            <a:ext cx="860115" cy="1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4EB361C-131C-4F43-80ED-E18A3939D437}"/>
              </a:ext>
            </a:extLst>
          </p:cNvPr>
          <p:cNvSpPr/>
          <p:nvPr/>
        </p:nvSpPr>
        <p:spPr>
          <a:xfrm>
            <a:off x="240676" y="3115866"/>
            <a:ext cx="9488540" cy="1851820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219617" y="5230888"/>
            <a:ext cx="45169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Activități realizate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marL="628650" indent="-452438"/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Transferul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cunostinte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privind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metode fizico-chimice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/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biologice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pentru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controlul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poluantilor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din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factorii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mediu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B07060A-9B49-41CC-932C-5EEB5B834E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53" y="2044258"/>
            <a:ext cx="1923632" cy="144272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D4ED0AC-46A7-4D17-8EB7-7B1E0D6518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53" y="3519128"/>
            <a:ext cx="1915439" cy="12783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339D088-4E09-4C5E-B0E0-A9BF8E41D6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953" y="4846217"/>
            <a:ext cx="1930692" cy="144801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CFCF56D5-E6C4-4A24-B259-8A92FBAE182D}"/>
              </a:ext>
            </a:extLst>
          </p:cNvPr>
          <p:cNvSpPr txBox="1"/>
          <p:nvPr/>
        </p:nvSpPr>
        <p:spPr>
          <a:xfrm>
            <a:off x="5196922" y="5178741"/>
            <a:ext cx="45169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4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Parteneriate încheiate cu întreprinderi (extras)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Edilul CGA SA,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Sanimed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International Impex SRL, Plan Alese SRL, Tic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Marcon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SRL,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Geostud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SRL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SC LEBON TRADING SRL, </a:t>
            </a:r>
            <a:r>
              <a:rPr lang="ro-RO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Demeco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SRL, Terra Dinamic SRL,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Oehler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Mecanica SRL, Pro Air Clean SA, Cesiu SRL</a:t>
            </a:r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60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11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3153" y="1249817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7.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en-US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B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ACCESUL ÎNTREPRINDERILOR LA FACILITĂȚI, INSTALAȚII, ECHIPAMENTE–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11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41" y="2072755"/>
            <a:ext cx="11215868" cy="4078497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174371621"/>
              </p:ext>
            </p:extLst>
          </p:nvPr>
        </p:nvGraphicFramePr>
        <p:xfrm>
          <a:off x="2068576" y="2133055"/>
          <a:ext cx="8128000" cy="399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596081" y="4520156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22 </a:t>
            </a:r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42551" y="4372111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30 </a:t>
            </a:r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330129" y="2007302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30 </a:t>
            </a:r>
            <a:r>
              <a:rPr lang="en-US" sz="1200" b="1" dirty="0" err="1" smtClean="0"/>
              <a:t>proiecte</a:t>
            </a:r>
            <a:endParaRPr lang="ro-RO" sz="1200" b="1" dirty="0"/>
          </a:p>
        </p:txBody>
      </p:sp>
    </p:spTree>
    <p:extLst>
      <p:ext uri="{BB962C8B-B14F-4D97-AF65-F5344CB8AC3E}">
        <p14:creationId xmlns:p14="http://schemas.microsoft.com/office/powerpoint/2010/main" val="16568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65AAE8CA-2653-469F-8893-0DE71A1296C9}"/>
              </a:ext>
            </a:extLst>
          </p:cNvPr>
          <p:cNvSpPr txBox="1"/>
          <p:nvPr/>
        </p:nvSpPr>
        <p:spPr>
          <a:xfrm>
            <a:off x="1341164" y="3322679"/>
            <a:ext cx="8314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total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algn="r"/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1.643.750 lei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12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131727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C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ACTIVITĂȚI DE TRANSFER DE ABILITĂȚI/ COMPETENȚE CD ȘI DE SPRIJINIRE A INOVĂRII</a:t>
            </a:r>
          </a:p>
          <a:p>
            <a:pPr>
              <a:defRPr/>
            </a:pP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                                      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12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4BD758-EDA6-4140-857D-C54AA59C6098}"/>
              </a:ext>
            </a:extLst>
          </p:cNvPr>
          <p:cNvSpPr txBox="1"/>
          <p:nvPr/>
        </p:nvSpPr>
        <p:spPr>
          <a:xfrm>
            <a:off x="240676" y="2102252"/>
            <a:ext cx="9333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 err="1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Subactivități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</a:p>
          <a:p>
            <a:pPr marL="628650" indent="-452438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C.1. Activități de cercetare industrială și/sau dezvoltare experimentală contractuale, executate pentru și în numele întreprinderii</a:t>
            </a:r>
          </a:p>
          <a:p>
            <a:pPr marL="628650" indent="-452438"/>
            <a:r>
              <a:rPr lang="ro-RO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C.</a:t>
            </a:r>
            <a:r>
              <a:rPr lang="en-US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4</a:t>
            </a:r>
            <a:r>
              <a:rPr lang="ro-RO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.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Servicii de etichetare de calitate, testare și certificare a calității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351CF8-E18E-4011-8507-8B241CEAA823}"/>
              </a:ext>
            </a:extLst>
          </p:cNvPr>
          <p:cNvSpPr txBox="1"/>
          <p:nvPr/>
        </p:nvSpPr>
        <p:spPr>
          <a:xfrm>
            <a:off x="240676" y="3395948"/>
            <a:ext cx="9333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contractat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până în </a:t>
            </a:r>
            <a:r>
              <a:rPr lang="en-US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15 </a:t>
            </a:r>
            <a:r>
              <a:rPr lang="ro-RO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februarie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2019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230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.</a:t>
            </a:r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86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3 </a:t>
            </a:r>
            <a:r>
              <a:rPr lang="ro-RO" sz="16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F11C058-8F3F-4930-B94D-A006FF887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4971" y="4269571"/>
            <a:ext cx="3030801" cy="52855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Ramas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necontractat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ro-RO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1.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412.887 lei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B5E5F46-0F0F-4460-A38D-B88DCB9ED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085" y="4244627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D1E50C-9D86-4AF0-88C6-A615AEA96755}"/>
              </a:ext>
            </a:extLst>
          </p:cNvPr>
          <p:cNvSpPr txBox="1"/>
          <p:nvPr/>
        </p:nvSpPr>
        <p:spPr>
          <a:xfrm>
            <a:off x="1883085" y="4110933"/>
            <a:ext cx="1117567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14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0A0F34D-F305-4021-9D5C-3406B2295843}"/>
              </a:ext>
            </a:extLst>
          </p:cNvPr>
          <p:cNvCxnSpPr>
            <a:cxnSpLocks/>
          </p:cNvCxnSpPr>
          <p:nvPr/>
        </p:nvCxnSpPr>
        <p:spPr>
          <a:xfrm>
            <a:off x="1883085" y="4377430"/>
            <a:ext cx="7690683" cy="1050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C7B5C9-F5E4-472A-9D07-C1B5E9458E3F}"/>
              </a:ext>
            </a:extLst>
          </p:cNvPr>
          <p:cNvCxnSpPr>
            <a:cxnSpLocks/>
          </p:cNvCxnSpPr>
          <p:nvPr/>
        </p:nvCxnSpPr>
        <p:spPr>
          <a:xfrm flipV="1">
            <a:off x="1883085" y="4387931"/>
            <a:ext cx="1117567" cy="5250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4EB361C-131C-4F43-80ED-E18A3939D437}"/>
              </a:ext>
            </a:extLst>
          </p:cNvPr>
          <p:cNvSpPr/>
          <p:nvPr/>
        </p:nvSpPr>
        <p:spPr>
          <a:xfrm>
            <a:off x="240676" y="3254140"/>
            <a:ext cx="9488540" cy="1543335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240676" y="4992137"/>
            <a:ext cx="451697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Activități realizate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marL="628650" indent="-452438"/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Validare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echipamente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noi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pentru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monitorizarea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calitatii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aerului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Tranziția </a:t>
            </a: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</a:rPr>
              <a:t>la cerințele standardelor de calitate</a:t>
            </a:r>
          </a:p>
          <a:p>
            <a:pPr marL="628650" indent="-452438"/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</a:rPr>
              <a:t>Studiu experimental al eficienței unor produse biologice</a:t>
            </a:r>
          </a:p>
          <a:p>
            <a:pPr marL="628650" indent="-452438"/>
            <a:r>
              <a:rPr lang="it-IT" sz="1200" dirty="0">
                <a:solidFill>
                  <a:schemeClr val="bg1"/>
                </a:solidFill>
                <a:latin typeface="Trebuchet MS" panose="020B0603020202020204" pitchFamily="34" charset="0"/>
              </a:rPr>
              <a:t>Stabilirea caracteristicilor ecotoxicologice ale unor produse</a:t>
            </a: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ș.a.</a:t>
            </a:r>
          </a:p>
          <a:p>
            <a:pPr marL="628650" indent="-452438"/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628650" indent="-452438"/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CF56D5-E6C4-4A24-B259-8A92FBAE182D}"/>
              </a:ext>
            </a:extLst>
          </p:cNvPr>
          <p:cNvSpPr txBox="1"/>
          <p:nvPr/>
        </p:nvSpPr>
        <p:spPr>
          <a:xfrm>
            <a:off x="5196922" y="5018100"/>
            <a:ext cx="45169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4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Parteneriate încheiate cu întreprinderi (extras)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ISAF – Societate de Semnalizări și Automatizări Feroviare S.A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.,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SC PRO AIR CLEAN Ecologic SRL,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Renergetics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Decontaminări 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SRL,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Rego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Com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SRL, </a:t>
            </a:r>
            <a:r>
              <a:rPr lang="ro-RO" sz="14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Magnasci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SRL, Edilul CGA SA, Axa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Roteal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SRL, Fair Invest SRL,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Lebon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Trading SRL</a:t>
            </a:r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849EDB8-07BE-4766-A037-D6A62D6A38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921" y="4845398"/>
            <a:ext cx="2035028" cy="15253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D960D1-0C9D-44E2-875D-0ADE3709B7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178" y="3572938"/>
            <a:ext cx="2033771" cy="12076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DCE0655-45EA-473A-BEB3-6F64412EC6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176" y="2005339"/>
            <a:ext cx="2033773" cy="152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9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13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131727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C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ACTIVITĂȚI DE TRANSFER DE ABILITĂȚI/ COMPETENȚE CD ȘI DE SPRIJINIRE A INOVĂRII</a:t>
            </a:r>
          </a:p>
          <a:p>
            <a:pPr>
              <a:defRPr/>
            </a:pP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                                      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13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41" y="1950429"/>
            <a:ext cx="11215868" cy="4200823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2896906071"/>
              </p:ext>
            </p:extLst>
          </p:nvPr>
        </p:nvGraphicFramePr>
        <p:xfrm>
          <a:off x="2068576" y="2133055"/>
          <a:ext cx="8128000" cy="399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587203" y="4369231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9 </a:t>
            </a:r>
          </a:p>
          <a:p>
            <a:pPr algn="ctr"/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839027" y="4196990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10 </a:t>
            </a:r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321251" y="1914917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10 </a:t>
            </a:r>
            <a:r>
              <a:rPr lang="en-US" sz="1200" b="1" dirty="0" err="1" smtClean="0"/>
              <a:t>proiecte</a:t>
            </a:r>
            <a:endParaRPr lang="ro-RO" sz="1200" b="1" dirty="0"/>
          </a:p>
        </p:txBody>
      </p:sp>
    </p:spTree>
    <p:extLst>
      <p:ext uri="{BB962C8B-B14F-4D97-AF65-F5344CB8AC3E}">
        <p14:creationId xmlns:p14="http://schemas.microsoft.com/office/powerpoint/2010/main" val="137630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48BAA080-1125-415B-B2C8-EDA9DD51D10A}"/>
              </a:ext>
            </a:extLst>
          </p:cNvPr>
          <p:cNvSpPr txBox="1"/>
          <p:nvPr/>
        </p:nvSpPr>
        <p:spPr>
          <a:xfrm>
            <a:off x="228319" y="4956355"/>
            <a:ext cx="9333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contractat ÎNTREPRINDERI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până în </a:t>
            </a:r>
            <a:r>
              <a:rPr lang="en-US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15 </a:t>
            </a:r>
            <a:r>
              <a:rPr lang="ro-RO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februarie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2019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3.439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.</a:t>
            </a:r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140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6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9E514D-C7C2-4EA5-ADDD-270FACBD87FC}"/>
              </a:ext>
            </a:extLst>
          </p:cNvPr>
          <p:cNvSpPr txBox="1"/>
          <p:nvPr/>
        </p:nvSpPr>
        <p:spPr>
          <a:xfrm>
            <a:off x="1328807" y="4883086"/>
            <a:ext cx="8314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total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algn="r"/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3.857.14</a:t>
            </a:r>
            <a:r>
              <a:rPr lang="en-US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</a:t>
            </a:r>
            <a:r>
              <a:rPr lang="ro-RO" sz="1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5AAE8CA-2653-469F-8893-0DE71A1296C9}"/>
              </a:ext>
            </a:extLst>
          </p:cNvPr>
          <p:cNvSpPr txBox="1"/>
          <p:nvPr/>
        </p:nvSpPr>
        <p:spPr>
          <a:xfrm>
            <a:off x="1341164" y="3322679"/>
            <a:ext cx="8314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total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pPr algn="r"/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2.700.000 lei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9.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D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CD ÎN COLABORARE EFECTIVĂ 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14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4BD758-EDA6-4140-857D-C54AA59C6098}"/>
              </a:ext>
            </a:extLst>
          </p:cNvPr>
          <p:cNvSpPr txBox="1"/>
          <p:nvPr/>
        </p:nvSpPr>
        <p:spPr>
          <a:xfrm>
            <a:off x="240676" y="2031256"/>
            <a:ext cx="9333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 err="1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Subactivități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</a:p>
          <a:p>
            <a:pPr marL="628650" indent="-452438" algn="just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D.1. Cercetare industrială realizată în colaborare efectivă</a:t>
            </a:r>
          </a:p>
          <a:p>
            <a:pPr marL="628650" indent="-452438" algn="just"/>
            <a:endParaRPr lang="ro-RO" sz="6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just"/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D.2. Dezvoltare experimentală realizată în colaborare efectivă</a:t>
            </a:r>
            <a:endParaRPr lang="ro-RO" sz="1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351CF8-E18E-4011-8507-8B241CEAA823}"/>
              </a:ext>
            </a:extLst>
          </p:cNvPr>
          <p:cNvSpPr txBox="1"/>
          <p:nvPr/>
        </p:nvSpPr>
        <p:spPr>
          <a:xfrm>
            <a:off x="240676" y="3395948"/>
            <a:ext cx="9333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Buget contractat INCD ECOIND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până în </a:t>
            </a:r>
            <a:r>
              <a:rPr lang="en-US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15 </a:t>
            </a:r>
            <a:r>
              <a:rPr lang="ro-RO" sz="1600" b="1" i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februarie </a:t>
            </a:r>
            <a:r>
              <a:rPr lang="ro-RO" sz="1600" b="1" i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2019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  <a:p>
            <a:endParaRPr lang="ro-RO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1.870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.</a:t>
            </a:r>
            <a:r>
              <a:rPr lang="en-US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116</a:t>
            </a:r>
            <a:r>
              <a:rPr lang="ro-RO" sz="16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6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F11C058-8F3F-4930-B94D-A006FF887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4043" y="4269571"/>
            <a:ext cx="2231729" cy="52855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Ramas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necontractat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829.884 lei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B5E5F46-0F0F-4460-A38D-B88DCB9ED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085" y="4244627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D1E50C-9D86-4AF0-88C6-A615AEA96755}"/>
              </a:ext>
            </a:extLst>
          </p:cNvPr>
          <p:cNvSpPr txBox="1"/>
          <p:nvPr/>
        </p:nvSpPr>
        <p:spPr>
          <a:xfrm>
            <a:off x="1883085" y="4110933"/>
            <a:ext cx="149584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69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en-US" sz="1200" b="1" i="1" spc="-60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contractat</a:t>
            </a:r>
            <a:endParaRPr lang="ro-RO" sz="1200" b="1" i="1" spc="-6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0A0F34D-F305-4021-9D5C-3406B2295843}"/>
              </a:ext>
            </a:extLst>
          </p:cNvPr>
          <p:cNvCxnSpPr>
            <a:cxnSpLocks/>
          </p:cNvCxnSpPr>
          <p:nvPr/>
        </p:nvCxnSpPr>
        <p:spPr>
          <a:xfrm>
            <a:off x="1883085" y="4377430"/>
            <a:ext cx="7690683" cy="1050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C7B5C9-F5E4-472A-9D07-C1B5E9458E3F}"/>
              </a:ext>
            </a:extLst>
          </p:cNvPr>
          <p:cNvCxnSpPr>
            <a:cxnSpLocks/>
          </p:cNvCxnSpPr>
          <p:nvPr/>
        </p:nvCxnSpPr>
        <p:spPr>
          <a:xfrm flipV="1">
            <a:off x="1883085" y="4387931"/>
            <a:ext cx="5290072" cy="5251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4EB361C-131C-4F43-80ED-E18A3939D437}"/>
              </a:ext>
            </a:extLst>
          </p:cNvPr>
          <p:cNvSpPr/>
          <p:nvPr/>
        </p:nvSpPr>
        <p:spPr>
          <a:xfrm>
            <a:off x="240676" y="3254140"/>
            <a:ext cx="9488540" cy="1543335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9EA3349-EB8F-46D8-AE4D-42B56EB9E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8778" y="5829978"/>
            <a:ext cx="2504638" cy="52855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Ramas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necontractat</a:t>
            </a:r>
            <a:r>
              <a:rPr lang="en-US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418.003 lei 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1B3A09-EA71-4663-86B7-787E5C48B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728" y="5805034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B0A00D-F0D5-457A-B969-5185E5DD71FD}"/>
              </a:ext>
            </a:extLst>
          </p:cNvPr>
          <p:cNvCxnSpPr>
            <a:cxnSpLocks/>
          </p:cNvCxnSpPr>
          <p:nvPr/>
        </p:nvCxnSpPr>
        <p:spPr>
          <a:xfrm>
            <a:off x="1870728" y="5937837"/>
            <a:ext cx="7690683" cy="1050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205171E-0C0B-480C-B433-017ABE2623BB}"/>
              </a:ext>
            </a:extLst>
          </p:cNvPr>
          <p:cNvSpPr/>
          <p:nvPr/>
        </p:nvSpPr>
        <p:spPr>
          <a:xfrm>
            <a:off x="240676" y="4814547"/>
            <a:ext cx="9488540" cy="1543335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652C0FE-F74B-4F1F-8232-CCF30E04B785}"/>
              </a:ext>
            </a:extLst>
          </p:cNvPr>
          <p:cNvSpPr txBox="1"/>
          <p:nvPr/>
        </p:nvSpPr>
        <p:spPr>
          <a:xfrm>
            <a:off x="1870729" y="5687091"/>
            <a:ext cx="156915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89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en-US" sz="1200" b="1" i="1" spc="-60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contractat</a:t>
            </a:r>
            <a:endParaRPr lang="ro-RO" sz="1200" b="1" i="1" spc="-6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86CAAB-E8AF-4F5A-A897-6EF615FC4A1D}"/>
              </a:ext>
            </a:extLst>
          </p:cNvPr>
          <p:cNvCxnSpPr>
            <a:cxnSpLocks/>
          </p:cNvCxnSpPr>
          <p:nvPr/>
        </p:nvCxnSpPr>
        <p:spPr>
          <a:xfrm flipV="1">
            <a:off x="1870728" y="5948338"/>
            <a:ext cx="7140107" cy="21002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4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9.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D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CD ÎN COLABORARE EFECTIVĂ 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15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41" y="1992381"/>
            <a:ext cx="11215868" cy="4158872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1868578670"/>
              </p:ext>
            </p:extLst>
          </p:nvPr>
        </p:nvGraphicFramePr>
        <p:xfrm>
          <a:off x="2071748" y="2072755"/>
          <a:ext cx="8128000" cy="399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3686767" y="2749506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5 </a:t>
            </a:r>
          </a:p>
          <a:p>
            <a:pPr algn="ctr"/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505372" y="3426257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5 </a:t>
            </a:r>
          </a:p>
          <a:p>
            <a:pPr algn="ctr"/>
            <a:r>
              <a:rPr lang="en-US" sz="1200" b="1" dirty="0" err="1" smtClean="0"/>
              <a:t>proiecte</a:t>
            </a:r>
            <a:endParaRPr lang="ro-RO" sz="1200" b="1" dirty="0"/>
          </a:p>
        </p:txBody>
      </p:sp>
      <p:sp>
        <p:nvSpPr>
          <p:cNvPr id="51" name="TextBox 45"/>
          <p:cNvSpPr txBox="1"/>
          <p:nvPr/>
        </p:nvSpPr>
        <p:spPr>
          <a:xfrm>
            <a:off x="7941625" y="2287841"/>
            <a:ext cx="8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5 </a:t>
            </a:r>
          </a:p>
          <a:p>
            <a:pPr algn="ctr"/>
            <a:r>
              <a:rPr lang="en-US" sz="1200" b="1" dirty="0" err="1" smtClean="0"/>
              <a:t>proiecte</a:t>
            </a:r>
            <a:endParaRPr lang="ro-RO" sz="1200" b="1" dirty="0"/>
          </a:p>
        </p:txBody>
      </p:sp>
    </p:spTree>
    <p:extLst>
      <p:ext uri="{BB962C8B-B14F-4D97-AF65-F5344CB8AC3E}">
        <p14:creationId xmlns:p14="http://schemas.microsoft.com/office/powerpoint/2010/main" val="30643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16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9. Activități de tip</a:t>
            </a:r>
            <a:r>
              <a:rPr lang="ro-RO" b="1" spc="-80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D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CD ÎN COLABORARE EFECTIVĂ – I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SPECIFICI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16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458877" y="1957114"/>
            <a:ext cx="59295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50" dirty="0" err="1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Proiecte</a:t>
            </a:r>
            <a:r>
              <a:rPr lang="en-US" sz="14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 in </a:t>
            </a:r>
            <a:r>
              <a:rPr lang="en-US" sz="1400" b="1" spc="50" dirty="0" err="1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desfasurare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Cercetări privind îmbunătățirea tehnologiilor de tratare și pentru tratarea recuperativă a apelor de mină provenite din industria extractivă a minereurilor neferoase</a:t>
            </a:r>
          </a:p>
          <a:p>
            <a:pPr marL="628650" indent="-452438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Reciclarea avansată integrată a deșeurilor combinate inseparabile de mase plastice și hârtie, nereciclabile prin tehnologiile actuale</a:t>
            </a:r>
          </a:p>
          <a:p>
            <a:pPr marL="628650" indent="-452438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Modelarea conceptuală și dezvoltarea unui sistem integrat de epurare a apelor reziduale adaptat tehnologiilor de producție a substraturilor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colagenice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poroase în cadrul SC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Sanimed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International Impex SRL</a:t>
            </a:r>
          </a:p>
          <a:p>
            <a:pPr marL="628650" indent="-452438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Obținerea de fotocatalizatori prin depunere în vid pentru aplicații în domeniul epurării apelor reziduale</a:t>
            </a:r>
          </a:p>
          <a:p>
            <a:pPr marL="628650" indent="-452438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Cercetări privind creșterea eficienței fermentării anaerobe în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statiile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de epurare orășenești prin implementarea tehnologiilor de dezintegrare a nămolului</a:t>
            </a:r>
          </a:p>
          <a:p>
            <a:pPr marL="628650" indent="-452438"/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628650" indent="-452438"/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CF56D5-E6C4-4A24-B259-8A92FBAE182D}"/>
              </a:ext>
            </a:extLst>
          </p:cNvPr>
          <p:cNvSpPr txBox="1"/>
          <p:nvPr/>
        </p:nvSpPr>
        <p:spPr>
          <a:xfrm>
            <a:off x="5236821" y="2031256"/>
            <a:ext cx="433966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o-RO" sz="14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Întreprinderi</a:t>
            </a:r>
            <a:r>
              <a:rPr lang="en-US" sz="14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en-US" sz="1400" b="1" spc="50" dirty="0" err="1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ighlight>
                  <a:srgbClr val="F2F2F2"/>
                </a:highlight>
                <a:latin typeface="Trebuchet MS" panose="020B0603020202020204" pitchFamily="34" charset="0"/>
              </a:rPr>
              <a:t>partenere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CEPROMIN SA</a:t>
            </a: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ALL GREEN SRL</a:t>
            </a: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SANIMED INTERNATIONAL IMPEX SRL</a:t>
            </a: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MGM STAR CONSTRUCT SRL</a:t>
            </a: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endParaRPr lang="ro-RO" sz="5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KEMA TRONIC SRL</a:t>
            </a:r>
            <a:endParaRPr lang="ro-RO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93660" y="2330295"/>
            <a:ext cx="9260136" cy="80286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3CD3F4-F5A4-4379-8153-2B82E9258481}"/>
              </a:ext>
            </a:extLst>
          </p:cNvPr>
          <p:cNvSpPr/>
          <p:nvPr/>
        </p:nvSpPr>
        <p:spPr>
          <a:xfrm>
            <a:off x="498818" y="3223912"/>
            <a:ext cx="9260136" cy="61903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BE3FC2-6BE0-4143-9EBC-ECD4EAD5C048}"/>
              </a:ext>
            </a:extLst>
          </p:cNvPr>
          <p:cNvSpPr/>
          <p:nvPr/>
        </p:nvSpPr>
        <p:spPr>
          <a:xfrm>
            <a:off x="493660" y="3917093"/>
            <a:ext cx="9260136" cy="993577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DD34C47-EF3C-4E46-AAA7-1685EF372642}"/>
              </a:ext>
            </a:extLst>
          </p:cNvPr>
          <p:cNvSpPr/>
          <p:nvPr/>
        </p:nvSpPr>
        <p:spPr>
          <a:xfrm>
            <a:off x="493660" y="4959334"/>
            <a:ext cx="9260136" cy="564136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0A7466-9315-44E1-99D2-A648A2226F5B}"/>
              </a:ext>
            </a:extLst>
          </p:cNvPr>
          <p:cNvSpPr/>
          <p:nvPr/>
        </p:nvSpPr>
        <p:spPr>
          <a:xfrm>
            <a:off x="498818" y="5590083"/>
            <a:ext cx="9260136" cy="732786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17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10.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CEPROMIN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PREZENTARE PROIECT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17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4241593" y="2050714"/>
            <a:ext cx="55463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Cercetări privind îmbunătățirea tehnologiilor de tratare și pentru tratarea recuperativă a apelor de mină provenite din industria extractivă a minereurilor neferoase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213653" y="2031256"/>
            <a:ext cx="5574257" cy="80286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16B831-7951-4319-ACCB-996716A39773}"/>
              </a:ext>
            </a:extLst>
          </p:cNvPr>
          <p:cNvSpPr/>
          <p:nvPr/>
        </p:nvSpPr>
        <p:spPr>
          <a:xfrm>
            <a:off x="290349" y="2027088"/>
            <a:ext cx="3811522" cy="4202781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9B904-215E-48D0-9564-21FC65B89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51" y="2800823"/>
            <a:ext cx="475891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8B52ED-1DEF-4812-90F3-248F9BFB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751" y="2813420"/>
            <a:ext cx="728928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18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D56E4-3DFB-4F22-9029-E6E3D2123E5F}"/>
              </a:ext>
            </a:extLst>
          </p:cNvPr>
          <p:cNvCxnSpPr>
            <a:cxnSpLocks/>
          </p:cNvCxnSpPr>
          <p:nvPr/>
        </p:nvCxnSpPr>
        <p:spPr>
          <a:xfrm>
            <a:off x="426152" y="2936322"/>
            <a:ext cx="355272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827ED-C440-40FC-835B-09F2852B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4743" y="2691984"/>
            <a:ext cx="728928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16 luni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843995-0566-46A8-9EBB-E1535039B6BA}"/>
              </a:ext>
            </a:extLst>
          </p:cNvPr>
          <p:cNvCxnSpPr>
            <a:cxnSpLocks/>
          </p:cNvCxnSpPr>
          <p:nvPr/>
        </p:nvCxnSpPr>
        <p:spPr>
          <a:xfrm flipV="1">
            <a:off x="426150" y="2934657"/>
            <a:ext cx="2974087" cy="1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415E02F-56A4-412E-8AFD-CB2678AFC3FA}"/>
              </a:ext>
            </a:extLst>
          </p:cNvPr>
          <p:cNvSpPr txBox="1"/>
          <p:nvPr/>
        </p:nvSpPr>
        <p:spPr>
          <a:xfrm>
            <a:off x="418897" y="2607730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89%  realizat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FF8C43-6874-4C37-BCCE-369FDBE14729}"/>
              </a:ext>
            </a:extLst>
          </p:cNvPr>
          <p:cNvSpPr txBox="1"/>
          <p:nvPr/>
        </p:nvSpPr>
        <p:spPr>
          <a:xfrm>
            <a:off x="166434" y="2174910"/>
            <a:ext cx="26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DURATA DE REALIZARE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6CB2A4-2A15-4E54-9216-1E497EB61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112" y="2989548"/>
            <a:ext cx="167037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i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Noi.2017-Mai.2019</a:t>
            </a:r>
            <a:endParaRPr lang="en-US" altLang="ja-JP" sz="1200" i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9E53EF-72A1-4645-8E64-9C58C963AE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2285876"/>
              </p:ext>
            </p:extLst>
          </p:nvPr>
        </p:nvGraphicFramePr>
        <p:xfrm>
          <a:off x="-1073588" y="3381096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F0D7D69-743A-42A4-8A73-8E040897F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0918203"/>
              </p:ext>
            </p:extLst>
          </p:nvPr>
        </p:nvGraphicFramePr>
        <p:xfrm>
          <a:off x="909263" y="4718554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E5ADF24-D580-454F-84F7-8F63312CD0D9}"/>
              </a:ext>
            </a:extLst>
          </p:cNvPr>
          <p:cNvSpPr txBox="1"/>
          <p:nvPr/>
        </p:nvSpPr>
        <p:spPr>
          <a:xfrm>
            <a:off x="1489112" y="359718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INCD ECOIND</a:t>
            </a:r>
          </a:p>
          <a:p>
            <a:pPr marL="185738" indent="-9525"/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357.100 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290.860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74FD0-6478-4EF5-BD78-DCA4805D3774}"/>
              </a:ext>
            </a:extLst>
          </p:cNvPr>
          <p:cNvSpPr txBox="1"/>
          <p:nvPr/>
        </p:nvSpPr>
        <p:spPr>
          <a:xfrm>
            <a:off x="4213653" y="2950353"/>
            <a:ext cx="557425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Identificarea si analiza unor concepte pentru epurarea recuperativa a apelor de mina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Cercetare industriala privind solutiile tehnice pentru testarea procedeelor selectate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Testarea si evaluarea tehnologica pe baza rezultatelor experimentale a unor procedee de ameliorare a calitatii efluentilor rezultati prin tratarea conventionala a apelor de mina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Integrarea procedeelor si validarea in conditii de laborator a tehnologiei de tratare recuperativa a apelor de mina cu valorificarea aluminiului in situ pentru precipitarea sulfatului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Experimentarea si verificarea produsilor de tip coagulant si adsorbanti</a:t>
            </a:r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764373-6ACE-4A72-9F7A-B6B9F39FCD1B}"/>
              </a:ext>
            </a:extLst>
          </p:cNvPr>
          <p:cNvSpPr txBox="1"/>
          <p:nvPr/>
        </p:nvSpPr>
        <p:spPr>
          <a:xfrm>
            <a:off x="-604298" y="503680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CEPROMIN</a:t>
            </a: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388.385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 algn="r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291.447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</p:spTree>
    <p:extLst>
      <p:ext uri="{BB962C8B-B14F-4D97-AF65-F5344CB8AC3E}">
        <p14:creationId xmlns:p14="http://schemas.microsoft.com/office/powerpoint/2010/main" val="358575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18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11.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ALL GREEN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PREZENTARE PROIECT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18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4274337" y="2067968"/>
            <a:ext cx="54017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Reciclarea avansată integrată a deșeurilor 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combinate</a:t>
            </a:r>
            <a:r>
              <a:rPr lang="en-US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inseparabile 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de mase plastice și hârtie, nereciclabile prin tehnologiile actuale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213653" y="2031256"/>
            <a:ext cx="5574257" cy="80286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16B831-7951-4319-ACCB-996716A39773}"/>
              </a:ext>
            </a:extLst>
          </p:cNvPr>
          <p:cNvSpPr/>
          <p:nvPr/>
        </p:nvSpPr>
        <p:spPr>
          <a:xfrm>
            <a:off x="290349" y="2027088"/>
            <a:ext cx="3811522" cy="4202781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9B904-215E-48D0-9564-21FC65B89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51" y="2800823"/>
            <a:ext cx="475891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8B52ED-1DEF-4812-90F3-248F9BFB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751" y="2813420"/>
            <a:ext cx="728928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24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D56E4-3DFB-4F22-9029-E6E3D2123E5F}"/>
              </a:ext>
            </a:extLst>
          </p:cNvPr>
          <p:cNvCxnSpPr>
            <a:cxnSpLocks/>
          </p:cNvCxnSpPr>
          <p:nvPr/>
        </p:nvCxnSpPr>
        <p:spPr>
          <a:xfrm>
            <a:off x="426152" y="2936322"/>
            <a:ext cx="355272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827ED-C440-40FC-835B-09F2852B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500" y="2692385"/>
            <a:ext cx="728928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16 luni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843995-0566-46A8-9EBB-E1535039B6BA}"/>
              </a:ext>
            </a:extLst>
          </p:cNvPr>
          <p:cNvCxnSpPr>
            <a:cxnSpLocks/>
          </p:cNvCxnSpPr>
          <p:nvPr/>
        </p:nvCxnSpPr>
        <p:spPr>
          <a:xfrm flipV="1">
            <a:off x="426150" y="2934658"/>
            <a:ext cx="2723495" cy="1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415E02F-56A4-412E-8AFD-CB2678AFC3FA}"/>
              </a:ext>
            </a:extLst>
          </p:cNvPr>
          <p:cNvSpPr txBox="1"/>
          <p:nvPr/>
        </p:nvSpPr>
        <p:spPr>
          <a:xfrm>
            <a:off x="418897" y="2607730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67%  realizat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FF8C43-6874-4C37-BCCE-369FDBE14729}"/>
              </a:ext>
            </a:extLst>
          </p:cNvPr>
          <p:cNvSpPr txBox="1"/>
          <p:nvPr/>
        </p:nvSpPr>
        <p:spPr>
          <a:xfrm>
            <a:off x="166434" y="2174910"/>
            <a:ext cx="26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DURATA DE REALIZARE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6CB2A4-2A15-4E54-9216-1E497EB61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9112" y="2989548"/>
            <a:ext cx="167037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i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Noi.2017-Noi.2019</a:t>
            </a:r>
            <a:endParaRPr lang="en-US" altLang="ja-JP" sz="1200" i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9E53EF-72A1-4645-8E64-9C58C963AE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0044030"/>
              </p:ext>
            </p:extLst>
          </p:nvPr>
        </p:nvGraphicFramePr>
        <p:xfrm>
          <a:off x="-1073588" y="3381096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F0D7D69-743A-42A4-8A73-8E040897F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1774764"/>
              </p:ext>
            </p:extLst>
          </p:nvPr>
        </p:nvGraphicFramePr>
        <p:xfrm>
          <a:off x="909263" y="4718554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E5ADF24-D580-454F-84F7-8F63312CD0D9}"/>
              </a:ext>
            </a:extLst>
          </p:cNvPr>
          <p:cNvSpPr txBox="1"/>
          <p:nvPr/>
        </p:nvSpPr>
        <p:spPr>
          <a:xfrm>
            <a:off x="1489112" y="359718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INCD ECOIND</a:t>
            </a: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401.841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239.505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74FD0-6478-4EF5-BD78-DCA4805D3774}"/>
              </a:ext>
            </a:extLst>
          </p:cNvPr>
          <p:cNvSpPr txBox="1"/>
          <p:nvPr/>
        </p:nvSpPr>
        <p:spPr>
          <a:xfrm>
            <a:off x="4180909" y="3076335"/>
            <a:ext cx="557425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Evaluarea cerintelor tehnice de utilizare a deseurilor combinate de plastic si hartie pentru reciclare superioara prin noi tehnologii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Studii și cercetări aprofundate privind adaptarea tehnologiei de colectare, selectare și reciclare a deșeurilor combinate de plastic și hârtie, în vederea obținerii de materie primă pentru produse noi.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Studii și cercetări aprofundate privind tehnologia și echipamentele de dezinsecție/dezinfecție asociate reciclării deșeurilor combinate din plastic și hârtie.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Realizarea unui model experimental de uscător/sterilizator cu microunde pentru deșeuri combinate de plastic și hârtie mărunțite la nivel de fulgi/granule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Studii si cercetari privind obtinerea unei game cat mai mari de composite termoplastice pe baza materiei prime obtinute din reciclarea deseurilor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Realizarea prototipurilor de componente extrudate si testarea functionalitatii acestora</a:t>
            </a:r>
          </a:p>
          <a:p>
            <a:pPr marL="628650" indent="-452438" algn="just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764373-6ACE-4A72-9F7A-B6B9F39FCD1B}"/>
              </a:ext>
            </a:extLst>
          </p:cNvPr>
          <p:cNvSpPr txBox="1"/>
          <p:nvPr/>
        </p:nvSpPr>
        <p:spPr>
          <a:xfrm>
            <a:off x="-604298" y="503680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ALL GREEN</a:t>
            </a: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900.000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 algn="r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349.961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</p:spTree>
    <p:extLst>
      <p:ext uri="{BB962C8B-B14F-4D97-AF65-F5344CB8AC3E}">
        <p14:creationId xmlns:p14="http://schemas.microsoft.com/office/powerpoint/2010/main" val="41667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19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12.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SANIMED INTERNATIONAL IMPEX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PREZENTARE PROIECT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19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4287145" y="2067968"/>
            <a:ext cx="53889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Modelarea conceptuală și dezvoltarea unui sistem integrat de epurare a apelor reziduale adaptat tehnologiilor de producție a substraturilor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colagenice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poroase în cadrul                                           SC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Sanimed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International Impex SRL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213653" y="2031256"/>
            <a:ext cx="5574257" cy="104507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16B831-7951-4319-ACCB-996716A39773}"/>
              </a:ext>
            </a:extLst>
          </p:cNvPr>
          <p:cNvSpPr/>
          <p:nvPr/>
        </p:nvSpPr>
        <p:spPr>
          <a:xfrm>
            <a:off x="290349" y="2027088"/>
            <a:ext cx="3811522" cy="4202781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9B904-215E-48D0-9564-21FC65B89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51" y="2800823"/>
            <a:ext cx="475891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8B52ED-1DEF-4812-90F3-248F9BFB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751" y="2813420"/>
            <a:ext cx="728928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24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D56E4-3DFB-4F22-9029-E6E3D2123E5F}"/>
              </a:ext>
            </a:extLst>
          </p:cNvPr>
          <p:cNvCxnSpPr>
            <a:cxnSpLocks/>
          </p:cNvCxnSpPr>
          <p:nvPr/>
        </p:nvCxnSpPr>
        <p:spPr>
          <a:xfrm>
            <a:off x="426152" y="2936322"/>
            <a:ext cx="355272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827ED-C440-40FC-835B-09F2852B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500" y="2730172"/>
            <a:ext cx="728928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9 luni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15E02F-56A4-412E-8AFD-CB2678AFC3FA}"/>
              </a:ext>
            </a:extLst>
          </p:cNvPr>
          <p:cNvSpPr txBox="1"/>
          <p:nvPr/>
        </p:nvSpPr>
        <p:spPr>
          <a:xfrm>
            <a:off x="418897" y="2636657"/>
            <a:ext cx="107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38%  realizat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FF8C43-6874-4C37-BCCE-369FDBE14729}"/>
              </a:ext>
            </a:extLst>
          </p:cNvPr>
          <p:cNvSpPr txBox="1"/>
          <p:nvPr/>
        </p:nvSpPr>
        <p:spPr>
          <a:xfrm>
            <a:off x="166434" y="2174910"/>
            <a:ext cx="26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DURATA DE REALIZARE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6CB2A4-2A15-4E54-9216-1E497EB61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0436" y="2992420"/>
            <a:ext cx="167037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i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Iun.2018-Iun.2020</a:t>
            </a:r>
            <a:endParaRPr lang="en-US" altLang="ja-JP" sz="1200" i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9E53EF-72A1-4645-8E64-9C58C963AE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8781924"/>
              </p:ext>
            </p:extLst>
          </p:nvPr>
        </p:nvGraphicFramePr>
        <p:xfrm>
          <a:off x="-1073588" y="3381096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F0D7D69-743A-42A4-8A73-8E040897F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452885"/>
              </p:ext>
            </p:extLst>
          </p:nvPr>
        </p:nvGraphicFramePr>
        <p:xfrm>
          <a:off x="909263" y="4718554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E5ADF24-D580-454F-84F7-8F63312CD0D9}"/>
              </a:ext>
            </a:extLst>
          </p:cNvPr>
          <p:cNvSpPr txBox="1"/>
          <p:nvPr/>
        </p:nvSpPr>
        <p:spPr>
          <a:xfrm>
            <a:off x="1489112" y="359718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INCD ECOIND</a:t>
            </a: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569.836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110.368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74FD0-6478-4EF5-BD78-DCA4805D3774}"/>
              </a:ext>
            </a:extLst>
          </p:cNvPr>
          <p:cNvSpPr txBox="1"/>
          <p:nvPr/>
        </p:nvSpPr>
        <p:spPr>
          <a:xfrm>
            <a:off x="4180909" y="3076335"/>
            <a:ext cx="557425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Cercetare industriala pentru identificarea, analiza critica si selectarea modelelor conceptuale pentru epurarea apelor reziduale rezultate din instalatia de fabricare a substraturilor colagenice poroase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Cercetare industriala privind testarea solutiilor tehnice ce pot fi utilizate in cadrul fluxurilor de epurare a apelor uzate rezultate de la fabricarea colagenului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Selectarea modelului experimental optim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Stabilirea parametrilor optimi de functionare ai fluxului tehnologic selectat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Experimentarea fluxului tehnologic in conditii reale de functionare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Demonstrarea functionalitatii tehnologiei de epurare    </a:t>
            </a:r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764373-6ACE-4A72-9F7A-B6B9F39FCD1B}"/>
              </a:ext>
            </a:extLst>
          </p:cNvPr>
          <p:cNvSpPr txBox="1"/>
          <p:nvPr/>
        </p:nvSpPr>
        <p:spPr>
          <a:xfrm>
            <a:off x="-604298" y="503680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SANIMED</a:t>
            </a: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924.000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 algn="r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103.984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843995-0566-46A8-9EBB-E1535039B6BA}"/>
              </a:ext>
            </a:extLst>
          </p:cNvPr>
          <p:cNvCxnSpPr>
            <a:cxnSpLocks/>
          </p:cNvCxnSpPr>
          <p:nvPr/>
        </p:nvCxnSpPr>
        <p:spPr>
          <a:xfrm>
            <a:off x="426150" y="2934660"/>
            <a:ext cx="1353223" cy="0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3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5659" y="2333625"/>
            <a:ext cx="1029854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700" dirty="0">
                <a:solidFill>
                  <a:schemeClr val="bg1"/>
                </a:solidFill>
                <a:latin typeface="Trebuchet MS" panose="020B0603020202020204" pitchFamily="34" charset="0"/>
              </a:rPr>
              <a:t>Număr contract de finanțare:              	55/05.09.2016    </a:t>
            </a:r>
          </a:p>
          <a:p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o-RO" sz="1700" dirty="0">
                <a:solidFill>
                  <a:schemeClr val="bg1"/>
                </a:solidFill>
                <a:latin typeface="Trebuchet MS" panose="020B0603020202020204" pitchFamily="34" charset="0"/>
              </a:rPr>
              <a:t>Data demarării proiectului:                 	05.09.2016</a:t>
            </a:r>
          </a:p>
          <a:p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o-RO" sz="1700" dirty="0">
                <a:solidFill>
                  <a:schemeClr val="bg1"/>
                </a:solidFill>
                <a:latin typeface="Trebuchet MS" panose="020B0603020202020204" pitchFamily="34" charset="0"/>
              </a:rPr>
              <a:t>Durata proiectului:                              	5 ani (60 luni)</a:t>
            </a:r>
          </a:p>
          <a:p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o-RO" sz="1700" dirty="0">
                <a:solidFill>
                  <a:schemeClr val="bg1"/>
                </a:solidFill>
                <a:latin typeface="Trebuchet MS" panose="020B0603020202020204" pitchFamily="34" charset="0"/>
              </a:rPr>
              <a:t>Data estimată a finalizării proiectului:             05.09.2021     </a:t>
            </a:r>
          </a:p>
          <a:p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o-RO" sz="1700" dirty="0">
                <a:solidFill>
                  <a:schemeClr val="bg1"/>
                </a:solidFill>
                <a:latin typeface="Trebuchet MS" panose="020B0603020202020204" pitchFamily="34" charset="0"/>
              </a:rPr>
              <a:t>Domeniile în care se încadrează proiectul:</a:t>
            </a: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2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13" name="Freeform 57"/>
          <p:cNvSpPr/>
          <p:nvPr/>
        </p:nvSpPr>
        <p:spPr>
          <a:xfrm>
            <a:off x="4995748" y="4106543"/>
            <a:ext cx="407953" cy="682001"/>
          </a:xfrm>
          <a:custGeom>
            <a:avLst/>
            <a:gdLst>
              <a:gd name="connsiteX0" fmla="*/ 266700 w 731520"/>
              <a:gd name="connsiteY0" fmla="*/ 0 h 1196340"/>
              <a:gd name="connsiteX1" fmla="*/ 731520 w 731520"/>
              <a:gd name="connsiteY1" fmla="*/ 1196340 h 1196340"/>
              <a:gd name="connsiteX2" fmla="*/ 0 w 731520"/>
              <a:gd name="connsiteY2" fmla="*/ 1196340 h 1196340"/>
              <a:gd name="connsiteX3" fmla="*/ 266700 w 731520"/>
              <a:gd name="connsiteY3" fmla="*/ 0 h 1196340"/>
              <a:gd name="connsiteX0" fmla="*/ 266700 w 739140"/>
              <a:gd name="connsiteY0" fmla="*/ 0 h 1226820"/>
              <a:gd name="connsiteX1" fmla="*/ 739140 w 739140"/>
              <a:gd name="connsiteY1" fmla="*/ 1226820 h 1226820"/>
              <a:gd name="connsiteX2" fmla="*/ 0 w 739140"/>
              <a:gd name="connsiteY2" fmla="*/ 1196340 h 1226820"/>
              <a:gd name="connsiteX3" fmla="*/ 266700 w 739140"/>
              <a:gd name="connsiteY3" fmla="*/ 0 h 1226820"/>
              <a:gd name="connsiteX0" fmla="*/ 266700 w 753428"/>
              <a:gd name="connsiteY0" fmla="*/ 0 h 1241107"/>
              <a:gd name="connsiteX1" fmla="*/ 753428 w 753428"/>
              <a:gd name="connsiteY1" fmla="*/ 1241107 h 1241107"/>
              <a:gd name="connsiteX2" fmla="*/ 0 w 753428"/>
              <a:gd name="connsiteY2" fmla="*/ 1196340 h 1241107"/>
              <a:gd name="connsiteX3" fmla="*/ 266700 w 753428"/>
              <a:gd name="connsiteY3" fmla="*/ 0 h 1241107"/>
              <a:gd name="connsiteX0" fmla="*/ 266700 w 758190"/>
              <a:gd name="connsiteY0" fmla="*/ 0 h 1226819"/>
              <a:gd name="connsiteX1" fmla="*/ 758190 w 758190"/>
              <a:gd name="connsiteY1" fmla="*/ 1226819 h 1226819"/>
              <a:gd name="connsiteX2" fmla="*/ 0 w 758190"/>
              <a:gd name="connsiteY2" fmla="*/ 1196340 h 1226819"/>
              <a:gd name="connsiteX3" fmla="*/ 266700 w 758190"/>
              <a:gd name="connsiteY3" fmla="*/ 0 h 1226819"/>
              <a:gd name="connsiteX0" fmla="*/ 278607 w 758190"/>
              <a:gd name="connsiteY0" fmla="*/ 0 h 1212532"/>
              <a:gd name="connsiteX1" fmla="*/ 758190 w 758190"/>
              <a:gd name="connsiteY1" fmla="*/ 1212532 h 1212532"/>
              <a:gd name="connsiteX2" fmla="*/ 0 w 758190"/>
              <a:gd name="connsiteY2" fmla="*/ 1182053 h 1212532"/>
              <a:gd name="connsiteX3" fmla="*/ 278607 w 758190"/>
              <a:gd name="connsiteY3" fmla="*/ 0 h 1212532"/>
              <a:gd name="connsiteX0" fmla="*/ 302420 w 782003"/>
              <a:gd name="connsiteY0" fmla="*/ 0 h 1212532"/>
              <a:gd name="connsiteX1" fmla="*/ 782003 w 782003"/>
              <a:gd name="connsiteY1" fmla="*/ 1212532 h 1212532"/>
              <a:gd name="connsiteX2" fmla="*/ 0 w 782003"/>
              <a:gd name="connsiteY2" fmla="*/ 1184434 h 1212532"/>
              <a:gd name="connsiteX3" fmla="*/ 302420 w 782003"/>
              <a:gd name="connsiteY3" fmla="*/ 0 h 121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003" h="1212532">
                <a:moveTo>
                  <a:pt x="302420" y="0"/>
                </a:moveTo>
                <a:lnTo>
                  <a:pt x="782003" y="1212532"/>
                </a:lnTo>
                <a:lnTo>
                  <a:pt x="0" y="1184434"/>
                </a:lnTo>
                <a:lnTo>
                  <a:pt x="302420" y="0"/>
                </a:lnTo>
                <a:close/>
              </a:path>
            </a:pathLst>
          </a:custGeom>
          <a:solidFill>
            <a:srgbClr val="743B3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14" name="Freeform 58"/>
          <p:cNvSpPr/>
          <p:nvPr/>
        </p:nvSpPr>
        <p:spPr>
          <a:xfrm>
            <a:off x="4573125" y="4100355"/>
            <a:ext cx="592301" cy="1054344"/>
          </a:xfrm>
          <a:custGeom>
            <a:avLst/>
            <a:gdLst>
              <a:gd name="connsiteX0" fmla="*/ 403860 w 1135380"/>
              <a:gd name="connsiteY0" fmla="*/ 0 h 1790700"/>
              <a:gd name="connsiteX1" fmla="*/ 403860 w 1135380"/>
              <a:gd name="connsiteY1" fmla="*/ 0 h 1790700"/>
              <a:gd name="connsiteX2" fmla="*/ 0 w 1135380"/>
              <a:gd name="connsiteY2" fmla="*/ 1744980 h 1790700"/>
              <a:gd name="connsiteX3" fmla="*/ 777240 w 1135380"/>
              <a:gd name="connsiteY3" fmla="*/ 1790700 h 1790700"/>
              <a:gd name="connsiteX4" fmla="*/ 1135380 w 1135380"/>
              <a:gd name="connsiteY4" fmla="*/ 15240 h 1790700"/>
              <a:gd name="connsiteX5" fmla="*/ 403860 w 1135380"/>
              <a:gd name="connsiteY5" fmla="*/ 0 h 1790700"/>
              <a:gd name="connsiteX0" fmla="*/ 403860 w 1135380"/>
              <a:gd name="connsiteY0" fmla="*/ 0 h 1874520"/>
              <a:gd name="connsiteX1" fmla="*/ 403860 w 1135380"/>
              <a:gd name="connsiteY1" fmla="*/ 0 h 1874520"/>
              <a:gd name="connsiteX2" fmla="*/ 0 w 1135380"/>
              <a:gd name="connsiteY2" fmla="*/ 1744980 h 1874520"/>
              <a:gd name="connsiteX3" fmla="*/ 670560 w 1135380"/>
              <a:gd name="connsiteY3" fmla="*/ 1874520 h 1874520"/>
              <a:gd name="connsiteX4" fmla="*/ 1135380 w 1135380"/>
              <a:gd name="connsiteY4" fmla="*/ 15240 h 1874520"/>
              <a:gd name="connsiteX5" fmla="*/ 403860 w 1135380"/>
              <a:gd name="connsiteY5" fmla="*/ 0 h 187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" h="1874520">
                <a:moveTo>
                  <a:pt x="403860" y="0"/>
                </a:moveTo>
                <a:lnTo>
                  <a:pt x="403860" y="0"/>
                </a:lnTo>
                <a:lnTo>
                  <a:pt x="0" y="1744980"/>
                </a:lnTo>
                <a:lnTo>
                  <a:pt x="670560" y="1874520"/>
                </a:lnTo>
                <a:lnTo>
                  <a:pt x="1135380" y="15240"/>
                </a:lnTo>
                <a:lnTo>
                  <a:pt x="403860" y="0"/>
                </a:lnTo>
                <a:close/>
              </a:path>
            </a:pathLst>
          </a:custGeom>
          <a:solidFill>
            <a:srgbClr val="AC5C5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15" name="Freeform 59"/>
          <p:cNvSpPr/>
          <p:nvPr/>
        </p:nvSpPr>
        <p:spPr>
          <a:xfrm>
            <a:off x="4507608" y="4474963"/>
            <a:ext cx="407953" cy="682001"/>
          </a:xfrm>
          <a:custGeom>
            <a:avLst/>
            <a:gdLst>
              <a:gd name="connsiteX0" fmla="*/ 266700 w 731520"/>
              <a:gd name="connsiteY0" fmla="*/ 0 h 1196340"/>
              <a:gd name="connsiteX1" fmla="*/ 731520 w 731520"/>
              <a:gd name="connsiteY1" fmla="*/ 1196340 h 1196340"/>
              <a:gd name="connsiteX2" fmla="*/ 0 w 731520"/>
              <a:gd name="connsiteY2" fmla="*/ 1196340 h 1196340"/>
              <a:gd name="connsiteX3" fmla="*/ 266700 w 731520"/>
              <a:gd name="connsiteY3" fmla="*/ 0 h 1196340"/>
              <a:gd name="connsiteX0" fmla="*/ 266700 w 739140"/>
              <a:gd name="connsiteY0" fmla="*/ 0 h 1226820"/>
              <a:gd name="connsiteX1" fmla="*/ 739140 w 739140"/>
              <a:gd name="connsiteY1" fmla="*/ 1226820 h 1226820"/>
              <a:gd name="connsiteX2" fmla="*/ 0 w 739140"/>
              <a:gd name="connsiteY2" fmla="*/ 1196340 h 1226820"/>
              <a:gd name="connsiteX3" fmla="*/ 266700 w 739140"/>
              <a:gd name="connsiteY3" fmla="*/ 0 h 1226820"/>
              <a:gd name="connsiteX0" fmla="*/ 266700 w 753428"/>
              <a:gd name="connsiteY0" fmla="*/ 0 h 1241107"/>
              <a:gd name="connsiteX1" fmla="*/ 753428 w 753428"/>
              <a:gd name="connsiteY1" fmla="*/ 1241107 h 1241107"/>
              <a:gd name="connsiteX2" fmla="*/ 0 w 753428"/>
              <a:gd name="connsiteY2" fmla="*/ 1196340 h 1241107"/>
              <a:gd name="connsiteX3" fmla="*/ 266700 w 753428"/>
              <a:gd name="connsiteY3" fmla="*/ 0 h 1241107"/>
              <a:gd name="connsiteX0" fmla="*/ 266700 w 758190"/>
              <a:gd name="connsiteY0" fmla="*/ 0 h 1226819"/>
              <a:gd name="connsiteX1" fmla="*/ 758190 w 758190"/>
              <a:gd name="connsiteY1" fmla="*/ 1226819 h 1226819"/>
              <a:gd name="connsiteX2" fmla="*/ 0 w 758190"/>
              <a:gd name="connsiteY2" fmla="*/ 1196340 h 1226819"/>
              <a:gd name="connsiteX3" fmla="*/ 266700 w 758190"/>
              <a:gd name="connsiteY3" fmla="*/ 0 h 1226819"/>
              <a:gd name="connsiteX0" fmla="*/ 278607 w 758190"/>
              <a:gd name="connsiteY0" fmla="*/ 0 h 1212532"/>
              <a:gd name="connsiteX1" fmla="*/ 758190 w 758190"/>
              <a:gd name="connsiteY1" fmla="*/ 1212532 h 1212532"/>
              <a:gd name="connsiteX2" fmla="*/ 0 w 758190"/>
              <a:gd name="connsiteY2" fmla="*/ 1182053 h 1212532"/>
              <a:gd name="connsiteX3" fmla="*/ 278607 w 758190"/>
              <a:gd name="connsiteY3" fmla="*/ 0 h 1212532"/>
              <a:gd name="connsiteX0" fmla="*/ 302420 w 782003"/>
              <a:gd name="connsiteY0" fmla="*/ 0 h 1212532"/>
              <a:gd name="connsiteX1" fmla="*/ 782003 w 782003"/>
              <a:gd name="connsiteY1" fmla="*/ 1212532 h 1212532"/>
              <a:gd name="connsiteX2" fmla="*/ 0 w 782003"/>
              <a:gd name="connsiteY2" fmla="*/ 1184434 h 1212532"/>
              <a:gd name="connsiteX3" fmla="*/ 302420 w 782003"/>
              <a:gd name="connsiteY3" fmla="*/ 0 h 121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003" h="1212532">
                <a:moveTo>
                  <a:pt x="302420" y="0"/>
                </a:moveTo>
                <a:lnTo>
                  <a:pt x="782003" y="1212532"/>
                </a:lnTo>
                <a:lnTo>
                  <a:pt x="0" y="1184434"/>
                </a:lnTo>
                <a:lnTo>
                  <a:pt x="302420" y="0"/>
                </a:lnTo>
                <a:close/>
              </a:path>
            </a:pathLst>
          </a:custGeom>
          <a:solidFill>
            <a:srgbClr val="31313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16" name="Freeform 60"/>
          <p:cNvSpPr/>
          <p:nvPr/>
        </p:nvSpPr>
        <p:spPr>
          <a:xfrm>
            <a:off x="4082104" y="4490413"/>
            <a:ext cx="592301" cy="1054344"/>
          </a:xfrm>
          <a:custGeom>
            <a:avLst/>
            <a:gdLst>
              <a:gd name="connsiteX0" fmla="*/ 403860 w 1135380"/>
              <a:gd name="connsiteY0" fmla="*/ 0 h 1790700"/>
              <a:gd name="connsiteX1" fmla="*/ 403860 w 1135380"/>
              <a:gd name="connsiteY1" fmla="*/ 0 h 1790700"/>
              <a:gd name="connsiteX2" fmla="*/ 0 w 1135380"/>
              <a:gd name="connsiteY2" fmla="*/ 1744980 h 1790700"/>
              <a:gd name="connsiteX3" fmla="*/ 777240 w 1135380"/>
              <a:gd name="connsiteY3" fmla="*/ 1790700 h 1790700"/>
              <a:gd name="connsiteX4" fmla="*/ 1135380 w 1135380"/>
              <a:gd name="connsiteY4" fmla="*/ 15240 h 1790700"/>
              <a:gd name="connsiteX5" fmla="*/ 403860 w 1135380"/>
              <a:gd name="connsiteY5" fmla="*/ 0 h 1790700"/>
              <a:gd name="connsiteX0" fmla="*/ 403860 w 1135380"/>
              <a:gd name="connsiteY0" fmla="*/ 0 h 1874520"/>
              <a:gd name="connsiteX1" fmla="*/ 403860 w 1135380"/>
              <a:gd name="connsiteY1" fmla="*/ 0 h 1874520"/>
              <a:gd name="connsiteX2" fmla="*/ 0 w 1135380"/>
              <a:gd name="connsiteY2" fmla="*/ 1744980 h 1874520"/>
              <a:gd name="connsiteX3" fmla="*/ 670560 w 1135380"/>
              <a:gd name="connsiteY3" fmla="*/ 1874520 h 1874520"/>
              <a:gd name="connsiteX4" fmla="*/ 1135380 w 1135380"/>
              <a:gd name="connsiteY4" fmla="*/ 15240 h 1874520"/>
              <a:gd name="connsiteX5" fmla="*/ 403860 w 1135380"/>
              <a:gd name="connsiteY5" fmla="*/ 0 h 187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" h="1874520">
                <a:moveTo>
                  <a:pt x="403860" y="0"/>
                </a:moveTo>
                <a:lnTo>
                  <a:pt x="403860" y="0"/>
                </a:lnTo>
                <a:lnTo>
                  <a:pt x="0" y="1744980"/>
                </a:lnTo>
                <a:lnTo>
                  <a:pt x="670560" y="1874520"/>
                </a:lnTo>
                <a:lnTo>
                  <a:pt x="1135380" y="15240"/>
                </a:lnTo>
                <a:lnTo>
                  <a:pt x="403860" y="0"/>
                </a:lnTo>
                <a:close/>
              </a:path>
            </a:pathLst>
          </a:custGeom>
          <a:solidFill>
            <a:srgbClr val="8C8C8C"/>
          </a:solidFill>
          <a:ln w="12700">
            <a:solidFill>
              <a:srgbClr val="8C8C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18" name="Freeform 62"/>
          <p:cNvSpPr/>
          <p:nvPr/>
        </p:nvSpPr>
        <p:spPr>
          <a:xfrm>
            <a:off x="4254771" y="4987481"/>
            <a:ext cx="407953" cy="682001"/>
          </a:xfrm>
          <a:custGeom>
            <a:avLst/>
            <a:gdLst>
              <a:gd name="connsiteX0" fmla="*/ 266700 w 731520"/>
              <a:gd name="connsiteY0" fmla="*/ 0 h 1196340"/>
              <a:gd name="connsiteX1" fmla="*/ 731520 w 731520"/>
              <a:gd name="connsiteY1" fmla="*/ 1196340 h 1196340"/>
              <a:gd name="connsiteX2" fmla="*/ 0 w 731520"/>
              <a:gd name="connsiteY2" fmla="*/ 1196340 h 1196340"/>
              <a:gd name="connsiteX3" fmla="*/ 266700 w 731520"/>
              <a:gd name="connsiteY3" fmla="*/ 0 h 1196340"/>
              <a:gd name="connsiteX0" fmla="*/ 266700 w 739140"/>
              <a:gd name="connsiteY0" fmla="*/ 0 h 1226820"/>
              <a:gd name="connsiteX1" fmla="*/ 739140 w 739140"/>
              <a:gd name="connsiteY1" fmla="*/ 1226820 h 1226820"/>
              <a:gd name="connsiteX2" fmla="*/ 0 w 739140"/>
              <a:gd name="connsiteY2" fmla="*/ 1196340 h 1226820"/>
              <a:gd name="connsiteX3" fmla="*/ 266700 w 739140"/>
              <a:gd name="connsiteY3" fmla="*/ 0 h 1226820"/>
              <a:gd name="connsiteX0" fmla="*/ 266700 w 753428"/>
              <a:gd name="connsiteY0" fmla="*/ 0 h 1241107"/>
              <a:gd name="connsiteX1" fmla="*/ 753428 w 753428"/>
              <a:gd name="connsiteY1" fmla="*/ 1241107 h 1241107"/>
              <a:gd name="connsiteX2" fmla="*/ 0 w 753428"/>
              <a:gd name="connsiteY2" fmla="*/ 1196340 h 1241107"/>
              <a:gd name="connsiteX3" fmla="*/ 266700 w 753428"/>
              <a:gd name="connsiteY3" fmla="*/ 0 h 1241107"/>
              <a:gd name="connsiteX0" fmla="*/ 266700 w 758190"/>
              <a:gd name="connsiteY0" fmla="*/ 0 h 1226819"/>
              <a:gd name="connsiteX1" fmla="*/ 758190 w 758190"/>
              <a:gd name="connsiteY1" fmla="*/ 1226819 h 1226819"/>
              <a:gd name="connsiteX2" fmla="*/ 0 w 758190"/>
              <a:gd name="connsiteY2" fmla="*/ 1196340 h 1226819"/>
              <a:gd name="connsiteX3" fmla="*/ 266700 w 758190"/>
              <a:gd name="connsiteY3" fmla="*/ 0 h 1226819"/>
              <a:gd name="connsiteX0" fmla="*/ 278607 w 758190"/>
              <a:gd name="connsiteY0" fmla="*/ 0 h 1212532"/>
              <a:gd name="connsiteX1" fmla="*/ 758190 w 758190"/>
              <a:gd name="connsiteY1" fmla="*/ 1212532 h 1212532"/>
              <a:gd name="connsiteX2" fmla="*/ 0 w 758190"/>
              <a:gd name="connsiteY2" fmla="*/ 1182053 h 1212532"/>
              <a:gd name="connsiteX3" fmla="*/ 278607 w 758190"/>
              <a:gd name="connsiteY3" fmla="*/ 0 h 1212532"/>
              <a:gd name="connsiteX0" fmla="*/ 302420 w 782003"/>
              <a:gd name="connsiteY0" fmla="*/ 0 h 1212532"/>
              <a:gd name="connsiteX1" fmla="*/ 782003 w 782003"/>
              <a:gd name="connsiteY1" fmla="*/ 1212532 h 1212532"/>
              <a:gd name="connsiteX2" fmla="*/ 0 w 782003"/>
              <a:gd name="connsiteY2" fmla="*/ 1184434 h 1212532"/>
              <a:gd name="connsiteX3" fmla="*/ 302420 w 782003"/>
              <a:gd name="connsiteY3" fmla="*/ 0 h 121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003" h="1212532">
                <a:moveTo>
                  <a:pt x="302420" y="0"/>
                </a:moveTo>
                <a:lnTo>
                  <a:pt x="782003" y="1212532"/>
                </a:lnTo>
                <a:lnTo>
                  <a:pt x="0" y="1184434"/>
                </a:lnTo>
                <a:lnTo>
                  <a:pt x="302420" y="0"/>
                </a:lnTo>
                <a:close/>
              </a:path>
            </a:pathLst>
          </a:custGeom>
          <a:solidFill>
            <a:srgbClr val="57575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19" name="Freeform 63"/>
          <p:cNvSpPr/>
          <p:nvPr/>
        </p:nvSpPr>
        <p:spPr>
          <a:xfrm>
            <a:off x="3826510" y="4944022"/>
            <a:ext cx="592301" cy="1007198"/>
          </a:xfrm>
          <a:custGeom>
            <a:avLst/>
            <a:gdLst>
              <a:gd name="connsiteX0" fmla="*/ 403860 w 1135380"/>
              <a:gd name="connsiteY0" fmla="*/ 0 h 1790700"/>
              <a:gd name="connsiteX1" fmla="*/ 403860 w 1135380"/>
              <a:gd name="connsiteY1" fmla="*/ 0 h 1790700"/>
              <a:gd name="connsiteX2" fmla="*/ 0 w 1135380"/>
              <a:gd name="connsiteY2" fmla="*/ 1744980 h 1790700"/>
              <a:gd name="connsiteX3" fmla="*/ 777240 w 1135380"/>
              <a:gd name="connsiteY3" fmla="*/ 1790700 h 1790700"/>
              <a:gd name="connsiteX4" fmla="*/ 1135380 w 1135380"/>
              <a:gd name="connsiteY4" fmla="*/ 15240 h 1790700"/>
              <a:gd name="connsiteX5" fmla="*/ 403860 w 1135380"/>
              <a:gd name="connsiteY5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" h="1790700">
                <a:moveTo>
                  <a:pt x="403860" y="0"/>
                </a:moveTo>
                <a:lnTo>
                  <a:pt x="403860" y="0"/>
                </a:lnTo>
                <a:lnTo>
                  <a:pt x="0" y="1744980"/>
                </a:lnTo>
                <a:lnTo>
                  <a:pt x="777240" y="1790700"/>
                </a:lnTo>
                <a:lnTo>
                  <a:pt x="1135380" y="15240"/>
                </a:lnTo>
                <a:lnTo>
                  <a:pt x="403860" y="0"/>
                </a:lnTo>
                <a:close/>
              </a:path>
            </a:pathLst>
          </a:custGeom>
          <a:solidFill>
            <a:srgbClr val="B4B4B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endParaRPr lang="en-US" sz="1400" dirty="0" err="1">
              <a:solidFill>
                <a:schemeClr val="tx2"/>
              </a:solidFill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5305183" y="4855710"/>
            <a:ext cx="397407" cy="205725"/>
            <a:chOff x="5300347" y="3553971"/>
            <a:chExt cx="2780174" cy="1439210"/>
          </a:xfrm>
          <a:solidFill>
            <a:schemeClr val="bg1">
              <a:lumMod val="85000"/>
            </a:schemeClr>
          </a:solidFill>
        </p:grpSpPr>
        <p:sp>
          <p:nvSpPr>
            <p:cNvPr id="21" name="Right Arrow 1"/>
            <p:cNvSpPr/>
            <p:nvPr/>
          </p:nvSpPr>
          <p:spPr>
            <a:xfrm>
              <a:off x="5300347" y="3553971"/>
              <a:ext cx="2780174" cy="1439210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2750" h="2185987">
                  <a:moveTo>
                    <a:pt x="0" y="272177"/>
                  </a:moveTo>
                  <a:lnTo>
                    <a:pt x="3129757" y="272177"/>
                  </a:lnTo>
                  <a:lnTo>
                    <a:pt x="3129757" y="0"/>
                  </a:lnTo>
                  <a:lnTo>
                    <a:pt x="4222750" y="1092994"/>
                  </a:lnTo>
                  <a:lnTo>
                    <a:pt x="3129757" y="2185987"/>
                  </a:lnTo>
                  <a:lnTo>
                    <a:pt x="3137377" y="1067990"/>
                  </a:lnTo>
                  <a:lnTo>
                    <a:pt x="1219200" y="1067990"/>
                  </a:lnTo>
                  <a:lnTo>
                    <a:pt x="0" y="27217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  <p:sp>
          <p:nvSpPr>
            <p:cNvPr id="22" name="Right Arrow 1"/>
            <p:cNvSpPr/>
            <p:nvPr/>
          </p:nvSpPr>
          <p:spPr>
            <a:xfrm rot="10800000" flipH="1" flipV="1">
              <a:off x="7362885" y="4257114"/>
              <a:ext cx="712619" cy="736067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  <a:gd name="connsiteX0" fmla="*/ 0 w 3003550"/>
                <a:gd name="connsiteY0" fmla="*/ 1067990 h 2185987"/>
                <a:gd name="connsiteX1" fmla="*/ 1910557 w 3003550"/>
                <a:gd name="connsiteY1" fmla="*/ 272177 h 2185987"/>
                <a:gd name="connsiteX2" fmla="*/ 1910557 w 3003550"/>
                <a:gd name="connsiteY2" fmla="*/ 0 h 2185987"/>
                <a:gd name="connsiteX3" fmla="*/ 3003550 w 3003550"/>
                <a:gd name="connsiteY3" fmla="*/ 1092994 h 2185987"/>
                <a:gd name="connsiteX4" fmla="*/ 1910557 w 3003550"/>
                <a:gd name="connsiteY4" fmla="*/ 2185987 h 2185987"/>
                <a:gd name="connsiteX5" fmla="*/ 1918177 w 3003550"/>
                <a:gd name="connsiteY5" fmla="*/ 1067990 h 2185987"/>
                <a:gd name="connsiteX6" fmla="*/ 0 w 3003550"/>
                <a:gd name="connsiteY6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272177 h 2185987"/>
                <a:gd name="connsiteX2" fmla="*/ 0 w 1092993"/>
                <a:gd name="connsiteY2" fmla="*/ 0 h 2185987"/>
                <a:gd name="connsiteX3" fmla="*/ 1092993 w 1092993"/>
                <a:gd name="connsiteY3" fmla="*/ 1092994 h 2185987"/>
                <a:gd name="connsiteX4" fmla="*/ 0 w 1092993"/>
                <a:gd name="connsiteY4" fmla="*/ 2185987 h 2185987"/>
                <a:gd name="connsiteX5" fmla="*/ 7620 w 1092993"/>
                <a:gd name="connsiteY5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0 h 2185987"/>
                <a:gd name="connsiteX2" fmla="*/ 1092993 w 1092993"/>
                <a:gd name="connsiteY2" fmla="*/ 1092994 h 2185987"/>
                <a:gd name="connsiteX3" fmla="*/ 0 w 1092993"/>
                <a:gd name="connsiteY3" fmla="*/ 2185987 h 2185987"/>
                <a:gd name="connsiteX4" fmla="*/ 7620 w 1092993"/>
                <a:gd name="connsiteY4" fmla="*/ 1067990 h 2185987"/>
                <a:gd name="connsiteX0" fmla="*/ 7620 w 1092993"/>
                <a:gd name="connsiteY0" fmla="*/ 0 h 1117997"/>
                <a:gd name="connsiteX1" fmla="*/ 1092993 w 1092993"/>
                <a:gd name="connsiteY1" fmla="*/ 25004 h 1117997"/>
                <a:gd name="connsiteX2" fmla="*/ 0 w 1092993"/>
                <a:gd name="connsiteY2" fmla="*/ 1117997 h 1117997"/>
                <a:gd name="connsiteX3" fmla="*/ 7620 w 1092993"/>
                <a:gd name="connsiteY3" fmla="*/ 0 h 111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2993" h="1117997">
                  <a:moveTo>
                    <a:pt x="7620" y="0"/>
                  </a:moveTo>
                  <a:lnTo>
                    <a:pt x="1092993" y="25004"/>
                  </a:lnTo>
                  <a:lnTo>
                    <a:pt x="0" y="1117997"/>
                  </a:lnTo>
                  <a:lnTo>
                    <a:pt x="762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292181" y="4109572"/>
            <a:ext cx="397407" cy="205725"/>
            <a:chOff x="5300347" y="3553971"/>
            <a:chExt cx="2780174" cy="1439210"/>
          </a:xfrm>
          <a:solidFill>
            <a:schemeClr val="bg1">
              <a:lumMod val="85000"/>
            </a:schemeClr>
          </a:solidFill>
        </p:grpSpPr>
        <p:sp>
          <p:nvSpPr>
            <p:cNvPr id="31" name="Right Arrow 1"/>
            <p:cNvSpPr/>
            <p:nvPr/>
          </p:nvSpPr>
          <p:spPr>
            <a:xfrm>
              <a:off x="5300347" y="3553971"/>
              <a:ext cx="2780174" cy="1439210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2750" h="2185987">
                  <a:moveTo>
                    <a:pt x="0" y="272177"/>
                  </a:moveTo>
                  <a:lnTo>
                    <a:pt x="3129757" y="272177"/>
                  </a:lnTo>
                  <a:lnTo>
                    <a:pt x="3129757" y="0"/>
                  </a:lnTo>
                  <a:lnTo>
                    <a:pt x="4222750" y="1092994"/>
                  </a:lnTo>
                  <a:lnTo>
                    <a:pt x="3129757" y="2185987"/>
                  </a:lnTo>
                  <a:lnTo>
                    <a:pt x="3137377" y="1067990"/>
                  </a:lnTo>
                  <a:lnTo>
                    <a:pt x="1219200" y="1067990"/>
                  </a:lnTo>
                  <a:lnTo>
                    <a:pt x="0" y="27217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  <p:sp>
          <p:nvSpPr>
            <p:cNvPr id="32" name="Right Arrow 1"/>
            <p:cNvSpPr/>
            <p:nvPr/>
          </p:nvSpPr>
          <p:spPr>
            <a:xfrm rot="10800000" flipH="1" flipV="1">
              <a:off x="7362885" y="4257114"/>
              <a:ext cx="712619" cy="736067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  <a:gd name="connsiteX0" fmla="*/ 0 w 3003550"/>
                <a:gd name="connsiteY0" fmla="*/ 1067990 h 2185987"/>
                <a:gd name="connsiteX1" fmla="*/ 1910557 w 3003550"/>
                <a:gd name="connsiteY1" fmla="*/ 272177 h 2185987"/>
                <a:gd name="connsiteX2" fmla="*/ 1910557 w 3003550"/>
                <a:gd name="connsiteY2" fmla="*/ 0 h 2185987"/>
                <a:gd name="connsiteX3" fmla="*/ 3003550 w 3003550"/>
                <a:gd name="connsiteY3" fmla="*/ 1092994 h 2185987"/>
                <a:gd name="connsiteX4" fmla="*/ 1910557 w 3003550"/>
                <a:gd name="connsiteY4" fmla="*/ 2185987 h 2185987"/>
                <a:gd name="connsiteX5" fmla="*/ 1918177 w 3003550"/>
                <a:gd name="connsiteY5" fmla="*/ 1067990 h 2185987"/>
                <a:gd name="connsiteX6" fmla="*/ 0 w 3003550"/>
                <a:gd name="connsiteY6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272177 h 2185987"/>
                <a:gd name="connsiteX2" fmla="*/ 0 w 1092993"/>
                <a:gd name="connsiteY2" fmla="*/ 0 h 2185987"/>
                <a:gd name="connsiteX3" fmla="*/ 1092993 w 1092993"/>
                <a:gd name="connsiteY3" fmla="*/ 1092994 h 2185987"/>
                <a:gd name="connsiteX4" fmla="*/ 0 w 1092993"/>
                <a:gd name="connsiteY4" fmla="*/ 2185987 h 2185987"/>
                <a:gd name="connsiteX5" fmla="*/ 7620 w 1092993"/>
                <a:gd name="connsiteY5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0 h 2185987"/>
                <a:gd name="connsiteX2" fmla="*/ 1092993 w 1092993"/>
                <a:gd name="connsiteY2" fmla="*/ 1092994 h 2185987"/>
                <a:gd name="connsiteX3" fmla="*/ 0 w 1092993"/>
                <a:gd name="connsiteY3" fmla="*/ 2185987 h 2185987"/>
                <a:gd name="connsiteX4" fmla="*/ 7620 w 1092993"/>
                <a:gd name="connsiteY4" fmla="*/ 1067990 h 2185987"/>
                <a:gd name="connsiteX0" fmla="*/ 7620 w 1092993"/>
                <a:gd name="connsiteY0" fmla="*/ 0 h 1117997"/>
                <a:gd name="connsiteX1" fmla="*/ 1092993 w 1092993"/>
                <a:gd name="connsiteY1" fmla="*/ 25004 h 1117997"/>
                <a:gd name="connsiteX2" fmla="*/ 0 w 1092993"/>
                <a:gd name="connsiteY2" fmla="*/ 1117997 h 1117997"/>
                <a:gd name="connsiteX3" fmla="*/ 7620 w 1092993"/>
                <a:gd name="connsiteY3" fmla="*/ 0 h 111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2993" h="1117997">
                  <a:moveTo>
                    <a:pt x="7620" y="0"/>
                  </a:moveTo>
                  <a:lnTo>
                    <a:pt x="1092993" y="25004"/>
                  </a:lnTo>
                  <a:lnTo>
                    <a:pt x="0" y="1117997"/>
                  </a:lnTo>
                  <a:lnTo>
                    <a:pt x="762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256442" y="4417878"/>
            <a:ext cx="360493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ro-RO" sz="3600" b="1" dirty="0">
                <a:solidFill>
                  <a:schemeClr val="bg1"/>
                </a:solidFill>
                <a:latin typeface="Trebuchet MS" panose="020B0603020202020204" pitchFamily="34" charset="0"/>
              </a:rPr>
              <a:t>3</a:t>
            </a:r>
            <a:endParaRPr lang="en-US" sz="3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26660" y="4056582"/>
            <a:ext cx="360493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ro-RO" sz="3600" b="1" dirty="0">
                <a:solidFill>
                  <a:schemeClr val="bg1"/>
                </a:solidFill>
                <a:latin typeface="Trebuchet MS" panose="020B0603020202020204" pitchFamily="34" charset="0"/>
              </a:rPr>
              <a:t>1</a:t>
            </a:r>
            <a:endParaRPr lang="en-US" sz="3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61565" y="4986297"/>
            <a:ext cx="360493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ro-RO" sz="3600" b="1" dirty="0">
                <a:solidFill>
                  <a:schemeClr val="bg1"/>
                </a:solidFill>
                <a:latin typeface="Trebuchet MS" panose="020B0603020202020204" pitchFamily="34" charset="0"/>
              </a:rPr>
              <a:t>4</a:t>
            </a:r>
            <a:endParaRPr lang="en-US" sz="3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88871" y="4040950"/>
            <a:ext cx="52331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1. BIOECONOMIE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1.2. Bioenergie-biogaz, biomasă, biocombustibil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1.3.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Biotehologii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714271" y="4778707"/>
            <a:ext cx="4699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3. ENERGIE, MEDIU ȘI SCHIMBĂRI CLIMATICE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3.2. Mediu și schimbări climatice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3.3. Sistem inteligente</a:t>
            </a:r>
            <a:endParaRPr lang="ro-RO" sz="17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1482" y="5486391"/>
            <a:ext cx="5078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4. ECO-NANOTEHNOLOGII ȘI MATERIALE AVANSATE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4.3. Tehnologii de depoluare</a:t>
            </a:r>
          </a:p>
          <a:p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     4.4. Materiale</a:t>
            </a:r>
          </a:p>
        </p:txBody>
      </p: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5305183" y="5549485"/>
            <a:ext cx="397407" cy="205725"/>
            <a:chOff x="5300347" y="3553971"/>
            <a:chExt cx="2780174" cy="1439210"/>
          </a:xfrm>
          <a:solidFill>
            <a:schemeClr val="bg1">
              <a:lumMod val="85000"/>
            </a:schemeClr>
          </a:solidFill>
        </p:grpSpPr>
        <p:sp>
          <p:nvSpPr>
            <p:cNvPr id="45" name="Right Arrow 1"/>
            <p:cNvSpPr/>
            <p:nvPr/>
          </p:nvSpPr>
          <p:spPr>
            <a:xfrm>
              <a:off x="5300347" y="3553971"/>
              <a:ext cx="2780174" cy="1439210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2750" h="2185987">
                  <a:moveTo>
                    <a:pt x="0" y="272177"/>
                  </a:moveTo>
                  <a:lnTo>
                    <a:pt x="3129757" y="272177"/>
                  </a:lnTo>
                  <a:lnTo>
                    <a:pt x="3129757" y="0"/>
                  </a:lnTo>
                  <a:lnTo>
                    <a:pt x="4222750" y="1092994"/>
                  </a:lnTo>
                  <a:lnTo>
                    <a:pt x="3129757" y="2185987"/>
                  </a:lnTo>
                  <a:lnTo>
                    <a:pt x="3137377" y="1067990"/>
                  </a:lnTo>
                  <a:lnTo>
                    <a:pt x="1219200" y="1067990"/>
                  </a:lnTo>
                  <a:lnTo>
                    <a:pt x="0" y="272177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  <p:sp>
          <p:nvSpPr>
            <p:cNvPr id="46" name="Right Arrow 1"/>
            <p:cNvSpPr/>
            <p:nvPr/>
          </p:nvSpPr>
          <p:spPr>
            <a:xfrm rot="10800000" flipH="1" flipV="1">
              <a:off x="7362885" y="4257114"/>
              <a:ext cx="712619" cy="736067"/>
            </a:xfrm>
            <a:custGeom>
              <a:avLst/>
              <a:gdLst>
                <a:gd name="connsiteX0" fmla="*/ 0 w 3994150"/>
                <a:gd name="connsiteY0" fmla="*/ 546497 h 2185987"/>
                <a:gd name="connsiteX1" fmla="*/ 2901157 w 3994150"/>
                <a:gd name="connsiteY1" fmla="*/ 5464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8777 w 3994150"/>
                <a:gd name="connsiteY1" fmla="*/ 27979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54649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546497 h 2185987"/>
                <a:gd name="connsiteX0" fmla="*/ 0 w 3994150"/>
                <a:gd name="connsiteY0" fmla="*/ 32551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0 w 3994150"/>
                <a:gd name="connsiteY7" fmla="*/ 32551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1157 w 3994150"/>
                <a:gd name="connsiteY5" fmla="*/ 16394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639490 h 2185987"/>
                <a:gd name="connsiteX7" fmla="*/ 7620 w 3994150"/>
                <a:gd name="connsiteY7" fmla="*/ 256937 h 2185987"/>
                <a:gd name="connsiteX0" fmla="*/ 7620 w 3994150"/>
                <a:gd name="connsiteY0" fmla="*/ 256937 h 2185987"/>
                <a:gd name="connsiteX1" fmla="*/ 2901157 w 3994150"/>
                <a:gd name="connsiteY1" fmla="*/ 272177 h 2185987"/>
                <a:gd name="connsiteX2" fmla="*/ 2901157 w 3994150"/>
                <a:gd name="connsiteY2" fmla="*/ 0 h 2185987"/>
                <a:gd name="connsiteX3" fmla="*/ 3994150 w 3994150"/>
                <a:gd name="connsiteY3" fmla="*/ 1092994 h 2185987"/>
                <a:gd name="connsiteX4" fmla="*/ 2901157 w 3994150"/>
                <a:gd name="connsiteY4" fmla="*/ 2185987 h 2185987"/>
                <a:gd name="connsiteX5" fmla="*/ 2908777 w 3994150"/>
                <a:gd name="connsiteY5" fmla="*/ 1067990 h 2185987"/>
                <a:gd name="connsiteX6" fmla="*/ 0 w 3994150"/>
                <a:gd name="connsiteY6" fmla="*/ 1075610 h 2185987"/>
                <a:gd name="connsiteX7" fmla="*/ 7620 w 3994150"/>
                <a:gd name="connsiteY7" fmla="*/ 256937 h 2185987"/>
                <a:gd name="connsiteX0" fmla="*/ 0 w 4268470"/>
                <a:gd name="connsiteY0" fmla="*/ 249317 h 2185987"/>
                <a:gd name="connsiteX1" fmla="*/ 3175477 w 4268470"/>
                <a:gd name="connsiteY1" fmla="*/ 272177 h 2185987"/>
                <a:gd name="connsiteX2" fmla="*/ 3175477 w 4268470"/>
                <a:gd name="connsiteY2" fmla="*/ 0 h 2185987"/>
                <a:gd name="connsiteX3" fmla="*/ 4268470 w 4268470"/>
                <a:gd name="connsiteY3" fmla="*/ 1092994 h 2185987"/>
                <a:gd name="connsiteX4" fmla="*/ 3175477 w 4268470"/>
                <a:gd name="connsiteY4" fmla="*/ 2185987 h 2185987"/>
                <a:gd name="connsiteX5" fmla="*/ 3183097 w 4268470"/>
                <a:gd name="connsiteY5" fmla="*/ 1067990 h 2185987"/>
                <a:gd name="connsiteX6" fmla="*/ 274320 w 4268470"/>
                <a:gd name="connsiteY6" fmla="*/ 1075610 h 2185987"/>
                <a:gd name="connsiteX7" fmla="*/ 0 w 4268470"/>
                <a:gd name="connsiteY7" fmla="*/ 24931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228600 w 4222750"/>
                <a:gd name="connsiteY6" fmla="*/ 1075610 h 2185987"/>
                <a:gd name="connsiteX7" fmla="*/ 0 w 4222750"/>
                <a:gd name="connsiteY7" fmla="*/ 272177 h 2185987"/>
                <a:gd name="connsiteX0" fmla="*/ 0 w 4222750"/>
                <a:gd name="connsiteY0" fmla="*/ 272177 h 2185987"/>
                <a:gd name="connsiteX1" fmla="*/ 3129757 w 4222750"/>
                <a:gd name="connsiteY1" fmla="*/ 272177 h 2185987"/>
                <a:gd name="connsiteX2" fmla="*/ 3129757 w 4222750"/>
                <a:gd name="connsiteY2" fmla="*/ 0 h 2185987"/>
                <a:gd name="connsiteX3" fmla="*/ 4222750 w 4222750"/>
                <a:gd name="connsiteY3" fmla="*/ 1092994 h 2185987"/>
                <a:gd name="connsiteX4" fmla="*/ 3129757 w 4222750"/>
                <a:gd name="connsiteY4" fmla="*/ 2185987 h 2185987"/>
                <a:gd name="connsiteX5" fmla="*/ 3137377 w 4222750"/>
                <a:gd name="connsiteY5" fmla="*/ 1067990 h 2185987"/>
                <a:gd name="connsiteX6" fmla="*/ 1219200 w 4222750"/>
                <a:gd name="connsiteY6" fmla="*/ 1067990 h 2185987"/>
                <a:gd name="connsiteX7" fmla="*/ 0 w 4222750"/>
                <a:gd name="connsiteY7" fmla="*/ 272177 h 2185987"/>
                <a:gd name="connsiteX0" fmla="*/ 0 w 3003550"/>
                <a:gd name="connsiteY0" fmla="*/ 1067990 h 2185987"/>
                <a:gd name="connsiteX1" fmla="*/ 1910557 w 3003550"/>
                <a:gd name="connsiteY1" fmla="*/ 272177 h 2185987"/>
                <a:gd name="connsiteX2" fmla="*/ 1910557 w 3003550"/>
                <a:gd name="connsiteY2" fmla="*/ 0 h 2185987"/>
                <a:gd name="connsiteX3" fmla="*/ 3003550 w 3003550"/>
                <a:gd name="connsiteY3" fmla="*/ 1092994 h 2185987"/>
                <a:gd name="connsiteX4" fmla="*/ 1910557 w 3003550"/>
                <a:gd name="connsiteY4" fmla="*/ 2185987 h 2185987"/>
                <a:gd name="connsiteX5" fmla="*/ 1918177 w 3003550"/>
                <a:gd name="connsiteY5" fmla="*/ 1067990 h 2185987"/>
                <a:gd name="connsiteX6" fmla="*/ 0 w 3003550"/>
                <a:gd name="connsiteY6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272177 h 2185987"/>
                <a:gd name="connsiteX2" fmla="*/ 0 w 1092993"/>
                <a:gd name="connsiteY2" fmla="*/ 0 h 2185987"/>
                <a:gd name="connsiteX3" fmla="*/ 1092993 w 1092993"/>
                <a:gd name="connsiteY3" fmla="*/ 1092994 h 2185987"/>
                <a:gd name="connsiteX4" fmla="*/ 0 w 1092993"/>
                <a:gd name="connsiteY4" fmla="*/ 2185987 h 2185987"/>
                <a:gd name="connsiteX5" fmla="*/ 7620 w 1092993"/>
                <a:gd name="connsiteY5" fmla="*/ 1067990 h 2185987"/>
                <a:gd name="connsiteX0" fmla="*/ 7620 w 1092993"/>
                <a:gd name="connsiteY0" fmla="*/ 1067990 h 2185987"/>
                <a:gd name="connsiteX1" fmla="*/ 0 w 1092993"/>
                <a:gd name="connsiteY1" fmla="*/ 0 h 2185987"/>
                <a:gd name="connsiteX2" fmla="*/ 1092993 w 1092993"/>
                <a:gd name="connsiteY2" fmla="*/ 1092994 h 2185987"/>
                <a:gd name="connsiteX3" fmla="*/ 0 w 1092993"/>
                <a:gd name="connsiteY3" fmla="*/ 2185987 h 2185987"/>
                <a:gd name="connsiteX4" fmla="*/ 7620 w 1092993"/>
                <a:gd name="connsiteY4" fmla="*/ 1067990 h 2185987"/>
                <a:gd name="connsiteX0" fmla="*/ 7620 w 1092993"/>
                <a:gd name="connsiteY0" fmla="*/ 0 h 1117997"/>
                <a:gd name="connsiteX1" fmla="*/ 1092993 w 1092993"/>
                <a:gd name="connsiteY1" fmla="*/ 25004 h 1117997"/>
                <a:gd name="connsiteX2" fmla="*/ 0 w 1092993"/>
                <a:gd name="connsiteY2" fmla="*/ 1117997 h 1117997"/>
                <a:gd name="connsiteX3" fmla="*/ 7620 w 1092993"/>
                <a:gd name="connsiteY3" fmla="*/ 0 h 111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2993" h="1117997">
                  <a:moveTo>
                    <a:pt x="7620" y="0"/>
                  </a:moveTo>
                  <a:lnTo>
                    <a:pt x="1092993" y="25004"/>
                  </a:lnTo>
                  <a:lnTo>
                    <a:pt x="0" y="1117997"/>
                  </a:lnTo>
                  <a:lnTo>
                    <a:pt x="762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>
              <a:spAutoFit/>
            </a:bodyPr>
            <a:lstStyle/>
            <a:p>
              <a:pPr algn="ctr"/>
              <a:endParaRPr lang="en-US" sz="14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751811" y="1356720"/>
            <a:ext cx="7140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1. Fișa de prezentare a proiectului PARTENER ECOIND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6B22F472-F8C0-4147-902F-77B07A2B2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2</a:t>
            </a:fld>
            <a:endParaRPr lang="ro-RO" dirty="0"/>
          </a:p>
        </p:txBody>
      </p:sp>
      <p:sp>
        <p:nvSpPr>
          <p:cNvPr id="39" name="Date Placeholder 39">
            <a:extLst>
              <a:ext uri="{FF2B5EF4-FFF2-40B4-BE49-F238E27FC236}">
                <a16:creationId xmlns:a16="http://schemas.microsoft.com/office/drawing/2014/main" id="{893E7780-80CE-4051-A675-7BE1781B7D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47" name="Footer Placeholder 5">
            <a:extLst>
              <a:ext uri="{FF2B5EF4-FFF2-40B4-BE49-F238E27FC236}">
                <a16:creationId xmlns:a16="http://schemas.microsoft.com/office/drawing/2014/main" id="{A8F4D62B-B1EA-45FA-9D69-67A4EC782D3C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FB815E71-46F6-4738-A78F-8DE6B7E3B86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</p:spTree>
    <p:extLst>
      <p:ext uri="{BB962C8B-B14F-4D97-AF65-F5344CB8AC3E}">
        <p14:creationId xmlns:p14="http://schemas.microsoft.com/office/powerpoint/2010/main" val="3016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20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13.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MGM STAR CONSTRUCT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PREZENTARE PROIECT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20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3746561" y="2067968"/>
            <a:ext cx="59295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Obținerea de fotocatalizatori prin depunere în vid                                    pentru aplicații în domeniul epurării                                               apelor reziduale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213653" y="2031256"/>
            <a:ext cx="5574257" cy="80286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16B831-7951-4319-ACCB-996716A39773}"/>
              </a:ext>
            </a:extLst>
          </p:cNvPr>
          <p:cNvSpPr/>
          <p:nvPr/>
        </p:nvSpPr>
        <p:spPr>
          <a:xfrm>
            <a:off x="290349" y="2027088"/>
            <a:ext cx="3811522" cy="4202781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9B904-215E-48D0-9564-21FC65B89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51" y="2800823"/>
            <a:ext cx="475891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8B52ED-1DEF-4812-90F3-248F9BFB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751" y="2813420"/>
            <a:ext cx="728928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30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D56E4-3DFB-4F22-9029-E6E3D2123E5F}"/>
              </a:ext>
            </a:extLst>
          </p:cNvPr>
          <p:cNvCxnSpPr>
            <a:cxnSpLocks/>
          </p:cNvCxnSpPr>
          <p:nvPr/>
        </p:nvCxnSpPr>
        <p:spPr>
          <a:xfrm>
            <a:off x="426152" y="2936322"/>
            <a:ext cx="355272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827ED-C440-40FC-835B-09F2852B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500" y="2730172"/>
            <a:ext cx="728928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8 luni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15E02F-56A4-412E-8AFD-CB2678AFC3FA}"/>
              </a:ext>
            </a:extLst>
          </p:cNvPr>
          <p:cNvSpPr txBox="1"/>
          <p:nvPr/>
        </p:nvSpPr>
        <p:spPr>
          <a:xfrm>
            <a:off x="418897" y="2636657"/>
            <a:ext cx="107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26%  realizat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FF8C43-6874-4C37-BCCE-369FDBE14729}"/>
              </a:ext>
            </a:extLst>
          </p:cNvPr>
          <p:cNvSpPr txBox="1"/>
          <p:nvPr/>
        </p:nvSpPr>
        <p:spPr>
          <a:xfrm>
            <a:off x="166434" y="2174910"/>
            <a:ext cx="26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DURATA DE REALIZARE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6CB2A4-2A15-4E54-9216-1E497EB61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0436" y="2992420"/>
            <a:ext cx="167037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i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Iul.2018-Ian.2021</a:t>
            </a:r>
            <a:endParaRPr lang="en-US" altLang="ja-JP" sz="1200" i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9E53EF-72A1-4645-8E64-9C58C963AE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9609970"/>
              </p:ext>
            </p:extLst>
          </p:nvPr>
        </p:nvGraphicFramePr>
        <p:xfrm>
          <a:off x="-1073588" y="3381096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F0D7D69-743A-42A4-8A73-8E040897F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211545"/>
              </p:ext>
            </p:extLst>
          </p:nvPr>
        </p:nvGraphicFramePr>
        <p:xfrm>
          <a:off x="909263" y="4718554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E5ADF24-D580-454F-84F7-8F63312CD0D9}"/>
              </a:ext>
            </a:extLst>
          </p:cNvPr>
          <p:cNvSpPr txBox="1"/>
          <p:nvPr/>
        </p:nvSpPr>
        <p:spPr>
          <a:xfrm>
            <a:off x="1489112" y="359718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INCD ECOIND</a:t>
            </a: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418.604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64.370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74FD0-6478-4EF5-BD78-DCA4805D3774}"/>
              </a:ext>
            </a:extLst>
          </p:cNvPr>
          <p:cNvSpPr txBox="1"/>
          <p:nvPr/>
        </p:nvSpPr>
        <p:spPr>
          <a:xfrm>
            <a:off x="4180909" y="3076335"/>
            <a:ext cx="55742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Studiul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critic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privind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obtinerea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nanomateriale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fotocatalitice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baza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TiO2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aplicarea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acestora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degradarea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citostaticelor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din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apa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Definirea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fluxului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obtinere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nanomateriale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fotocatalitice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evaluarea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caracteristicilor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acestora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Definitivare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parametrii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tehnologici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obtinere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fotocatalizatori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performanti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evaluarea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caracteristicilor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acestora</a:t>
            </a:r>
            <a:endParaRPr lang="ro-RO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764373-6ACE-4A72-9F7A-B6B9F39FCD1B}"/>
              </a:ext>
            </a:extLst>
          </p:cNvPr>
          <p:cNvSpPr txBox="1"/>
          <p:nvPr/>
        </p:nvSpPr>
        <p:spPr>
          <a:xfrm>
            <a:off x="-604298" y="503680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MGM</a:t>
            </a: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473.904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 algn="r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REALIZA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90.669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843995-0566-46A8-9EBB-E1535039B6BA}"/>
              </a:ext>
            </a:extLst>
          </p:cNvPr>
          <p:cNvCxnSpPr>
            <a:cxnSpLocks/>
          </p:cNvCxnSpPr>
          <p:nvPr/>
        </p:nvCxnSpPr>
        <p:spPr>
          <a:xfrm>
            <a:off x="426150" y="2934660"/>
            <a:ext cx="1212150" cy="1662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08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21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32136"/>
            <a:ext cx="1211884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>
              <a:defRPr/>
            </a:pPr>
            <a:r>
              <a:rPr lang="ro-RO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14.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-80" dirty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KEMA TRONIC </a:t>
            </a:r>
            <a:r>
              <a:rPr lang="ro-RO" sz="1700" b="1" spc="-8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PREZENTARE PROIECT</a:t>
            </a:r>
            <a:endParaRPr lang="ro-RO" sz="1700" spc="-8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21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848D00-CF51-4BE0-AA23-29A99CEE7D2F}"/>
              </a:ext>
            </a:extLst>
          </p:cNvPr>
          <p:cNvSpPr txBox="1"/>
          <p:nvPr/>
        </p:nvSpPr>
        <p:spPr>
          <a:xfrm>
            <a:off x="3746561" y="2067968"/>
            <a:ext cx="5929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 algn="r"/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Cercetări privind creșterea eficienței fermentării anaerobe în  </a:t>
            </a:r>
            <a:r>
              <a:rPr lang="ro-RO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statiile</a:t>
            </a:r>
            <a:r>
              <a:rPr lang="ro-RO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de epurare orășenești prin implementarea tehnologiilor de dezintegrare a nămolului</a:t>
            </a:r>
          </a:p>
          <a:p>
            <a:pPr marL="628650" indent="-452438" algn="r"/>
            <a:endParaRPr lang="ro-RO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E217515-5C1C-4106-9086-A680D1DAF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23629" y="5073650"/>
            <a:ext cx="1986169" cy="12636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B87603E-C498-4976-8C93-6E3E22F89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102" y="3555240"/>
            <a:ext cx="1987226" cy="1489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43635D3-972E-476A-95EC-60466BD7C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633" y="2031256"/>
            <a:ext cx="1987225" cy="14904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8D39E3C-08CC-4E4A-81DD-E31D9B55E7F4}"/>
              </a:ext>
            </a:extLst>
          </p:cNvPr>
          <p:cNvSpPr/>
          <p:nvPr/>
        </p:nvSpPr>
        <p:spPr>
          <a:xfrm>
            <a:off x="4213653" y="2031256"/>
            <a:ext cx="5574257" cy="802869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16B831-7951-4319-ACCB-996716A39773}"/>
              </a:ext>
            </a:extLst>
          </p:cNvPr>
          <p:cNvSpPr/>
          <p:nvPr/>
        </p:nvSpPr>
        <p:spPr>
          <a:xfrm>
            <a:off x="290349" y="2027088"/>
            <a:ext cx="3811522" cy="4202781"/>
          </a:xfrm>
          <a:prstGeom prst="rect">
            <a:avLst/>
          </a:prstGeom>
          <a:noFill/>
          <a:ln w="38100"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9B904-215E-48D0-9564-21FC65B89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51" y="2800823"/>
            <a:ext cx="475891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8B52ED-1DEF-4812-90F3-248F9BFB7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5751" y="2813420"/>
            <a:ext cx="728928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18 luni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ED56E4-3DFB-4F22-9029-E6E3D2123E5F}"/>
              </a:ext>
            </a:extLst>
          </p:cNvPr>
          <p:cNvCxnSpPr>
            <a:cxnSpLocks/>
          </p:cNvCxnSpPr>
          <p:nvPr/>
        </p:nvCxnSpPr>
        <p:spPr>
          <a:xfrm>
            <a:off x="426152" y="2936322"/>
            <a:ext cx="355272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12827ED-C440-40FC-835B-09F2852BA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099" y="2705785"/>
            <a:ext cx="728928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8 luni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15E02F-56A4-412E-8AFD-CB2678AFC3FA}"/>
              </a:ext>
            </a:extLst>
          </p:cNvPr>
          <p:cNvSpPr txBox="1"/>
          <p:nvPr/>
        </p:nvSpPr>
        <p:spPr>
          <a:xfrm>
            <a:off x="418897" y="2636657"/>
            <a:ext cx="107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44%  realizat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FF8C43-6874-4C37-BCCE-369FDBE14729}"/>
              </a:ext>
            </a:extLst>
          </p:cNvPr>
          <p:cNvSpPr txBox="1"/>
          <p:nvPr/>
        </p:nvSpPr>
        <p:spPr>
          <a:xfrm>
            <a:off x="166434" y="2174910"/>
            <a:ext cx="26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452438"/>
            <a:r>
              <a:rPr lang="ro-RO" sz="1400" b="1" dirty="0">
                <a:solidFill>
                  <a:schemeClr val="bg1"/>
                </a:solidFill>
                <a:latin typeface="Trebuchet MS" panose="020B0603020202020204" pitchFamily="34" charset="0"/>
              </a:rPr>
              <a:t>DURATA DE REALIZARE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A6CB2A4-2A15-4E54-9216-1E497EB61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0436" y="2992420"/>
            <a:ext cx="167037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i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Iul.2018-Ian.2020</a:t>
            </a:r>
            <a:endParaRPr lang="en-US" altLang="ja-JP" sz="1200" i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9E53EF-72A1-4645-8E64-9C58C963AE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5640044"/>
              </p:ext>
            </p:extLst>
          </p:nvPr>
        </p:nvGraphicFramePr>
        <p:xfrm>
          <a:off x="-1073588" y="3381096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9F0D7D69-743A-42A4-8A73-8E040897F8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4182835"/>
              </p:ext>
            </p:extLst>
          </p:nvPr>
        </p:nvGraphicFramePr>
        <p:xfrm>
          <a:off x="909263" y="4718554"/>
          <a:ext cx="4223233" cy="149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E5ADF24-D580-454F-84F7-8F63312CD0D9}"/>
              </a:ext>
            </a:extLst>
          </p:cNvPr>
          <p:cNvSpPr txBox="1"/>
          <p:nvPr/>
        </p:nvSpPr>
        <p:spPr>
          <a:xfrm>
            <a:off x="1489112" y="359718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INCD ECOIND</a:t>
            </a: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586.998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105.449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74FD0-6478-4EF5-BD78-DCA4805D3774}"/>
              </a:ext>
            </a:extLst>
          </p:cNvPr>
          <p:cNvSpPr txBox="1"/>
          <p:nvPr/>
        </p:nvSpPr>
        <p:spPr>
          <a:xfrm>
            <a:off x="4180909" y="3076335"/>
            <a:ext cx="55742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Activități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Cercetare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industriala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pentru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identificarea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evaluarea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selectarea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unor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procedee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pretratare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/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sterilizare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namolurilor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epurare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recuperare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nutrient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Cercetare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industriala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privind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solutiile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tehnice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in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vederea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dezvoltarii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modele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experimentale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necesare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testarii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procedeelor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fizico-chimice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pretratare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namolurilor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epurare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Investigarea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experimentala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unor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procedee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dezintegrare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namolului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Evidentierea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experimentala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reducerii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impactului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mediu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prin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introducerea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procedeelor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dezintegrare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/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sterilizare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linia</a:t>
            </a:r>
            <a:r>
              <a:rPr lang="en-US" sz="1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namolului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Investigarea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experimentala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unui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procedeu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recuperare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nutrientilor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pe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linia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tratare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namolului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, potential </a:t>
            </a:r>
            <a:r>
              <a:rPr lang="en-US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utilizabili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 in </a:t>
            </a:r>
            <a:r>
              <a:rPr lang="en-US" sz="120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agricultura</a:t>
            </a:r>
            <a:endParaRPr lang="en-US" sz="12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</a:rPr>
              <a:t>Integrarea procedeelor noi de pretratare/post tratare in tehnologia clasica de tratare namol de epurare si analiza efectelor economice, de mediu si sociale din perspectiva conceptului de economie circulara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764373-6ACE-4A72-9F7A-B6B9F39FCD1B}"/>
              </a:ext>
            </a:extLst>
          </p:cNvPr>
          <p:cNvSpPr txBox="1"/>
          <p:nvPr/>
        </p:nvSpPr>
        <p:spPr>
          <a:xfrm>
            <a:off x="-604298" y="5036807"/>
            <a:ext cx="2995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BUGET KEMA TRONIC</a:t>
            </a: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752.851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lei</a:t>
            </a:r>
          </a:p>
          <a:p>
            <a:pPr marL="185738" indent="-9525" algn="r"/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ro-RO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 </a:t>
            </a:r>
            <a:r>
              <a:rPr lang="en-US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REALIZ</a:t>
            </a:r>
            <a:r>
              <a:rPr lang="ro-RO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</a:t>
            </a:r>
            <a:endParaRPr lang="ro-RO" sz="1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85738" indent="-9525" algn="r"/>
            <a:r>
              <a:rPr lang="en-US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164.976</a:t>
            </a:r>
            <a:r>
              <a:rPr lang="ro-RO" sz="1200" b="1" dirty="0" smtClean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 </a:t>
            </a:r>
            <a:r>
              <a:rPr lang="ro-RO" sz="1200" b="1" dirty="0">
                <a:solidFill>
                  <a:srgbClr val="C00000"/>
                </a:solidFill>
                <a:highlight>
                  <a:srgbClr val="F2F2F2"/>
                </a:highlight>
                <a:latin typeface="Trebuchet MS" panose="020B0603020202020204" pitchFamily="34" charset="0"/>
              </a:rPr>
              <a:t>lei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843995-0566-46A8-9EBB-E1535039B6BA}"/>
              </a:ext>
            </a:extLst>
          </p:cNvPr>
          <p:cNvCxnSpPr>
            <a:cxnSpLocks/>
          </p:cNvCxnSpPr>
          <p:nvPr/>
        </p:nvCxnSpPr>
        <p:spPr>
          <a:xfrm flipV="1">
            <a:off x="426150" y="2932951"/>
            <a:ext cx="2089723" cy="1709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6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236788" indent="-2236788">
              <a:defRPr/>
            </a:pPr>
            <a:r>
              <a:rPr lang="ro-RO" sz="2800" b="1" spc="-8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1</a:t>
            </a:r>
            <a:r>
              <a:rPr lang="en-US" sz="2800" b="1" spc="-8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5</a:t>
            </a:r>
            <a:r>
              <a:rPr lang="ro-RO" sz="2800" b="1" spc="-8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.  </a:t>
            </a:r>
            <a:r>
              <a:rPr lang="en-US" sz="4800" b="1" spc="-80" dirty="0" smtClean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ＭＳ Ｐゴシック" pitchFamily="50" charset="-128"/>
              </a:rPr>
              <a:t>REANALIZARE</a:t>
            </a:r>
            <a:r>
              <a:rPr lang="ro-RO" sz="4800" b="1" spc="-80" dirty="0" smtClean="0">
                <a:ln w="0"/>
                <a:solidFill>
                  <a:srgbClr val="ED7D31">
                    <a:lumMod val="75000"/>
                  </a:srgb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ea typeface="ＭＳ Ｐゴシック" pitchFamily="50" charset="-128"/>
              </a:rPr>
              <a:t> </a:t>
            </a:r>
            <a:r>
              <a:rPr lang="ro-RO" sz="2800" b="1" spc="-80" dirty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– </a:t>
            </a:r>
            <a:r>
              <a:rPr lang="en-US" sz="2800" b="1" spc="-8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BUGET</a:t>
            </a:r>
            <a:r>
              <a:rPr lang="ro-RO" sz="2800" b="1" spc="-80" dirty="0" smtClean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 </a:t>
            </a:r>
            <a:r>
              <a:rPr lang="ro-RO" sz="2800" b="1" spc="-80" dirty="0">
                <a:solidFill>
                  <a:schemeClr val="accent2">
                    <a:lumMod val="75000"/>
                  </a:schemeClr>
                </a:solidFill>
                <a:ea typeface="ＭＳ Ｐゴシック" pitchFamily="50" charset="-128"/>
              </a:rPr>
              <a:t>PROIECT</a:t>
            </a:r>
            <a:endParaRPr lang="ro-RO" sz="2800" spc="-80" dirty="0">
              <a:solidFill>
                <a:schemeClr val="accent2">
                  <a:lumMod val="7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7015" y="2683243"/>
            <a:ext cx="184621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A</a:t>
            </a:r>
            <a:endParaRPr lang="ro-RO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92286" y="2651981"/>
            <a:ext cx="184621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B</a:t>
            </a:r>
            <a:endParaRPr lang="ro-RO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96895" y="2646846"/>
            <a:ext cx="184621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C</a:t>
            </a:r>
            <a:endParaRPr lang="ro-RO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679578" y="2624292"/>
            <a:ext cx="184621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E</a:t>
            </a:r>
            <a:endParaRPr lang="ro-RO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17224" y="4776652"/>
            <a:ext cx="184621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D</a:t>
            </a:r>
          </a:p>
          <a:p>
            <a:pPr algn="ctr"/>
            <a:r>
              <a:rPr lang="en-US" b="1" dirty="0" smtClean="0"/>
              <a:t>INCD ECOIND</a:t>
            </a:r>
            <a:endParaRPr lang="ro-RO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33361" y="4794850"/>
            <a:ext cx="184621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ACTIVITATI TIP D</a:t>
            </a:r>
          </a:p>
          <a:p>
            <a:pPr algn="ctr"/>
            <a:r>
              <a:rPr lang="en-US" b="1" dirty="0" smtClean="0"/>
              <a:t>INTREPRINDERI</a:t>
            </a:r>
            <a:endParaRPr lang="ro-RO" b="1" dirty="0"/>
          </a:p>
        </p:txBody>
      </p:sp>
      <p:cxnSp>
        <p:nvCxnSpPr>
          <p:cNvPr id="17" name="Straight Connector 16"/>
          <p:cNvCxnSpPr>
            <a:stCxn id="4" idx="2"/>
          </p:cNvCxnSpPr>
          <p:nvPr/>
        </p:nvCxnSpPr>
        <p:spPr>
          <a:xfrm flipH="1">
            <a:off x="1524000" y="3052575"/>
            <a:ext cx="26124" cy="19983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524000" y="5050971"/>
            <a:ext cx="12932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177143" y="3927566"/>
            <a:ext cx="8516983" cy="43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185851" y="3052575"/>
            <a:ext cx="8709" cy="9011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515402" y="3039508"/>
            <a:ext cx="8709" cy="9011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650490" y="3030797"/>
            <a:ext cx="8709" cy="9011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685417" y="3026112"/>
            <a:ext cx="8709" cy="9011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9" idx="0"/>
          </p:cNvCxnSpPr>
          <p:nvPr/>
        </p:nvCxnSpPr>
        <p:spPr>
          <a:xfrm>
            <a:off x="8756469" y="3945427"/>
            <a:ext cx="1" cy="8494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9120" y="3412646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800.000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68280" y="3417055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600.000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5311" y="3351566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1.000.000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03" y="3344700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1.000.000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602686" y="3292625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650.000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56469" y="4231639"/>
            <a:ext cx="101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3.250.000 lei</a:t>
            </a:r>
            <a:endParaRPr lang="ro-RO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9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23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" y="4124948"/>
            <a:ext cx="12029440" cy="118728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2236788" indent="-2236788" algn="ctr">
              <a:defRPr/>
            </a:pPr>
            <a:r>
              <a:rPr lang="ro-RO" sz="4000" b="1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VĂ MULȚUMIM!</a:t>
            </a:r>
          </a:p>
          <a:p>
            <a:pPr marL="2236788" indent="-2236788" algn="ctr">
              <a:defRPr/>
            </a:pPr>
            <a:endParaRPr lang="ro-RO" sz="2800" b="1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Manager </a:t>
            </a:r>
            <a:r>
              <a:rPr lang="en-US" sz="1600" spc="-8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Proiect</a:t>
            </a:r>
            <a:r>
              <a:rPr lang="ro-RO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600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/ Director General INCD </a:t>
            </a:r>
            <a:r>
              <a:rPr lang="ro-RO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ECOIND</a:t>
            </a: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600" b="1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dr. chim. </a:t>
            </a:r>
            <a:r>
              <a:rPr lang="ro-RO" sz="1600" b="1" spc="-80" dirty="0" err="1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Luoana</a:t>
            </a:r>
            <a:r>
              <a:rPr lang="ro-RO" sz="1600" b="1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Florentina </a:t>
            </a:r>
            <a:r>
              <a:rPr lang="ro-RO" sz="1600" b="1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PASCU</a:t>
            </a:r>
            <a:endParaRPr lang="en-US" sz="1600" b="1" spc="-80" dirty="0" smtClean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endParaRPr lang="en-US" sz="1600" b="1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r>
              <a:rPr lang="en-US" sz="1600" spc="-8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Responsabil</a:t>
            </a: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cu </a:t>
            </a:r>
            <a:r>
              <a:rPr lang="en-US" sz="1600" spc="-8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promovarea</a:t>
            </a: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/Director </a:t>
            </a:r>
            <a:r>
              <a:rPr lang="en-US" sz="1600" spc="-8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Stiintific</a:t>
            </a: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INCD ECOIND dr. </a:t>
            </a:r>
            <a:r>
              <a:rPr lang="en-US" sz="1600" spc="-80" dirty="0" err="1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ing</a:t>
            </a:r>
            <a:r>
              <a:rPr lang="en-US" sz="1600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. Carol LEHR</a:t>
            </a:r>
            <a:r>
              <a:rPr lang="en-US" sz="1600" b="1" spc="-8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endParaRPr lang="ro-RO" sz="1600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endParaRPr lang="ro-RO" sz="1600" b="1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endParaRPr lang="ro-RO" sz="1050" b="1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endParaRPr lang="ro-RO" sz="1000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r>
              <a:rPr lang="ro-RO" sz="1050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Institutul Național de Cercetare – Dezvoltare pentru Ecologie Industrială - ECOIND</a:t>
            </a:r>
          </a:p>
          <a:p>
            <a:pPr marL="2236788" indent="-2236788" algn="ctr">
              <a:defRPr/>
            </a:pPr>
            <a:r>
              <a:rPr lang="ro-RO" sz="1050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Drumul Podu Dâmboviței 71-73, sector 6, 060652, București</a:t>
            </a:r>
          </a:p>
          <a:p>
            <a:pPr marL="2236788" indent="-2236788" algn="ctr">
              <a:defRPr/>
            </a:pPr>
            <a:endParaRPr lang="ro-RO" sz="900" spc="-8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marL="2236788" indent="-2236788" algn="ctr">
              <a:defRPr/>
            </a:pPr>
            <a:r>
              <a:rPr lang="ro-RO" sz="1050" spc="-8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Tel 021 410 6716 Fax 021 410 0575 E-mail ecoind@incdecoind.ro    www.incdecoind.ro</a:t>
            </a:r>
          </a:p>
        </p:txBody>
      </p:sp>
      <p:sp>
        <p:nvSpPr>
          <p:cNvPr id="32" name="Slide Number Placeholder 9">
            <a:extLst>
              <a:ext uri="{FF2B5EF4-FFF2-40B4-BE49-F238E27FC236}">
                <a16:creationId xmlns:a16="http://schemas.microsoft.com/office/drawing/2014/main" id="{17A209CF-DF23-4D7E-846F-0DD6EB276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23</a:t>
            </a:fld>
            <a:endParaRPr lang="ro-RO" dirty="0"/>
          </a:p>
        </p:txBody>
      </p:sp>
      <p:sp>
        <p:nvSpPr>
          <p:cNvPr id="33" name="Footer Placeholder 5">
            <a:extLst>
              <a:ext uri="{FF2B5EF4-FFF2-40B4-BE49-F238E27FC236}">
                <a16:creationId xmlns:a16="http://schemas.microsoft.com/office/drawing/2014/main" id="{B6609CFA-403C-407B-A360-3B7B965535E6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39" name="Date Placeholder 39">
            <a:extLst>
              <a:ext uri="{FF2B5EF4-FFF2-40B4-BE49-F238E27FC236}">
                <a16:creationId xmlns:a16="http://schemas.microsoft.com/office/drawing/2014/main" id="{2A2476C7-64AE-4A6F-8303-F390840C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A72CFF28-2A6B-4CB1-A939-C9E314F376FD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</p:spTree>
    <p:extLst>
      <p:ext uri="{BB962C8B-B14F-4D97-AF65-F5344CB8AC3E}">
        <p14:creationId xmlns:p14="http://schemas.microsoft.com/office/powerpoint/2010/main" val="10593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3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1828495"/>
            <a:ext cx="3865962" cy="181066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</a:t>
            </a:r>
            <a:r>
              <a:rPr lang="ro-RO" sz="3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A</a:t>
            </a:r>
            <a:endParaRPr lang="ro-RO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endParaRPr lang="ro-RO" sz="500" b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r>
              <a:rPr lang="ro-RO" sz="17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STIMULAREA TRANSFERULUI                 DE CUNOȘTINȚE</a:t>
            </a:r>
            <a:endParaRPr lang="ro-RO" sz="17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311900" y="1817659"/>
            <a:ext cx="4086029" cy="184698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</a:t>
            </a:r>
            <a:r>
              <a:rPr lang="ro-RO" sz="3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B</a:t>
            </a:r>
          </a:p>
          <a:p>
            <a:pPr algn="ctr">
              <a:defRPr/>
            </a:pPr>
            <a:endParaRPr lang="ro-RO" altLang="ja-JP" sz="500" b="1" u="sng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r>
              <a:rPr lang="ro-RO" altLang="ja-JP" sz="17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ACCESUL ÎNTREPRINDERILOR LA FACILITĂȚI, INSTALAȚII, ECHIPAMENTE</a:t>
            </a:r>
            <a:endParaRPr lang="en-US" altLang="ja-JP" sz="17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1282246" y="2032429"/>
            <a:ext cx="336550" cy="4267200"/>
          </a:xfrm>
          <a:prstGeom prst="homePlate">
            <a:avLst>
              <a:gd name="adj" fmla="val 100000"/>
            </a:avLst>
          </a:prstGeom>
          <a:solidFill>
            <a:srgbClr val="B4B4B4"/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/>
            <a:endParaRPr lang="en-US" sz="140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162394" y="3419429"/>
            <a:ext cx="3913368" cy="183358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</a:t>
            </a:r>
            <a:r>
              <a:rPr lang="ro-RO" sz="3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C</a:t>
            </a:r>
          </a:p>
          <a:p>
            <a:pPr algn="ctr">
              <a:defRPr/>
            </a:pPr>
            <a:endParaRPr lang="ro-RO" altLang="ja-JP" sz="500" b="1" u="sng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r>
              <a:rPr lang="ro-RO" altLang="ja-JP" sz="17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TRANSFER DE ABILITĂȚI/ COMPETENȚE CD ȘI DE SPRIJINIRE A INOVĂRII</a:t>
            </a:r>
            <a:endParaRPr lang="en-US" altLang="ja-JP" sz="1700" b="1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311900" y="3413546"/>
            <a:ext cx="4086030" cy="184698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</a:t>
            </a:r>
            <a:r>
              <a:rPr lang="ro-RO" sz="3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D</a:t>
            </a:r>
          </a:p>
          <a:p>
            <a:pPr algn="ctr">
              <a:defRPr/>
            </a:pPr>
            <a:endParaRPr lang="ro-RO" altLang="ja-JP" sz="500" b="1" spc="50" dirty="0">
              <a:ln w="0"/>
              <a:solidFill>
                <a:schemeClr val="accent4">
                  <a:lumMod val="20000"/>
                  <a:lumOff val="8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r>
              <a:rPr lang="ro-RO" altLang="ja-JP" sz="17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CD ÎN COLABORARE                           EFECTIVĂ</a:t>
            </a:r>
          </a:p>
          <a:p>
            <a:pPr algn="ctr">
              <a:defRPr/>
            </a:pPr>
            <a:endParaRPr lang="en-US" altLang="ja-JP" sz="17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10869472" y="1944167"/>
            <a:ext cx="336550" cy="4267200"/>
          </a:xfrm>
          <a:prstGeom prst="homePlate">
            <a:avLst>
              <a:gd name="adj" fmla="val 100000"/>
            </a:avLst>
          </a:prstGeom>
          <a:solidFill>
            <a:srgbClr val="B4B4B4"/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/>
            <a:endParaRPr lang="en-US" sz="14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136994" y="4744320"/>
            <a:ext cx="8235535" cy="184698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ctr">
              <a:defRPr/>
            </a:pPr>
            <a:r>
              <a:rPr lang="ro-RO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</a:t>
            </a:r>
            <a:r>
              <a:rPr lang="ro-RO" sz="3600" b="1" spc="5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E</a:t>
            </a:r>
          </a:p>
          <a:p>
            <a:pPr algn="ctr">
              <a:defRPr/>
            </a:pPr>
            <a:endParaRPr lang="ro-RO" altLang="ja-JP" sz="500" b="1" spc="50" dirty="0">
              <a:ln w="0"/>
              <a:solidFill>
                <a:schemeClr val="accent4">
                  <a:lumMod val="20000"/>
                  <a:lumOff val="8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ctr">
              <a:defRPr/>
            </a:pPr>
            <a:r>
              <a:rPr lang="fr-FR" altLang="ja-JP" sz="1700" b="1" spc="-5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MANAGEMENT DE PROIECT (INCLUSIV INFORMARE ŞI PUBLICITATE PRIVIND PROIECTUL)</a:t>
            </a:r>
            <a:endParaRPr lang="en-US" altLang="ja-JP" sz="1700" spc="-5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1854200" y="2466109"/>
            <a:ext cx="0" cy="3127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1854200" y="2466109"/>
            <a:ext cx="957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854200" y="5593922"/>
            <a:ext cx="31334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cxnSpLocks/>
          </p:cNvCxnSpPr>
          <p:nvPr/>
        </p:nvCxnSpPr>
        <p:spPr>
          <a:xfrm>
            <a:off x="1854200" y="4016160"/>
            <a:ext cx="957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5340929" y="2475345"/>
            <a:ext cx="18080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5340928" y="4011541"/>
            <a:ext cx="18080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>
            <a:off x="10476346" y="2447634"/>
            <a:ext cx="0" cy="3127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9518766" y="2447634"/>
            <a:ext cx="957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cxnSpLocks/>
          </p:cNvCxnSpPr>
          <p:nvPr/>
        </p:nvCxnSpPr>
        <p:spPr>
          <a:xfrm>
            <a:off x="7498311" y="5561277"/>
            <a:ext cx="29856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</p:cNvCxnSpPr>
          <p:nvPr/>
        </p:nvCxnSpPr>
        <p:spPr>
          <a:xfrm>
            <a:off x="9518766" y="4000644"/>
            <a:ext cx="957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35B5FB6B-90F5-40A5-886F-D95183724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3</a:t>
            </a:fld>
            <a:endParaRPr lang="ro-RO" dirty="0"/>
          </a:p>
        </p:txBody>
      </p:sp>
      <p:sp>
        <p:nvSpPr>
          <p:cNvPr id="27" name="Footer Placeholder 5">
            <a:extLst>
              <a:ext uri="{FF2B5EF4-FFF2-40B4-BE49-F238E27FC236}">
                <a16:creationId xmlns:a16="http://schemas.microsoft.com/office/drawing/2014/main" id="{A276A3E0-1380-4A1E-857C-D905FE2892C6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8" name="Date Placeholder 39">
            <a:extLst>
              <a:ext uri="{FF2B5EF4-FFF2-40B4-BE49-F238E27FC236}">
                <a16:creationId xmlns:a16="http://schemas.microsoft.com/office/drawing/2014/main" id="{5150C0FA-5963-4B57-918B-4B7B110BE3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CF99DAE6-9FC0-41BE-B51F-C82184801490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0A4B326-2E3B-48A6-8ACF-0A0A3308A1EC}"/>
              </a:ext>
            </a:extLst>
          </p:cNvPr>
          <p:cNvSpPr/>
          <p:nvPr/>
        </p:nvSpPr>
        <p:spPr>
          <a:xfrm>
            <a:off x="747276" y="1340559"/>
            <a:ext cx="1120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ro-RO" sz="20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. </a:t>
            </a:r>
            <a:r>
              <a:rPr lang="ro-RO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Activitățile proiectului PARTENER ECOIND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9">
            <a:extLst>
              <a:ext uri="{FF2B5EF4-FFF2-40B4-BE49-F238E27FC236}">
                <a16:creationId xmlns:a16="http://schemas.microsoft.com/office/drawing/2014/main" id="{149EB795-96F9-469F-9990-047EE049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4</a:t>
            </a:fld>
            <a:endParaRPr lang="ro-RO" dirty="0"/>
          </a:p>
        </p:txBody>
      </p:sp>
      <p:sp>
        <p:nvSpPr>
          <p:cNvPr id="44" name="Footer Placeholder 5">
            <a:extLst>
              <a:ext uri="{FF2B5EF4-FFF2-40B4-BE49-F238E27FC236}">
                <a16:creationId xmlns:a16="http://schemas.microsoft.com/office/drawing/2014/main" id="{2C4C7943-BEBD-42F3-BF18-2BF529A2B2FC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39" name="Date Placeholder 39">
            <a:extLst>
              <a:ext uri="{FF2B5EF4-FFF2-40B4-BE49-F238E27FC236}">
                <a16:creationId xmlns:a16="http://schemas.microsoft.com/office/drawing/2014/main" id="{CE5E9F2C-77BB-4BE2-8D66-EF6057BB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41" name="Subtitle 2">
            <a:extLst>
              <a:ext uri="{FF2B5EF4-FFF2-40B4-BE49-F238E27FC236}">
                <a16:creationId xmlns:a16="http://schemas.microsoft.com/office/drawing/2014/main" id="{54159001-C604-40AA-9B21-B810570D8C51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CA0CB50-941C-4DA0-BBF8-E50FBF423D1A}"/>
              </a:ext>
            </a:extLst>
          </p:cNvPr>
          <p:cNvSpPr/>
          <p:nvPr/>
        </p:nvSpPr>
        <p:spPr>
          <a:xfrm>
            <a:off x="747276" y="1340559"/>
            <a:ext cx="1120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3</a:t>
            </a:r>
            <a:r>
              <a:rPr lang="ro-RO" sz="20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. </a:t>
            </a:r>
            <a:r>
              <a:rPr lang="ro-RO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Indicatorii globali ai proiectului PARTENER </a:t>
            </a:r>
            <a:r>
              <a:rPr lang="ro-RO" sz="20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ECOIND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40" y="2190065"/>
            <a:ext cx="11215868" cy="3961186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9D578E-E3E2-475F-99EE-2BE20FE5FC15}"/>
              </a:ext>
            </a:extLst>
          </p:cNvPr>
          <p:cNvCxnSpPr/>
          <p:nvPr/>
        </p:nvCxnSpPr>
        <p:spPr>
          <a:xfrm>
            <a:off x="812559" y="6065140"/>
            <a:ext cx="10646378" cy="0"/>
          </a:xfrm>
          <a:prstGeom prst="line">
            <a:avLst/>
          </a:prstGeom>
          <a:ln w="38100">
            <a:solidFill>
              <a:srgbClr val="004D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881546335"/>
              </p:ext>
            </p:extLst>
          </p:nvPr>
        </p:nvGraphicFramePr>
        <p:xfrm>
          <a:off x="569191" y="2394857"/>
          <a:ext cx="4329487" cy="3106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11801"/>
              </p:ext>
            </p:extLst>
          </p:nvPr>
        </p:nvGraphicFramePr>
        <p:xfrm>
          <a:off x="4944774" y="2534854"/>
          <a:ext cx="66653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6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6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Valoare eligibila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Asistenta financiara nerambursabila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Contributie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intreprindere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(</a:t>
                      </a:r>
                      <a:r>
                        <a:rPr lang="en-US" sz="11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promovare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2,389,756.40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2,389,756.40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1,250,000.00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1,000,000.00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250,000.00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1,643,750.00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1,315,000.00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328,750.00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2,700,000.00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2,700,000.00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(management)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1,345,280.84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1,345,280.84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-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Cheltuieli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pentru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activitati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tip 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 (</a:t>
                      </a:r>
                      <a:r>
                        <a:rPr lang="en-US" sz="11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regie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2,191,366.56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2,046,679.06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144,687.50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Cheltuieli pentru intreprinderi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3,857,142.86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2,700,000.00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1,157,142.86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9">
            <a:extLst>
              <a:ext uri="{FF2B5EF4-FFF2-40B4-BE49-F238E27FC236}">
                <a16:creationId xmlns:a16="http://schemas.microsoft.com/office/drawing/2014/main" id="{149EB795-96F9-469F-9990-047EE049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5</a:t>
            </a:fld>
            <a:endParaRPr lang="ro-RO" dirty="0"/>
          </a:p>
        </p:txBody>
      </p:sp>
      <p:sp>
        <p:nvSpPr>
          <p:cNvPr id="44" name="Footer Placeholder 5">
            <a:extLst>
              <a:ext uri="{FF2B5EF4-FFF2-40B4-BE49-F238E27FC236}">
                <a16:creationId xmlns:a16="http://schemas.microsoft.com/office/drawing/2014/main" id="{2C4C7943-BEBD-42F3-BF18-2BF529A2B2FC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39" name="Date Placeholder 39">
            <a:extLst>
              <a:ext uri="{FF2B5EF4-FFF2-40B4-BE49-F238E27FC236}">
                <a16:creationId xmlns:a16="http://schemas.microsoft.com/office/drawing/2014/main" id="{CE5E9F2C-77BB-4BE2-8D66-EF6057BB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41" name="Subtitle 2">
            <a:extLst>
              <a:ext uri="{FF2B5EF4-FFF2-40B4-BE49-F238E27FC236}">
                <a16:creationId xmlns:a16="http://schemas.microsoft.com/office/drawing/2014/main" id="{54159001-C604-40AA-9B21-B810570D8C51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CA0CB50-941C-4DA0-BBF8-E50FBF423D1A}"/>
              </a:ext>
            </a:extLst>
          </p:cNvPr>
          <p:cNvSpPr/>
          <p:nvPr/>
        </p:nvSpPr>
        <p:spPr>
          <a:xfrm>
            <a:off x="747276" y="1088003"/>
            <a:ext cx="1120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3</a:t>
            </a:r>
            <a:r>
              <a:rPr lang="ro-RO" sz="20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. </a:t>
            </a:r>
            <a:r>
              <a:rPr lang="ro-RO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Indicatorii globali ai proiectului PARTENER ECOIND </a:t>
            </a:r>
            <a:r>
              <a:rPr lang="ro-RO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realizați până în </a:t>
            </a:r>
            <a:r>
              <a:rPr lang="en-US" sz="20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15 </a:t>
            </a:r>
            <a:r>
              <a:rPr lang="ro-RO" sz="20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februarie 2019</a:t>
            </a:r>
            <a:r>
              <a:rPr lang="en-US" sz="20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– 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40" y="2072754"/>
            <a:ext cx="11215868" cy="4078497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9D578E-E3E2-475F-99EE-2BE20FE5FC15}"/>
              </a:ext>
            </a:extLst>
          </p:cNvPr>
          <p:cNvCxnSpPr/>
          <p:nvPr/>
        </p:nvCxnSpPr>
        <p:spPr>
          <a:xfrm>
            <a:off x="812559" y="6065140"/>
            <a:ext cx="10646378" cy="0"/>
          </a:xfrm>
          <a:prstGeom prst="line">
            <a:avLst/>
          </a:prstGeom>
          <a:ln w="38100">
            <a:solidFill>
              <a:srgbClr val="004D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722921188"/>
              </p:ext>
            </p:extLst>
          </p:nvPr>
        </p:nvGraphicFramePr>
        <p:xfrm>
          <a:off x="2071748" y="2072755"/>
          <a:ext cx="8128000" cy="399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468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rot="10800000">
            <a:off x="-4486" y="2196000"/>
            <a:ext cx="6813368" cy="4218219"/>
            <a:chOff x="374650" y="2000241"/>
            <a:chExt cx="6197615" cy="3163235"/>
          </a:xfrm>
        </p:grpSpPr>
        <p:cxnSp>
          <p:nvCxnSpPr>
            <p:cNvPr id="17" name="Straight Connector 16"/>
            <p:cNvCxnSpPr/>
            <p:nvPr/>
          </p:nvCxnSpPr>
          <p:spPr>
            <a:xfrm rot="10800000">
              <a:off x="374650" y="3574714"/>
              <a:ext cx="6197614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 rot="10800000">
              <a:off x="394370" y="4108005"/>
              <a:ext cx="3744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>
            <a:xfrm rot="10800000">
              <a:off x="394370" y="4634946"/>
              <a:ext cx="4176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>
            <a:xfrm rot="10800000">
              <a:off x="394370" y="5161888"/>
              <a:ext cx="4716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>
            <a:xfrm rot="10800000">
              <a:off x="394370" y="2000241"/>
              <a:ext cx="4716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rot="10800000">
              <a:off x="394370" y="2527182"/>
              <a:ext cx="4176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 rot="10800000">
              <a:off x="394370" y="3028801"/>
              <a:ext cx="3744000" cy="1588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5052228" y="2053424"/>
              <a:ext cx="1573209" cy="1466865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5042702" y="3629813"/>
              <a:ext cx="1585911" cy="1473215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4568825" y="2527303"/>
              <a:ext cx="1074746" cy="1046159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>
            <a:xfrm>
              <a:off x="4138370" y="3028801"/>
              <a:ext cx="576506" cy="544662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>
            <a:xfrm flipV="1">
              <a:off x="4127500" y="3573464"/>
              <a:ext cx="587376" cy="531811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V="1">
              <a:off x="4572000" y="3573464"/>
              <a:ext cx="1071570" cy="1065211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</p:cxn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1475299" y="2262354"/>
            <a:ext cx="5333585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6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Nr. total de contracte încheiate cu întreprinderi: </a:t>
            </a:r>
            <a:r>
              <a:rPr lang="ro-RO" sz="1600" spc="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</a:t>
            </a:r>
            <a:r>
              <a:rPr lang="en-US" sz="1600" spc="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45</a:t>
            </a:r>
            <a:endParaRPr lang="ro-RO" sz="16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  <a:sym typeface="Wingdings" panose="05000000000000000000" pitchFamily="2" charset="2"/>
            </a:endParaRPr>
          </a:p>
          <a:p>
            <a:pPr>
              <a:defRPr/>
            </a:pP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                   din care contracte încheiate cu IMM:  25 </a:t>
            </a:r>
            <a:endParaRPr lang="en-US" altLang="ja-JP" sz="16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122665" y="3009728"/>
            <a:ext cx="468621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</a:t>
            </a: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Nr. de contracte cu întreprinderi care au solicitat</a:t>
            </a:r>
          </a:p>
          <a:p>
            <a:pPr marL="177800">
              <a:defRPr/>
            </a:pP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sprijin pentru introducerea de produse noi:   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2649881" y="3703368"/>
            <a:ext cx="4211915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</a:t>
            </a: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Nr. de contracte de colaborare CD </a:t>
            </a:r>
          </a:p>
          <a:p>
            <a:pPr>
              <a:defRPr/>
            </a:pP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   încheiate cu întreprinderi:                   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5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636460" y="4413458"/>
            <a:ext cx="4211915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Nr. publicații cu întreprinderile:           20</a:t>
            </a:r>
          </a:p>
          <a:p>
            <a:pPr>
              <a:defRPr/>
            </a:pP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Cereri de brevete rezultate:                  3</a:t>
            </a:r>
            <a:endParaRPr lang="ro-RO" sz="16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  <a:sym typeface="Wingdings" panose="05000000000000000000" pitchFamily="2" charset="2"/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2122665" y="5084314"/>
            <a:ext cx="4686219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marL="177800" indent="-177800">
              <a:defRPr/>
            </a:pP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</a:t>
            </a: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Valoarea cheltuielilor private atrase prin    contracte cu întreprinderile (lei):   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1.880.580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1538799" y="5782062"/>
            <a:ext cx="5333585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6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 </a:t>
            </a:r>
            <a:r>
              <a:rPr lang="ro-RO" sz="16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Nr. de IMM-uri cu care solicitantul a cooperat:     50</a:t>
            </a:r>
            <a:endParaRPr lang="en-US" altLang="ja-JP" sz="16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2" name="Slide Number Placeholder 9">
            <a:extLst>
              <a:ext uri="{FF2B5EF4-FFF2-40B4-BE49-F238E27FC236}">
                <a16:creationId xmlns:a16="http://schemas.microsoft.com/office/drawing/2014/main" id="{149EB795-96F9-469F-9990-047EE049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6</a:t>
            </a:fld>
            <a:endParaRPr lang="ro-RO" dirty="0"/>
          </a:p>
        </p:txBody>
      </p:sp>
      <p:sp>
        <p:nvSpPr>
          <p:cNvPr id="44" name="Footer Placeholder 5">
            <a:extLst>
              <a:ext uri="{FF2B5EF4-FFF2-40B4-BE49-F238E27FC236}">
                <a16:creationId xmlns:a16="http://schemas.microsoft.com/office/drawing/2014/main" id="{2C4C7943-BEBD-42F3-BF18-2BF529A2B2FC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39" name="Date Placeholder 39">
            <a:extLst>
              <a:ext uri="{FF2B5EF4-FFF2-40B4-BE49-F238E27FC236}">
                <a16:creationId xmlns:a16="http://schemas.microsoft.com/office/drawing/2014/main" id="{CE5E9F2C-77BB-4BE2-8D66-EF6057BB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41" name="Subtitle 2">
            <a:extLst>
              <a:ext uri="{FF2B5EF4-FFF2-40B4-BE49-F238E27FC236}">
                <a16:creationId xmlns:a16="http://schemas.microsoft.com/office/drawing/2014/main" id="{54159001-C604-40AA-9B21-B810570D8C51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A91C6C2-8586-490D-86BB-A38506E487F5}"/>
              </a:ext>
            </a:extLst>
          </p:cNvPr>
          <p:cNvSpPr/>
          <p:nvPr/>
        </p:nvSpPr>
        <p:spPr>
          <a:xfrm>
            <a:off x="628404" y="1340559"/>
            <a:ext cx="11441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4</a:t>
            </a:r>
            <a:r>
              <a:rPr lang="ro-RO" sz="20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. </a:t>
            </a:r>
            <a:r>
              <a:rPr lang="ro-RO" sz="20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Indicatorii specifici de implementare PARTENER ECOIND </a:t>
            </a:r>
            <a:r>
              <a:rPr lang="ro-RO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realizați până în </a:t>
            </a:r>
            <a:r>
              <a:rPr lang="en-US" sz="20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15</a:t>
            </a:r>
            <a:r>
              <a:rPr lang="en-US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ro-RO" sz="20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februarie </a:t>
            </a:r>
            <a:r>
              <a:rPr lang="ro-RO" sz="2000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2019</a:t>
            </a:r>
            <a:r>
              <a:rPr lang="ro-RO" sz="2000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D8FA97A-B4AE-46C3-9BBA-F7E54AC3C3AE}"/>
              </a:ext>
            </a:extLst>
          </p:cNvPr>
          <p:cNvCxnSpPr>
            <a:cxnSpLocks/>
          </p:cNvCxnSpPr>
          <p:nvPr/>
        </p:nvCxnSpPr>
        <p:spPr>
          <a:xfrm>
            <a:off x="7031736" y="2416684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87A152-AEEE-4D48-A699-F3E861FE9A10}"/>
              </a:ext>
            </a:extLst>
          </p:cNvPr>
          <p:cNvCxnSpPr>
            <a:cxnSpLocks/>
          </p:cNvCxnSpPr>
          <p:nvPr/>
        </p:nvCxnSpPr>
        <p:spPr>
          <a:xfrm>
            <a:off x="7031736" y="2642236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E6356FE-A231-49D6-BE6E-3CAB69AF0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384" y="2147519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46C406E-E08E-44F3-80B1-EB49F5488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7808" y="2133465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 smtClean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4</a:t>
            </a:r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5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8B919F9-8712-43E2-A9E6-3695D6093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757" y="2374301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21A74B-56BA-49B1-906F-ED4A37417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6952" y="2373071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25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0840CD0-E34A-42C7-B7B5-997AAE1324A1}"/>
              </a:ext>
            </a:extLst>
          </p:cNvPr>
          <p:cNvCxnSpPr>
            <a:cxnSpLocks/>
          </p:cNvCxnSpPr>
          <p:nvPr/>
        </p:nvCxnSpPr>
        <p:spPr>
          <a:xfrm>
            <a:off x="7031736" y="3382406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6591D387-19E4-4EB4-AD76-8A6594CC9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757" y="3114471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27562B6-9BBE-4D42-B855-8D026418F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6952" y="3113241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</a:rPr>
              <a:t>1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294CE6-5159-41CF-9484-20E4CBDDD5CE}"/>
              </a:ext>
            </a:extLst>
          </p:cNvPr>
          <p:cNvCxnSpPr>
            <a:cxnSpLocks/>
          </p:cNvCxnSpPr>
          <p:nvPr/>
        </p:nvCxnSpPr>
        <p:spPr>
          <a:xfrm>
            <a:off x="7050024" y="4082924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408CFD66-DCEE-4CC4-A340-8712E810E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045" y="3814989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912CA5C-D0D0-4059-BEEE-751B942CA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5240" y="3813759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5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3223DDA-6391-48F7-AA61-7086A8A2C3A4}"/>
              </a:ext>
            </a:extLst>
          </p:cNvPr>
          <p:cNvCxnSpPr>
            <a:cxnSpLocks/>
          </p:cNvCxnSpPr>
          <p:nvPr/>
        </p:nvCxnSpPr>
        <p:spPr>
          <a:xfrm>
            <a:off x="7014775" y="4551809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C541A1BD-B1C9-47EC-AC63-749056A94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1796" y="4283874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9C6131-37AB-476C-8F5E-61EBE85A8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09991" y="4282644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20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B390DB7-E78D-423A-A5E4-C7CDD8BEFAA7}"/>
              </a:ext>
            </a:extLst>
          </p:cNvPr>
          <p:cNvCxnSpPr>
            <a:cxnSpLocks/>
          </p:cNvCxnSpPr>
          <p:nvPr/>
        </p:nvCxnSpPr>
        <p:spPr>
          <a:xfrm>
            <a:off x="7022592" y="4797363"/>
            <a:ext cx="4322064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98370392-BDEA-4936-BE71-A1B7BD656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9613" y="4529428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D218DE5-A2EC-4C75-9EF9-FB899B9F7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7808" y="4528198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altLang="ja-JP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3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94807CB-D719-4916-872E-836474F003C9}"/>
              </a:ext>
            </a:extLst>
          </p:cNvPr>
          <p:cNvCxnSpPr>
            <a:cxnSpLocks/>
          </p:cNvCxnSpPr>
          <p:nvPr/>
        </p:nvCxnSpPr>
        <p:spPr>
          <a:xfrm>
            <a:off x="7053845" y="5452047"/>
            <a:ext cx="426957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8042AE26-A270-4E24-9AF4-AD13D2F42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375" y="5184112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99BC502-D076-46C1-AE45-B5AE313D1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8470" y="5182882"/>
            <a:ext cx="850294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1.880.580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5A93939-F55C-4E80-B53C-E0F86E4B0D4D}"/>
              </a:ext>
            </a:extLst>
          </p:cNvPr>
          <p:cNvCxnSpPr>
            <a:cxnSpLocks/>
          </p:cNvCxnSpPr>
          <p:nvPr/>
        </p:nvCxnSpPr>
        <p:spPr>
          <a:xfrm>
            <a:off x="7044701" y="6035285"/>
            <a:ext cx="4278717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F5989234-E186-4978-8C72-15522C689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375" y="5767350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5B21A61-8954-4185-9229-CC6141CEA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6570" y="5766120"/>
            <a:ext cx="350176" cy="5383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sz="1200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50</a:t>
            </a:r>
            <a:endParaRPr lang="en-US" altLang="ja-JP" sz="1200" dirty="0">
              <a:solidFill>
                <a:schemeClr val="bg1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C9D7EB2-AE8F-4656-B1D1-AED6426E2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222" y="2163430"/>
            <a:ext cx="269541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en-US" altLang="ja-JP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36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0F37CEA-A5F5-4D4F-8461-8803C9E08CF0}"/>
              </a:ext>
            </a:extLst>
          </p:cNvPr>
          <p:cNvCxnSpPr>
            <a:cxnSpLocks/>
          </p:cNvCxnSpPr>
          <p:nvPr/>
        </p:nvCxnSpPr>
        <p:spPr>
          <a:xfrm flipV="1">
            <a:off x="7001354" y="2397279"/>
            <a:ext cx="3779422" cy="27025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3CE2FDA-F5DA-46DF-9991-EAB1F61CA366}"/>
              </a:ext>
            </a:extLst>
          </p:cNvPr>
          <p:cNvSpPr txBox="1"/>
          <p:nvPr/>
        </p:nvSpPr>
        <p:spPr>
          <a:xfrm>
            <a:off x="6994581" y="2123276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80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D9B5EF3-5011-4813-9729-59122DFF6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3995" y="2688984"/>
            <a:ext cx="254412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en-US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36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55DF4AD-FD16-47DA-BBBC-05C74C5F5D22}"/>
              </a:ext>
            </a:extLst>
          </p:cNvPr>
          <p:cNvSpPr txBox="1"/>
          <p:nvPr/>
        </p:nvSpPr>
        <p:spPr>
          <a:xfrm>
            <a:off x="7010400" y="2679856"/>
            <a:ext cx="127827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&gt;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100%  realizat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DB68388-5B2A-4353-85DA-519FEB59A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1475" y="3077422"/>
            <a:ext cx="262391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1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6EE7626-7DE3-4D36-88E8-79CF8D184A0C}"/>
              </a:ext>
            </a:extLst>
          </p:cNvPr>
          <p:cNvCxnSpPr>
            <a:cxnSpLocks/>
          </p:cNvCxnSpPr>
          <p:nvPr/>
        </p:nvCxnSpPr>
        <p:spPr>
          <a:xfrm flipV="1">
            <a:off x="7022592" y="3380285"/>
            <a:ext cx="4416454" cy="14054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DB63DFCC-50D0-4FA3-92EA-8EBC57D53856}"/>
              </a:ext>
            </a:extLst>
          </p:cNvPr>
          <p:cNvSpPr txBox="1"/>
          <p:nvPr/>
        </p:nvSpPr>
        <p:spPr>
          <a:xfrm>
            <a:off x="7015819" y="3086961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100%  realizat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D59F2EF-A6E6-4EC3-8DF6-93E7E0F04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7304" y="3788593"/>
            <a:ext cx="275003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5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3644DD1-ABA9-480D-A75F-74EBBF9FB57D}"/>
              </a:ext>
            </a:extLst>
          </p:cNvPr>
          <p:cNvCxnSpPr>
            <a:cxnSpLocks/>
          </p:cNvCxnSpPr>
          <p:nvPr/>
        </p:nvCxnSpPr>
        <p:spPr>
          <a:xfrm flipV="1">
            <a:off x="7035204" y="4079319"/>
            <a:ext cx="4416454" cy="14054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5C5004CA-34AE-45E7-B6C9-240665497154}"/>
              </a:ext>
            </a:extLst>
          </p:cNvPr>
          <p:cNvSpPr txBox="1"/>
          <p:nvPr/>
        </p:nvSpPr>
        <p:spPr>
          <a:xfrm>
            <a:off x="7028431" y="3785995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100%  realizat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D576A0B-AEEB-4A61-898C-09095C3C9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9652" y="4287999"/>
            <a:ext cx="275004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altLang="ja-JP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2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38786CB-6E8A-4BD1-BDF4-EE36CAA5C28A}"/>
              </a:ext>
            </a:extLst>
          </p:cNvPr>
          <p:cNvSpPr txBox="1"/>
          <p:nvPr/>
        </p:nvSpPr>
        <p:spPr>
          <a:xfrm>
            <a:off x="7014888" y="4265656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0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realizat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25DC6CE-CCA5-45C3-B0F2-393C1EE6A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5204" y="4786503"/>
            <a:ext cx="286884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0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31B3B11-CAE8-41BD-B757-12ACC2991C95}"/>
              </a:ext>
            </a:extLst>
          </p:cNvPr>
          <p:cNvSpPr txBox="1"/>
          <p:nvPr/>
        </p:nvSpPr>
        <p:spPr>
          <a:xfrm>
            <a:off x="7022592" y="4808089"/>
            <a:ext cx="116423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0%  realizat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D796C07-36D8-4AC3-8780-8C2D760B5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1047" y="5112659"/>
            <a:ext cx="1688095" cy="2617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237</a:t>
            </a:r>
            <a:r>
              <a:rPr lang="ro-RO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.</a:t>
            </a:r>
            <a:r>
              <a:rPr lang="en-US" sz="12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365 (987.183)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223E8CF-B018-4CC3-952C-041C8FCABD7F}"/>
              </a:ext>
            </a:extLst>
          </p:cNvPr>
          <p:cNvSpPr txBox="1"/>
          <p:nvPr/>
        </p:nvSpPr>
        <p:spPr>
          <a:xfrm>
            <a:off x="7031736" y="5151111"/>
            <a:ext cx="2216767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13</a:t>
            </a:r>
            <a:r>
              <a:rPr lang="ro-RO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%  realizat</a:t>
            </a: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(52% </a:t>
            </a:r>
            <a:r>
              <a:rPr lang="en-US" sz="1200" b="1" i="1" spc="-60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contractat</a:t>
            </a:r>
            <a:r>
              <a:rPr lang="en-US" sz="1200" b="1" i="1" spc="-6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)</a:t>
            </a:r>
            <a:endParaRPr lang="ro-RO" sz="1200" b="1" i="1" spc="-6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4D04FB4-DC14-49B9-B63C-07FA9DB7C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0776" y="5750766"/>
            <a:ext cx="452487" cy="24233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r>
              <a:rPr lang="en-US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&gt;</a:t>
            </a:r>
            <a:r>
              <a:rPr lang="ro-RO" sz="1200" b="1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  <a:sym typeface="Wingdings" panose="05000000000000000000" pitchFamily="2" charset="2"/>
              </a:rPr>
              <a:t>200</a:t>
            </a:r>
            <a:endParaRPr lang="en-US" altLang="ja-JP" sz="1200" b="1" dirty="0">
              <a:solidFill>
                <a:srgbClr val="C00000"/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8ED6451-2642-445F-B614-4A4C4F4CAE57}"/>
              </a:ext>
            </a:extLst>
          </p:cNvPr>
          <p:cNvCxnSpPr>
            <a:cxnSpLocks/>
          </p:cNvCxnSpPr>
          <p:nvPr/>
        </p:nvCxnSpPr>
        <p:spPr>
          <a:xfrm flipV="1">
            <a:off x="7022592" y="6031944"/>
            <a:ext cx="4395216" cy="18834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B6684FA5-7A69-4A42-937C-7887DD003ADA}"/>
              </a:ext>
            </a:extLst>
          </p:cNvPr>
          <p:cNvSpPr txBox="1"/>
          <p:nvPr/>
        </p:nvSpPr>
        <p:spPr>
          <a:xfrm>
            <a:off x="7022592" y="5746379"/>
            <a:ext cx="126607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&gt;</a:t>
            </a:r>
            <a:r>
              <a:rPr lang="ro-RO" sz="1200" b="1" i="1" spc="-6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100%  realizat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95528B4-5ED3-4CE7-B4E5-039AFEF026CE}"/>
              </a:ext>
            </a:extLst>
          </p:cNvPr>
          <p:cNvCxnSpPr>
            <a:cxnSpLocks/>
          </p:cNvCxnSpPr>
          <p:nvPr/>
        </p:nvCxnSpPr>
        <p:spPr>
          <a:xfrm flipV="1">
            <a:off x="7010400" y="2636818"/>
            <a:ext cx="4416454" cy="14054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45FA89-70B0-4569-902E-6EEF0583204E}"/>
              </a:ext>
            </a:extLst>
          </p:cNvPr>
          <p:cNvCxnSpPr>
            <a:cxnSpLocks/>
          </p:cNvCxnSpPr>
          <p:nvPr/>
        </p:nvCxnSpPr>
        <p:spPr>
          <a:xfrm flipV="1">
            <a:off x="7031736" y="5452047"/>
            <a:ext cx="1164238" cy="5933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3644DD1-ABA9-480D-A75F-74EBBF9FB57D}"/>
              </a:ext>
            </a:extLst>
          </p:cNvPr>
          <p:cNvCxnSpPr>
            <a:cxnSpLocks/>
          </p:cNvCxnSpPr>
          <p:nvPr/>
        </p:nvCxnSpPr>
        <p:spPr>
          <a:xfrm>
            <a:off x="7001354" y="4588726"/>
            <a:ext cx="818943" cy="2594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8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7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22501"/>
            <a:ext cx="1120265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5. Activități de tip</a:t>
            </a:r>
            <a:r>
              <a:rPr lang="ro-RO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A</a:t>
            </a:r>
            <a:r>
              <a:rPr lang="ro-RO" sz="3600" b="1" spc="50" dirty="0">
                <a:ln w="0"/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STIMULAREA TRANSFERULUI DE CUNOȘTINȚE ȘI </a:t>
            </a:r>
            <a:r>
              <a:rPr lang="ro-RO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E </a:t>
            </a:r>
            <a:r>
              <a:rPr lang="ro-RO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M</a:t>
            </a:r>
            <a:r>
              <a:rPr lang="fr-FR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ANAGEMENT DE PROIECT</a:t>
            </a:r>
            <a:r>
              <a:rPr lang="ro-RO" sz="17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endParaRPr lang="ro-RO" sz="17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3150" y="4929719"/>
            <a:ext cx="2139948" cy="14266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734" y="2107247"/>
            <a:ext cx="2139949" cy="14266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3150" y="3617283"/>
            <a:ext cx="2139533" cy="1203374"/>
          </a:xfrm>
          <a:prstGeom prst="rect">
            <a:avLst/>
          </a:prstGeom>
        </p:spPr>
      </p:pic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7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790E56-7CC6-466C-ACD9-A8F043AE1261}"/>
              </a:ext>
            </a:extLst>
          </p:cNvPr>
          <p:cNvSpPr txBox="1"/>
          <p:nvPr/>
        </p:nvSpPr>
        <p:spPr>
          <a:xfrm>
            <a:off x="1617230" y="2147950"/>
            <a:ext cx="20129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A</a:t>
            </a:r>
          </a:p>
          <a:p>
            <a:pPr algn="ctr">
              <a:defRPr/>
            </a:pPr>
            <a:r>
              <a:rPr lang="en-US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90</a:t>
            </a:r>
            <a:r>
              <a:rPr lang="ro-RO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C6CF9A-47C0-41B9-AF94-A64977098BF7}"/>
              </a:ext>
            </a:extLst>
          </p:cNvPr>
          <p:cNvSpPr txBox="1"/>
          <p:nvPr/>
        </p:nvSpPr>
        <p:spPr>
          <a:xfrm>
            <a:off x="6548898" y="2179703"/>
            <a:ext cx="20129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E</a:t>
            </a:r>
          </a:p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50%  realizat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77084F-1BC3-462D-82BE-022C85E53202}"/>
              </a:ext>
            </a:extLst>
          </p:cNvPr>
          <p:cNvSpPr txBox="1"/>
          <p:nvPr/>
        </p:nvSpPr>
        <p:spPr>
          <a:xfrm>
            <a:off x="998827" y="3265708"/>
            <a:ext cx="430469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spc="-6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Rezultate principale activități de tip A</a:t>
            </a:r>
            <a:r>
              <a:rPr lang="ro-RO" sz="1400" spc="-6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400" spc="-6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60" dirty="0">
                <a:solidFill>
                  <a:schemeClr val="bg1"/>
                </a:solidFill>
                <a:latin typeface="Trebuchet MS" panose="020B0603020202020204" pitchFamily="34" charset="0"/>
              </a:rPr>
              <a:t>C</a:t>
            </a: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hestionar de identificare a nevoilor beneficiarilor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</a:t>
            </a: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atalog cu serviciile ce intra in aria de expertiza INCD ECOIND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</a:t>
            </a: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nstrument electronic interactive Partener ECOIND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W</a:t>
            </a: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orkshop-uri tematice in Iasi, Constanta, Targoviste, Craiova, Timisoara, Cluj Napoca, Alba Iulia, Bucuresti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10 persoane instruite in transfer tehnologic si drepturi de proprietate intelectuala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/ 2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cursuri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instruire</a:t>
            </a:r>
            <a:endParaRPr lang="ro-RO" sz="1200" spc="-6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2</a:t>
            </a:r>
            <a:r>
              <a:rPr lang="en-US" sz="1200" spc="-6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participari la targuri / expozitii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36 de parteneriate concrete</a:t>
            </a:r>
            <a:endParaRPr lang="en-US" sz="1200" spc="-6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Peste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200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parteneri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potentiali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identificati</a:t>
            </a:r>
            <a:endParaRPr lang="ro-RO" sz="1200" spc="-6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Mape, cataloage, bloc-notes-uri, pliante, roll-up-uri, pixuri, stick-uri memorie personalizate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2 spoturi radio si 2 spoturi TV</a:t>
            </a:r>
            <a:r>
              <a:rPr lang="en-US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– in curs de </a:t>
            </a:r>
            <a:r>
              <a:rPr lang="en-US" sz="1200" spc="-6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difuzare</a:t>
            </a:r>
            <a:endParaRPr lang="ro-RO" sz="1200" spc="-6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1200" spc="-6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3 pagini web de promovare</a:t>
            </a:r>
            <a:endParaRPr lang="ro-RO" sz="1200" spc="-60" dirty="0" smtClean="0">
              <a:solidFill>
                <a:srgbClr val="C00000"/>
              </a:solidFill>
              <a:effectLst/>
              <a:highlight>
                <a:srgbClr val="F2F2F2"/>
              </a:highlight>
              <a:latin typeface="Trebuchet MS" panose="020B0603020202020204" pitchFamily="34" charset="0"/>
            </a:endParaRPr>
          </a:p>
          <a:p>
            <a:pPr marL="88900" algn="just"/>
            <a:endParaRPr lang="ro-RO" sz="1200" spc="-60" dirty="0">
              <a:solidFill>
                <a:srgbClr val="C00000"/>
              </a:solidFill>
              <a:highlight>
                <a:srgbClr val="F2F2F2"/>
              </a:highlight>
              <a:latin typeface="Trebuchet MS" panose="020B06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6D086E4-A1F1-4184-B54D-85BB7AA8A5C8}"/>
              </a:ext>
            </a:extLst>
          </p:cNvPr>
          <p:cNvSpPr txBox="1"/>
          <p:nvPr/>
        </p:nvSpPr>
        <p:spPr>
          <a:xfrm>
            <a:off x="6096000" y="3265708"/>
            <a:ext cx="37703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-4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Rezultate principale activități de tip E</a:t>
            </a:r>
            <a:r>
              <a:rPr lang="ro-RO" sz="16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:</a:t>
            </a:r>
            <a:endParaRPr lang="en-US" sz="16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11 </a:t>
            </a:r>
            <a:r>
              <a:rPr lang="en-US" sz="1200" spc="-40" dirty="0" err="1">
                <a:solidFill>
                  <a:schemeClr val="bg1"/>
                </a:solidFill>
                <a:latin typeface="Trebuchet MS" panose="020B0603020202020204" pitchFamily="34" charset="0"/>
              </a:rPr>
              <a:t>r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apoarte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progres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/ 13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cereri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rambursare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2 </a:t>
            </a:r>
            <a:r>
              <a:rPr lang="en-US" sz="1200" spc="-40" dirty="0" err="1">
                <a:solidFill>
                  <a:schemeClr val="bg1"/>
                </a:solidFill>
                <a:latin typeface="Trebuchet MS" panose="020B0603020202020204" pitchFamily="34" charset="0"/>
              </a:rPr>
              <a:t>c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omunicari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stiintifice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 workshop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lansare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proiect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 </a:t>
            </a:r>
            <a:r>
              <a:rPr lang="en-US" sz="1200" spc="-40" dirty="0" err="1">
                <a:solidFill>
                  <a:schemeClr val="bg1"/>
                </a:solidFill>
                <a:latin typeface="Trebuchet MS" panose="020B0603020202020204" pitchFamily="34" charset="0"/>
              </a:rPr>
              <a:t>p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agina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web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informare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 spot radio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1 spot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tv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– in curs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difuzare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anunt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presa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Mape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brosuri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bloc-notes-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uri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pliante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, roll-up-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uri</a:t>
            </a:r>
            <a:endParaRPr lang="en-US" sz="1200" spc="-4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1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panou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afisare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4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temporara</a:t>
            </a:r>
            <a:r>
              <a:rPr lang="en-US" sz="1200" spc="-4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ro-RO" sz="1200" spc="-4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ro-RO" sz="300" spc="-4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8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22501"/>
            <a:ext cx="1120265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ro-RO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5. Activități de tip</a:t>
            </a:r>
            <a:r>
              <a:rPr lang="ro-RO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A</a:t>
            </a:r>
            <a:r>
              <a:rPr lang="ro-RO" sz="3600" b="1" spc="50" dirty="0">
                <a:ln w="0"/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ro-RO" sz="17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STIMULAREA TRANSFERULUI DE CUNOȘTINȚE ȘI </a:t>
            </a:r>
            <a:r>
              <a:rPr lang="ro-RO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E </a:t>
            </a:r>
            <a:r>
              <a:rPr lang="ro-RO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- M</a:t>
            </a:r>
            <a:r>
              <a:rPr lang="fr-FR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ANAGEMENT DE PROIECT</a:t>
            </a:r>
            <a:r>
              <a:rPr lang="ro-RO" sz="1700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endParaRPr lang="ro-RO" sz="17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8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80B6F0-E9D5-4A16-A985-9676788C9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41" y="2072755"/>
            <a:ext cx="11215868" cy="4078497"/>
          </a:xfrm>
          <a:prstGeom prst="rect">
            <a:avLst/>
          </a:prstGeom>
          <a:solidFill>
            <a:srgbClr val="F2F2F2">
              <a:alpha val="81176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  <a:p>
            <a:pPr algn="r">
              <a:defRPr/>
            </a:pPr>
            <a:endParaRPr lang="ro-RO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348910428"/>
              </p:ext>
            </p:extLst>
          </p:nvPr>
        </p:nvGraphicFramePr>
        <p:xfrm>
          <a:off x="2071748" y="2072755"/>
          <a:ext cx="8128000" cy="399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54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 txBox="1">
            <a:spLocks/>
          </p:cNvSpPr>
          <p:nvPr/>
        </p:nvSpPr>
        <p:spPr>
          <a:xfrm>
            <a:off x="8707240" y="8437142"/>
            <a:ext cx="260919" cy="260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latin typeface="Optima LT" panose="02000503060000020003" pitchFamily="2" charset="0"/>
              </a:rPr>
              <a:pPr/>
              <a:t>9</a:t>
            </a:fld>
            <a:endParaRPr lang="en-US" dirty="0">
              <a:latin typeface="Optima LT" panose="02000503060000020003" pitchFamily="2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2559" y="1222501"/>
            <a:ext cx="11202657" cy="4857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36000" tIns="36000" rIns="36000" bIns="36000" anchor="ctr"/>
          <a:lstStyle/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6</a:t>
            </a:r>
            <a:r>
              <a:rPr lang="ro-RO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. Activități de tip</a:t>
            </a:r>
            <a:r>
              <a:rPr lang="ro-RO" b="1" dirty="0">
                <a:solidFill>
                  <a:schemeClr val="accent4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</a:t>
            </a:r>
            <a:r>
              <a:rPr lang="en-US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B, C </a:t>
            </a:r>
            <a:r>
              <a:rPr lang="ro-RO" b="1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și</a:t>
            </a:r>
            <a:r>
              <a:rPr lang="en-US" sz="36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ea typeface="ＭＳ Ｐゴシック" pitchFamily="50" charset="-128"/>
              </a:rPr>
              <a:t> D </a:t>
            </a:r>
            <a:r>
              <a:rPr lang="ro-RO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– I</a:t>
            </a:r>
            <a:r>
              <a:rPr lang="fr-FR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NDICATORI</a:t>
            </a:r>
            <a:r>
              <a:rPr lang="ro-RO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DE REALIZARE</a:t>
            </a:r>
            <a:r>
              <a:rPr lang="fr-FR" sz="1700" b="1" spc="-50" dirty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ＭＳ Ｐゴシック" pitchFamily="50" charset="-128"/>
              </a:rPr>
              <a:t> GLOBALI</a:t>
            </a:r>
            <a:endParaRPr lang="ro-RO" sz="17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ＭＳ Ｐゴシック" pitchFamily="50" charset="-128"/>
            </a:endParaRPr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BD24DF18-7D3C-47D7-9EF4-FABC7F93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904ACB-98FF-4DD5-8F53-0CB8B4413DD8}" type="slidenum">
              <a:rPr lang="ro-RO" smtClean="0"/>
              <a:pPr/>
              <a:t>9</a:t>
            </a:fld>
            <a:endParaRPr lang="ro-RO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997846FA-7CB9-42CB-B3E1-C5117FEDA09E}"/>
              </a:ext>
            </a:extLst>
          </p:cNvPr>
          <p:cNvSpPr txBox="1">
            <a:spLocks/>
          </p:cNvSpPr>
          <p:nvPr/>
        </p:nvSpPr>
        <p:spPr>
          <a:xfrm>
            <a:off x="7495309" y="633960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>
                <a:solidFill>
                  <a:srgbClr val="FFF2CC"/>
                </a:solidFill>
              </a:rPr>
              <a:t>partenerecoind.incdecoind.ro</a:t>
            </a:r>
          </a:p>
        </p:txBody>
      </p:sp>
      <p:sp>
        <p:nvSpPr>
          <p:cNvPr id="25" name="Date Placeholder 39">
            <a:extLst>
              <a:ext uri="{FF2B5EF4-FFF2-40B4-BE49-F238E27FC236}">
                <a16:creationId xmlns:a16="http://schemas.microsoft.com/office/drawing/2014/main" id="{2BAC571E-1433-4408-83FF-205ED3F3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2559" y="6356350"/>
            <a:ext cx="2743200" cy="365125"/>
          </a:xfrm>
        </p:spPr>
        <p:txBody>
          <a:bodyPr/>
          <a:lstStyle/>
          <a:p>
            <a:r>
              <a:rPr lang="ro-RO" dirty="0"/>
              <a:t>București, 27 februarie 2019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42C367F-0E0D-4920-9D41-508C59D8C192}"/>
              </a:ext>
            </a:extLst>
          </p:cNvPr>
          <p:cNvSpPr txBox="1">
            <a:spLocks/>
          </p:cNvSpPr>
          <p:nvPr/>
        </p:nvSpPr>
        <p:spPr>
          <a:xfrm>
            <a:off x="0" y="6422962"/>
            <a:ext cx="11128443" cy="424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o-RO" sz="1100" i="1" dirty="0">
                <a:solidFill>
                  <a:schemeClr val="bg1"/>
                </a:solidFill>
                <a:latin typeface="Trebuchet MS" panose="020B0603020202020204" pitchFamily="34" charset="0"/>
              </a:rPr>
              <a:t>Realități, provocări și perspective în derularea proiectelor de tip G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377A35-7D38-43D8-8B2E-EABF4F7047B4}"/>
              </a:ext>
            </a:extLst>
          </p:cNvPr>
          <p:cNvSpPr txBox="1"/>
          <p:nvPr/>
        </p:nvSpPr>
        <p:spPr>
          <a:xfrm>
            <a:off x="527620" y="2737720"/>
            <a:ext cx="5135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-3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Rezultate principale activități de tip B</a:t>
            </a: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spc="-3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22/30 de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directe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cu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intreprinderile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din care 22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cu IMM-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uri</a:t>
            </a:r>
            <a:endParaRPr lang="ro-RO" sz="1100" spc="-30" dirty="0">
              <a:solidFill>
                <a:srgbClr val="C00000"/>
              </a:solidFill>
              <a:highlight>
                <a:srgbClr val="F2F2F2"/>
              </a:highlight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421D77-FCA7-4925-9C58-7A21B6DC723A}"/>
              </a:ext>
            </a:extLst>
          </p:cNvPr>
          <p:cNvSpPr txBox="1"/>
          <p:nvPr/>
        </p:nvSpPr>
        <p:spPr>
          <a:xfrm>
            <a:off x="6749465" y="2786020"/>
            <a:ext cx="4978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-3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Rezultate principale activități de tip C</a:t>
            </a:r>
            <a:r>
              <a:rPr lang="ro-RO" sz="16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:</a:t>
            </a:r>
            <a:endParaRPr lang="en-US" sz="1600" spc="-3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9/10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directe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din care 4/5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directe</a:t>
            </a:r>
            <a:r>
              <a:rPr lang="en-US" sz="1200" spc="-30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pentru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C1, 5/5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directe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pentru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C4 </a:t>
            </a:r>
            <a:r>
              <a:rPr lang="ro-RO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en-US" sz="1200" spc="-3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1802BB-854A-4B7E-BE92-4A196F1C96AA}"/>
              </a:ext>
            </a:extLst>
          </p:cNvPr>
          <p:cNvSpPr txBox="1"/>
          <p:nvPr/>
        </p:nvSpPr>
        <p:spPr>
          <a:xfrm>
            <a:off x="3949202" y="5231575"/>
            <a:ext cx="82427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spc="-30" dirty="0">
                <a:ln w="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</a:rPr>
              <a:t>Rezultate principale activități de tip D</a:t>
            </a:r>
            <a:r>
              <a:rPr lang="ro-RO" sz="1600" spc="-30" dirty="0">
                <a:solidFill>
                  <a:schemeClr val="bg1"/>
                </a:solidFill>
                <a:latin typeface="Trebuchet MS" panose="020B0603020202020204" pitchFamily="34" charset="0"/>
              </a:rPr>
              <a:t>: </a:t>
            </a:r>
            <a:endParaRPr lang="en-US" sz="1600" spc="-3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5/5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contracte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de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colaborare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cu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intreprinderi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 din care 4 CI/DE </a:t>
            </a:r>
            <a:r>
              <a:rPr lang="en-US" sz="1200" spc="-30" dirty="0" err="1" smtClean="0">
                <a:solidFill>
                  <a:schemeClr val="bg1"/>
                </a:solidFill>
                <a:latin typeface="Trebuchet MS" panose="020B0603020202020204" pitchFamily="34" charset="0"/>
              </a:rPr>
              <a:t>si</a:t>
            </a:r>
            <a:r>
              <a:rPr lang="en-US" sz="1200" spc="-3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1 CI</a:t>
            </a:r>
          </a:p>
          <a:p>
            <a:endParaRPr lang="ro-RO" sz="400" spc="-3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628650" indent="-539750"/>
            <a:endParaRPr lang="ro-RO" sz="1400" spc="-5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B1184E-92FB-4308-A212-A6BF4099F21B}"/>
              </a:ext>
            </a:extLst>
          </p:cNvPr>
          <p:cNvCxnSpPr>
            <a:cxnSpLocks/>
          </p:cNvCxnSpPr>
          <p:nvPr/>
        </p:nvCxnSpPr>
        <p:spPr>
          <a:xfrm>
            <a:off x="613120" y="4125390"/>
            <a:ext cx="4912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7A9C80A-2D87-4DFB-BACE-6A1F22AE263C}"/>
              </a:ext>
            </a:extLst>
          </p:cNvPr>
          <p:cNvCxnSpPr>
            <a:cxnSpLocks/>
          </p:cNvCxnSpPr>
          <p:nvPr/>
        </p:nvCxnSpPr>
        <p:spPr>
          <a:xfrm>
            <a:off x="3095592" y="4106915"/>
            <a:ext cx="6233555" cy="279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790E56-7CC6-466C-ACD9-A8F043AE1261}"/>
              </a:ext>
            </a:extLst>
          </p:cNvPr>
          <p:cNvSpPr txBox="1"/>
          <p:nvPr/>
        </p:nvSpPr>
        <p:spPr>
          <a:xfrm>
            <a:off x="1082655" y="3802225"/>
            <a:ext cx="20129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B</a:t>
            </a:r>
          </a:p>
          <a:p>
            <a:pPr algn="ctr">
              <a:defRPr/>
            </a:pPr>
            <a:r>
              <a:rPr lang="en-US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73</a:t>
            </a:r>
            <a:r>
              <a:rPr lang="ro-RO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E4E7B62-5986-4A6E-A185-1515CDBACB4A}"/>
              </a:ext>
            </a:extLst>
          </p:cNvPr>
          <p:cNvCxnSpPr>
            <a:cxnSpLocks/>
          </p:cNvCxnSpPr>
          <p:nvPr/>
        </p:nvCxnSpPr>
        <p:spPr>
          <a:xfrm>
            <a:off x="613120" y="4877461"/>
            <a:ext cx="45412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766D246-8F80-4E1A-B6A8-0099F0B0898A}"/>
              </a:ext>
            </a:extLst>
          </p:cNvPr>
          <p:cNvCxnSpPr>
            <a:cxnSpLocks/>
          </p:cNvCxnSpPr>
          <p:nvPr/>
        </p:nvCxnSpPr>
        <p:spPr>
          <a:xfrm>
            <a:off x="7130776" y="4824170"/>
            <a:ext cx="4580112" cy="176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38FAF03-5C61-41E6-B792-8FB5CBE23F08}"/>
              </a:ext>
            </a:extLst>
          </p:cNvPr>
          <p:cNvSpPr txBox="1"/>
          <p:nvPr/>
        </p:nvSpPr>
        <p:spPr>
          <a:xfrm>
            <a:off x="5154372" y="4518632"/>
            <a:ext cx="20129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D</a:t>
            </a:r>
          </a:p>
          <a:p>
            <a:pPr algn="ctr">
              <a:defRPr/>
            </a:pPr>
            <a:r>
              <a:rPr lang="en-US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100</a:t>
            </a:r>
            <a:r>
              <a:rPr lang="ro-RO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8E16454-C625-4D04-A4CE-D9C859CFFDB4}"/>
              </a:ext>
            </a:extLst>
          </p:cNvPr>
          <p:cNvCxnSpPr>
            <a:cxnSpLocks/>
          </p:cNvCxnSpPr>
          <p:nvPr/>
        </p:nvCxnSpPr>
        <p:spPr>
          <a:xfrm flipV="1">
            <a:off x="613120" y="4125390"/>
            <a:ext cx="0" cy="7520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95A5E50-F61A-436A-BCFB-20D9553A7E7C}"/>
              </a:ext>
            </a:extLst>
          </p:cNvPr>
          <p:cNvCxnSpPr>
            <a:cxnSpLocks/>
          </p:cNvCxnSpPr>
          <p:nvPr/>
        </p:nvCxnSpPr>
        <p:spPr>
          <a:xfrm flipV="1">
            <a:off x="11700551" y="4082789"/>
            <a:ext cx="10337" cy="7584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7731B3E-457A-4D3E-9F62-8125F68041CA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11352420" y="4082789"/>
            <a:ext cx="358468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1C6CF9A-47C0-41B9-AF94-A64977098BF7}"/>
              </a:ext>
            </a:extLst>
          </p:cNvPr>
          <p:cNvSpPr txBox="1"/>
          <p:nvPr/>
        </p:nvSpPr>
        <p:spPr>
          <a:xfrm>
            <a:off x="9339483" y="3759624"/>
            <a:ext cx="20129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Activități de tip C</a:t>
            </a:r>
          </a:p>
          <a:p>
            <a:pPr algn="ctr">
              <a:defRPr/>
            </a:pPr>
            <a:r>
              <a:rPr lang="en-US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90</a:t>
            </a:r>
            <a:r>
              <a:rPr lang="ro-RO" b="1" i="1" spc="-60" dirty="0" smtClean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%  </a:t>
            </a:r>
            <a:r>
              <a:rPr lang="ro-RO" b="1" i="1" spc="-60" dirty="0">
                <a:solidFill>
                  <a:srgbClr val="C00000"/>
                </a:solidFill>
                <a:latin typeface="Trebuchet MS" panose="020B0603020202020204" pitchFamily="34" charset="0"/>
                <a:ea typeface="ＭＳ Ｐゴシック" pitchFamily="50" charset="-128"/>
              </a:rPr>
              <a:t>realizat</a:t>
            </a:r>
          </a:p>
        </p:txBody>
      </p:sp>
    </p:spTree>
    <p:extLst>
      <p:ext uri="{BB962C8B-B14F-4D97-AF65-F5344CB8AC3E}">
        <p14:creationId xmlns:p14="http://schemas.microsoft.com/office/powerpoint/2010/main" val="17151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3079</TotalTime>
  <Words>2753</Words>
  <Application>Microsoft Office PowerPoint</Application>
  <PresentationFormat>Widescreen</PresentationFormat>
  <Paragraphs>564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Optima LT</vt:lpstr>
      <vt:lpstr>Trebuchet MS</vt:lpstr>
      <vt:lpstr>Wingdings</vt:lpstr>
      <vt:lpstr>Office Theme</vt:lpstr>
      <vt:lpstr>Image</vt:lpstr>
      <vt:lpstr>Promovarea, identificarea și realizarea                                                                      de parteneriate în domeniul ecologiei industriale  PARTENER ECOIND  ID/SMIS 2014+ : P_40_300/105581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15.  REANALIZARE – BUGET PROIECT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Promovarea, identificarea și realizarea de parteneriate în domeniul ecologiei industriale ID/SMIS 2014+: 1</dc:title>
  <dc:creator>Leonard Paun</dc:creator>
  <cp:lastModifiedBy>GABI AI-PC</cp:lastModifiedBy>
  <cp:revision>307</cp:revision>
  <cp:lastPrinted>2019-02-21T12:27:38Z</cp:lastPrinted>
  <dcterms:created xsi:type="dcterms:W3CDTF">2017-02-01T08:09:49Z</dcterms:created>
  <dcterms:modified xsi:type="dcterms:W3CDTF">2021-06-29T12:34:31Z</dcterms:modified>
</cp:coreProperties>
</file>