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7" r:id="rId2"/>
  </p:sldIdLst>
  <p:sldSz cx="30480000" cy="45720000"/>
  <p:notesSz cx="6797675" cy="9926638"/>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1568">
          <p15:clr>
            <a:srgbClr val="A4A3A4"/>
          </p15:clr>
        </p15:guide>
        <p15:guide id="2" pos="10368">
          <p15:clr>
            <a:srgbClr val="A4A3A4"/>
          </p15:clr>
        </p15:guide>
      </p15:sldGuideLst>
    </p:ext>
    <p:ext uri="{2D200454-40CA-4A62-9FC3-DE9A4176ACB9}">
      <p15:notesGuideLst xmlns:p15="http://schemas.microsoft.com/office/powerpoint/2012/main">
        <p15:guide id="1" orient="horz" pos="10921">
          <p15:clr>
            <a:srgbClr val="A4A3A4"/>
          </p15:clr>
        </p15:guide>
        <p15:guide id="2" pos="76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61D"/>
    <a:srgbClr val="004232"/>
    <a:srgbClr val="008000"/>
    <a:srgbClr val="CC3300"/>
    <a:srgbClr val="001E17"/>
    <a:srgbClr val="003300"/>
    <a:srgbClr val="000066"/>
    <a:srgbClr val="BAEBFC"/>
    <a:srgbClr val="FFFF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65" autoAdjust="0"/>
    <p:restoredTop sz="96283" autoAdjust="0"/>
  </p:normalViewPr>
  <p:slideViewPr>
    <p:cSldViewPr>
      <p:cViewPr>
        <p:scale>
          <a:sx n="44" d="100"/>
          <a:sy n="44" d="100"/>
        </p:scale>
        <p:origin x="984" y="30"/>
      </p:cViewPr>
      <p:guideLst>
        <p:guide orient="horz" pos="11568"/>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2" d="100"/>
          <a:sy n="42" d="100"/>
        </p:scale>
        <p:origin x="-1275" y="-92"/>
      </p:cViewPr>
      <p:guideLst>
        <p:guide orient="horz" pos="10921"/>
        <p:guide pos="76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5690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0163" y="9525"/>
            <a:ext cx="29622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t" anchorCtr="0" compatLnSpc="1">
            <a:prstTxWarp prst="textNoShape">
              <a:avLst/>
            </a:prstTxWarp>
          </a:bodyPr>
          <a:lstStyle>
            <a:lvl1pPr defTabSz="769691">
              <a:defRPr sz="1000" i="1" dirty="0"/>
            </a:lvl1pPr>
          </a:lstStyle>
          <a:p>
            <a:pPr>
              <a:defRPr/>
            </a:pPr>
            <a:endParaRPr lang="en-GB"/>
          </a:p>
        </p:txBody>
      </p:sp>
      <p:sp>
        <p:nvSpPr>
          <p:cNvPr id="2051" name="Rectangle 3"/>
          <p:cNvSpPr>
            <a:spLocks noGrp="1" noChangeArrowheads="1"/>
          </p:cNvSpPr>
          <p:nvPr>
            <p:ph type="dt" idx="1"/>
          </p:nvPr>
        </p:nvSpPr>
        <p:spPr bwMode="auto">
          <a:xfrm>
            <a:off x="3865563" y="9525"/>
            <a:ext cx="2962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t" anchorCtr="0" compatLnSpc="1">
            <a:prstTxWarp prst="textNoShape">
              <a:avLst/>
            </a:prstTxWarp>
          </a:bodyPr>
          <a:lstStyle>
            <a:lvl1pPr algn="r" defTabSz="769691">
              <a:defRPr sz="1000" i="1" dirty="0"/>
            </a:lvl1pPr>
          </a:lstStyle>
          <a:p>
            <a:pPr>
              <a:defRPr/>
            </a:pPr>
            <a:endParaRPr lang="en-GB"/>
          </a:p>
        </p:txBody>
      </p:sp>
      <p:sp>
        <p:nvSpPr>
          <p:cNvPr id="2052" name="Rectangle 4"/>
          <p:cNvSpPr>
            <a:spLocks noGrp="1" noRot="1" noChangeAspect="1" noChangeArrowheads="1" noTextEdit="1"/>
          </p:cNvSpPr>
          <p:nvPr>
            <p:ph type="sldImg" idx="2"/>
          </p:nvPr>
        </p:nvSpPr>
        <p:spPr bwMode="auto">
          <a:xfrm>
            <a:off x="2185988" y="779463"/>
            <a:ext cx="2427287" cy="3641725"/>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08050" y="4733925"/>
            <a:ext cx="4981575" cy="441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77" tIns="46489" rIns="92977" bIns="4648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p:cNvSpPr>
            <a:spLocks noGrp="1" noChangeArrowheads="1"/>
          </p:cNvSpPr>
          <p:nvPr>
            <p:ph type="ftr" sz="quarter" idx="4"/>
          </p:nvPr>
        </p:nvSpPr>
        <p:spPr bwMode="auto">
          <a:xfrm>
            <a:off x="-30163" y="9458325"/>
            <a:ext cx="29622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b" anchorCtr="0" compatLnSpc="1">
            <a:prstTxWarp prst="textNoShape">
              <a:avLst/>
            </a:prstTxWarp>
          </a:bodyPr>
          <a:lstStyle>
            <a:lvl1pPr defTabSz="769691">
              <a:defRPr sz="1000" i="1" dirty="0"/>
            </a:lvl1pPr>
          </a:lstStyle>
          <a:p>
            <a:pPr>
              <a:defRPr/>
            </a:pPr>
            <a:endParaRPr lang="en-GB"/>
          </a:p>
        </p:txBody>
      </p:sp>
      <p:sp>
        <p:nvSpPr>
          <p:cNvPr id="2055" name="Rectangle 7"/>
          <p:cNvSpPr>
            <a:spLocks noGrp="1" noChangeArrowheads="1"/>
          </p:cNvSpPr>
          <p:nvPr>
            <p:ph type="sldNum" sz="quarter" idx="5"/>
          </p:nvPr>
        </p:nvSpPr>
        <p:spPr bwMode="auto">
          <a:xfrm>
            <a:off x="3865563" y="9458325"/>
            <a:ext cx="2962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b" anchorCtr="0" compatLnSpc="1">
            <a:prstTxWarp prst="textNoShape">
              <a:avLst/>
            </a:prstTxWarp>
          </a:bodyPr>
          <a:lstStyle>
            <a:lvl1pPr algn="r" defTabSz="768350">
              <a:defRPr sz="1000" i="1"/>
            </a:lvl1pPr>
          </a:lstStyle>
          <a:p>
            <a:fld id="{830ADBDF-F5C4-487C-9925-99ED6FD5A9E3}" type="slidenum">
              <a:rPr lang="en-GB" altLang="en-US"/>
              <a:pPr/>
              <a:t>‹#›</a:t>
            </a:fld>
            <a:endParaRPr lang="en-GB" altLang="en-US"/>
          </a:p>
        </p:txBody>
      </p:sp>
    </p:spTree>
    <p:extLst>
      <p:ext uri="{BB962C8B-B14F-4D97-AF65-F5344CB8AC3E}">
        <p14:creationId xmlns:p14="http://schemas.microsoft.com/office/powerpoint/2010/main" val="3060253972"/>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0ADBDF-F5C4-487C-9925-99ED6FD5A9E3}" type="slidenum">
              <a:rPr lang="en-GB" altLang="en-US" smtClean="0"/>
              <a:pPr/>
              <a:t>1</a:t>
            </a:fld>
            <a:endParaRPr lang="en-GB" altLang="en-US"/>
          </a:p>
        </p:txBody>
      </p:sp>
    </p:spTree>
    <p:extLst>
      <p:ext uri="{BB962C8B-B14F-4D97-AF65-F5344CB8AC3E}">
        <p14:creationId xmlns:p14="http://schemas.microsoft.com/office/powerpoint/2010/main" val="2682701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10000" y="7481888"/>
            <a:ext cx="22860000" cy="15917862"/>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3810000" y="24014113"/>
            <a:ext cx="22860000" cy="1103788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9AC6355D-48E7-42BD-9B97-793ADB5FA444}" type="slidenum">
              <a:rPr lang="en-GB" altLang="en-US"/>
              <a:pPr/>
              <a:t>‹#›</a:t>
            </a:fld>
            <a:endParaRPr lang="en-GB"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21C53293-4BA5-46F7-A825-C43082E86074}" type="slidenum">
              <a:rPr lang="en-GB" altLang="en-US"/>
              <a:pPr/>
              <a:t>‹#›</a:t>
            </a:fld>
            <a:endParaRPr lang="en-GB"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717000" y="4064000"/>
            <a:ext cx="6477000" cy="3657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0" y="4064000"/>
            <a:ext cx="19278600" cy="3657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4BE66D68-65D7-41C2-8A9E-C1FA80D8F003}" type="slidenum">
              <a:rPr lang="en-GB" altLang="en-US"/>
              <a:pPr/>
              <a:t>‹#›</a:t>
            </a:fld>
            <a:endParaRPr lang="en-GB"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B64CB7CC-A277-4FDC-9177-8F74AB97F7B0}" type="slidenum">
              <a:rPr lang="en-GB" altLang="en-US"/>
              <a:pPr/>
              <a:t>‹#›</a:t>
            </a:fld>
            <a:endParaRPr lang="en-GB"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79625" y="11398250"/>
            <a:ext cx="26289000" cy="190182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2079625" y="30595888"/>
            <a:ext cx="26289000" cy="1000125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1DA6B911-6FE7-4ED8-A483-78FFF2250545}" type="slidenum">
              <a:rPr lang="en-GB" altLang="en-US"/>
              <a:pPr/>
              <a:t>‹#›</a:t>
            </a:fld>
            <a:endParaRPr lang="en-GB"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0" y="13208000"/>
            <a:ext cx="12877800" cy="2743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316200" y="13208000"/>
            <a:ext cx="12877800" cy="2743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81E14638-9144-4DF9-851D-A77A2C52CC47}" type="slidenum">
              <a:rPr lang="en-GB" altLang="en-US"/>
              <a:pPr/>
              <a:t>‹#›</a:t>
            </a:fld>
            <a:endParaRPr lang="en-GB"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00263" y="2433638"/>
            <a:ext cx="26289000" cy="8837612"/>
          </a:xfrm>
        </p:spPr>
        <p:txBody>
          <a:bodyPr/>
          <a:lstStyle/>
          <a:p>
            <a:r>
              <a:rPr lang="en-US"/>
              <a:t>Click to edit Master title style</a:t>
            </a:r>
          </a:p>
        </p:txBody>
      </p:sp>
      <p:sp>
        <p:nvSpPr>
          <p:cNvPr id="3" name="Text Placeholder 2"/>
          <p:cNvSpPr>
            <a:spLocks noGrp="1"/>
          </p:cNvSpPr>
          <p:nvPr>
            <p:ph type="body" idx="1"/>
          </p:nvPr>
        </p:nvSpPr>
        <p:spPr>
          <a:xfrm>
            <a:off x="2100263" y="11207750"/>
            <a:ext cx="12893675" cy="54927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00263" y="16700500"/>
            <a:ext cx="12893675" cy="24563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430500" y="11207750"/>
            <a:ext cx="12958763" cy="54927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5430500" y="16700500"/>
            <a:ext cx="12958763" cy="24563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8AC1E51E-58B4-40DB-9DA3-BF8E264E264E}" type="slidenum">
              <a:rPr lang="en-GB" altLang="en-US"/>
              <a:pPr/>
              <a:t>‹#›</a:t>
            </a:fld>
            <a:endParaRPr lang="en-GB"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C3BFC6E9-3960-4C72-B3EA-34FAE91431C0}" type="slidenum">
              <a:rPr lang="en-GB" altLang="en-US"/>
              <a:pPr/>
              <a:t>‹#›</a:t>
            </a:fld>
            <a:endParaRPr lang="en-GB"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2305217A-E65A-431A-BB55-3A6C5CD83119}" type="slidenum">
              <a:rPr lang="en-GB" altLang="en-US"/>
              <a:pPr/>
              <a:t>‹#›</a:t>
            </a:fld>
            <a:endParaRPr lang="en-GB"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0263" y="3048000"/>
            <a:ext cx="9829800" cy="106680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12958763" y="6583363"/>
            <a:ext cx="15430500" cy="32489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0263" y="13716000"/>
            <a:ext cx="9829800" cy="2541111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5015C6E7-7E70-45A6-968A-386AE63E0C92}" type="slidenum">
              <a:rPr lang="en-GB" altLang="en-US"/>
              <a:pPr/>
              <a:t>‹#›</a:t>
            </a:fld>
            <a:endParaRPr lang="en-GB"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0263" y="3048000"/>
            <a:ext cx="9829800" cy="106680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12958763" y="6583363"/>
            <a:ext cx="15430500" cy="32489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100263" y="13716000"/>
            <a:ext cx="9829800" cy="2541111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CCFDB448-5DB0-4897-9CCB-D4E8356BA39D}" type="slidenum">
              <a:rPr lang="en-GB" altLang="en-US"/>
              <a:pPr/>
              <a:t>‹#›</a:t>
            </a:fld>
            <a:endParaRPr lang="en-GB"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chemeClr val="accent2"/>
            </a:gs>
            <a:gs pos="100000">
              <a:srgbClr val="2E2EB7"/>
            </a:gs>
          </a:gsLst>
          <a:path path="shape">
            <a:fillToRect l="50000" t="50000" r="50000" b="5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4064000"/>
            <a:ext cx="25908000" cy="7620000"/>
          </a:xfrm>
          <a:prstGeom prst="rect">
            <a:avLst/>
          </a:prstGeom>
          <a:noFill/>
          <a:ln w="9525">
            <a:noFill/>
            <a:miter lim="800000"/>
            <a:headEnd/>
            <a:tailEnd/>
          </a:ln>
          <a:effectLst/>
        </p:spPr>
        <p:txBody>
          <a:bodyPr vert="horz" wrap="square" lIns="322262" tIns="160338" rIns="322262" bIns="160338"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2286000" y="13208000"/>
            <a:ext cx="25908000" cy="27432000"/>
          </a:xfrm>
          <a:prstGeom prst="rect">
            <a:avLst/>
          </a:prstGeom>
          <a:noFill/>
          <a:ln w="9525">
            <a:noFill/>
            <a:miter lim="800000"/>
            <a:headEnd/>
            <a:tailEnd/>
          </a:ln>
          <a:effectLst/>
        </p:spPr>
        <p:txBody>
          <a:bodyPr vert="horz" wrap="square" lIns="322262" tIns="160338" rIns="322262" bIns="1603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2286000" y="41656000"/>
            <a:ext cx="63500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22262" tIns="160338" rIns="322262" bIns="160338" numCol="1" anchor="ctr" anchorCtr="0" compatLnSpc="1">
            <a:prstTxWarp prst="textNoShape">
              <a:avLst/>
            </a:prstTxWarp>
          </a:bodyPr>
          <a:lstStyle>
            <a:lvl1pPr defTabSz="9334500">
              <a:defRPr sz="4900" dirty="0"/>
            </a:lvl1pPr>
          </a:lstStyle>
          <a:p>
            <a:pPr>
              <a:defRPr/>
            </a:pPr>
            <a:endParaRPr lang="en-GB"/>
          </a:p>
        </p:txBody>
      </p:sp>
      <p:sp>
        <p:nvSpPr>
          <p:cNvPr id="1029" name="Rectangle 5"/>
          <p:cNvSpPr>
            <a:spLocks noGrp="1" noChangeArrowheads="1"/>
          </p:cNvSpPr>
          <p:nvPr>
            <p:ph type="ftr" sz="quarter" idx="3"/>
          </p:nvPr>
        </p:nvSpPr>
        <p:spPr bwMode="auto">
          <a:xfrm>
            <a:off x="10414000" y="41656000"/>
            <a:ext cx="96520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22262" tIns="160338" rIns="322262" bIns="160338" numCol="1" anchor="ctr" anchorCtr="0" compatLnSpc="1">
            <a:prstTxWarp prst="textNoShape">
              <a:avLst/>
            </a:prstTxWarp>
          </a:bodyPr>
          <a:lstStyle>
            <a:lvl1pPr algn="ctr" defTabSz="9334500">
              <a:defRPr sz="4900" dirty="0"/>
            </a:lvl1pPr>
          </a:lstStyle>
          <a:p>
            <a:pPr>
              <a:defRPr/>
            </a:pPr>
            <a:endParaRPr lang="en-GB"/>
          </a:p>
        </p:txBody>
      </p:sp>
      <p:sp>
        <p:nvSpPr>
          <p:cNvPr id="1030" name="Rectangle 6"/>
          <p:cNvSpPr>
            <a:spLocks noGrp="1" noChangeArrowheads="1"/>
          </p:cNvSpPr>
          <p:nvPr>
            <p:ph type="sldNum" sz="quarter" idx="4"/>
          </p:nvPr>
        </p:nvSpPr>
        <p:spPr bwMode="auto">
          <a:xfrm>
            <a:off x="21844000" y="41656000"/>
            <a:ext cx="63500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22262" tIns="160338" rIns="322262" bIns="160338" numCol="1" anchor="ctr" anchorCtr="0" compatLnSpc="1">
            <a:prstTxWarp prst="textNoShape">
              <a:avLst/>
            </a:prstTxWarp>
          </a:bodyPr>
          <a:lstStyle>
            <a:lvl1pPr algn="r" defTabSz="9334500">
              <a:defRPr sz="4900"/>
            </a:lvl1pPr>
          </a:lstStyle>
          <a:p>
            <a:fld id="{D68DA396-3C8F-4AC3-984E-B22AD27F82A5}"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334500" rtl="0" eaLnBrk="0" fontAlgn="base" hangingPunct="0">
        <a:spcBef>
          <a:spcPct val="0"/>
        </a:spcBef>
        <a:spcAft>
          <a:spcPct val="0"/>
        </a:spcAft>
        <a:defRPr sz="15500" kern="1200">
          <a:solidFill>
            <a:schemeClr val="tx2"/>
          </a:solidFill>
          <a:latin typeface="+mj-lt"/>
          <a:ea typeface="+mj-ea"/>
          <a:cs typeface="+mj-cs"/>
        </a:defRPr>
      </a:lvl1pPr>
      <a:lvl2pPr algn="ctr" defTabSz="9334500" rtl="0" eaLnBrk="0" fontAlgn="base" hangingPunct="0">
        <a:spcBef>
          <a:spcPct val="0"/>
        </a:spcBef>
        <a:spcAft>
          <a:spcPct val="0"/>
        </a:spcAft>
        <a:defRPr sz="15500">
          <a:solidFill>
            <a:schemeClr val="tx2"/>
          </a:solidFill>
          <a:latin typeface="Times New Roman" panose="02020603050405020304" pitchFamily="18" charset="0"/>
        </a:defRPr>
      </a:lvl2pPr>
      <a:lvl3pPr algn="ctr" defTabSz="9334500" rtl="0" eaLnBrk="0" fontAlgn="base" hangingPunct="0">
        <a:spcBef>
          <a:spcPct val="0"/>
        </a:spcBef>
        <a:spcAft>
          <a:spcPct val="0"/>
        </a:spcAft>
        <a:defRPr sz="15500">
          <a:solidFill>
            <a:schemeClr val="tx2"/>
          </a:solidFill>
          <a:latin typeface="Times New Roman" panose="02020603050405020304" pitchFamily="18" charset="0"/>
        </a:defRPr>
      </a:lvl3pPr>
      <a:lvl4pPr algn="ctr" defTabSz="9334500" rtl="0" eaLnBrk="0" fontAlgn="base" hangingPunct="0">
        <a:spcBef>
          <a:spcPct val="0"/>
        </a:spcBef>
        <a:spcAft>
          <a:spcPct val="0"/>
        </a:spcAft>
        <a:defRPr sz="15500">
          <a:solidFill>
            <a:schemeClr val="tx2"/>
          </a:solidFill>
          <a:latin typeface="Times New Roman" panose="02020603050405020304" pitchFamily="18" charset="0"/>
        </a:defRPr>
      </a:lvl4pPr>
      <a:lvl5pPr algn="ctr" defTabSz="9334500" rtl="0" eaLnBrk="0" fontAlgn="base" hangingPunct="0">
        <a:spcBef>
          <a:spcPct val="0"/>
        </a:spcBef>
        <a:spcAft>
          <a:spcPct val="0"/>
        </a:spcAft>
        <a:defRPr sz="15500">
          <a:solidFill>
            <a:schemeClr val="tx2"/>
          </a:solidFill>
          <a:latin typeface="Times New Roman" panose="02020603050405020304" pitchFamily="18" charset="0"/>
        </a:defRPr>
      </a:lvl5pPr>
      <a:lvl6pPr marL="457200" algn="ctr" defTabSz="9334500" rtl="0" eaLnBrk="0" fontAlgn="base" hangingPunct="0">
        <a:spcBef>
          <a:spcPct val="0"/>
        </a:spcBef>
        <a:spcAft>
          <a:spcPct val="0"/>
        </a:spcAft>
        <a:defRPr sz="15500">
          <a:solidFill>
            <a:schemeClr val="tx2"/>
          </a:solidFill>
          <a:latin typeface="Times New Roman" panose="02020603050405020304" pitchFamily="18" charset="0"/>
        </a:defRPr>
      </a:lvl6pPr>
      <a:lvl7pPr marL="914400" algn="ctr" defTabSz="9334500" rtl="0" eaLnBrk="0" fontAlgn="base" hangingPunct="0">
        <a:spcBef>
          <a:spcPct val="0"/>
        </a:spcBef>
        <a:spcAft>
          <a:spcPct val="0"/>
        </a:spcAft>
        <a:defRPr sz="15500">
          <a:solidFill>
            <a:schemeClr val="tx2"/>
          </a:solidFill>
          <a:latin typeface="Times New Roman" panose="02020603050405020304" pitchFamily="18" charset="0"/>
        </a:defRPr>
      </a:lvl7pPr>
      <a:lvl8pPr marL="1371600" algn="ctr" defTabSz="9334500" rtl="0" eaLnBrk="0" fontAlgn="base" hangingPunct="0">
        <a:spcBef>
          <a:spcPct val="0"/>
        </a:spcBef>
        <a:spcAft>
          <a:spcPct val="0"/>
        </a:spcAft>
        <a:defRPr sz="15500">
          <a:solidFill>
            <a:schemeClr val="tx2"/>
          </a:solidFill>
          <a:latin typeface="Times New Roman" panose="02020603050405020304" pitchFamily="18" charset="0"/>
        </a:defRPr>
      </a:lvl8pPr>
      <a:lvl9pPr marL="1828800" algn="ctr" defTabSz="9334500" rtl="0" eaLnBrk="0" fontAlgn="base" hangingPunct="0">
        <a:spcBef>
          <a:spcPct val="0"/>
        </a:spcBef>
        <a:spcAft>
          <a:spcPct val="0"/>
        </a:spcAft>
        <a:defRPr sz="15500">
          <a:solidFill>
            <a:schemeClr val="tx2"/>
          </a:solidFill>
          <a:latin typeface="Times New Roman" panose="02020603050405020304" pitchFamily="18" charset="0"/>
        </a:defRPr>
      </a:lvl9pPr>
    </p:titleStyle>
    <p:bodyStyle>
      <a:lvl1pPr marL="1200150" indent="-1200150" algn="l" defTabSz="9334500" rtl="0" eaLnBrk="0" fontAlgn="base" hangingPunct="0">
        <a:spcBef>
          <a:spcPct val="20000"/>
        </a:spcBef>
        <a:spcAft>
          <a:spcPct val="0"/>
        </a:spcAft>
        <a:buChar char="•"/>
        <a:defRPr sz="11300" kern="1200">
          <a:solidFill>
            <a:schemeClr val="tx1"/>
          </a:solidFill>
          <a:latin typeface="+mn-lt"/>
          <a:ea typeface="+mn-ea"/>
          <a:cs typeface="+mn-cs"/>
        </a:defRPr>
      </a:lvl1pPr>
      <a:lvl2pPr marL="2600325" indent="-1000125" algn="l" defTabSz="9334500" rtl="0" eaLnBrk="0" fontAlgn="base" hangingPunct="0">
        <a:spcBef>
          <a:spcPct val="20000"/>
        </a:spcBef>
        <a:spcAft>
          <a:spcPct val="0"/>
        </a:spcAft>
        <a:buChar char="–"/>
        <a:defRPr sz="9900" kern="1200">
          <a:solidFill>
            <a:schemeClr val="tx1"/>
          </a:solidFill>
          <a:latin typeface="+mn-lt"/>
          <a:ea typeface="+mn-ea"/>
          <a:cs typeface="+mn-cs"/>
        </a:defRPr>
      </a:lvl2pPr>
      <a:lvl3pPr marL="4000500" indent="-800100" algn="l" defTabSz="9334500" rtl="0" eaLnBrk="0" fontAlgn="base" hangingPunct="0">
        <a:spcBef>
          <a:spcPct val="20000"/>
        </a:spcBef>
        <a:spcAft>
          <a:spcPct val="0"/>
        </a:spcAft>
        <a:buChar char="•"/>
        <a:defRPr sz="8400" kern="1200">
          <a:solidFill>
            <a:schemeClr val="tx1"/>
          </a:solidFill>
          <a:latin typeface="+mn-lt"/>
          <a:ea typeface="+mn-ea"/>
          <a:cs typeface="+mn-cs"/>
        </a:defRPr>
      </a:lvl3pPr>
      <a:lvl4pPr marL="5600700" indent="-800100" algn="l" defTabSz="9334500" rtl="0" eaLnBrk="0" fontAlgn="base" hangingPunct="0">
        <a:spcBef>
          <a:spcPct val="20000"/>
        </a:spcBef>
        <a:spcAft>
          <a:spcPct val="0"/>
        </a:spcAft>
        <a:buChar char="–"/>
        <a:defRPr sz="7100" kern="1200">
          <a:solidFill>
            <a:schemeClr val="tx1"/>
          </a:solidFill>
          <a:latin typeface="+mn-lt"/>
          <a:ea typeface="+mn-ea"/>
          <a:cs typeface="+mn-cs"/>
        </a:defRPr>
      </a:lvl4pPr>
      <a:lvl5pPr marL="7200900" indent="-800100" algn="l" defTabSz="9334500" rtl="0" eaLnBrk="0" fontAlgn="base" hangingPunct="0">
        <a:spcBef>
          <a:spcPct val="20000"/>
        </a:spcBef>
        <a:spcAft>
          <a:spcPct val="0"/>
        </a:spcAft>
        <a:buChar char="•"/>
        <a:defRPr sz="7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13" Type="http://schemas.openxmlformats.org/officeDocument/2006/relationships/hyperlink" Target="http://dspace.incdecoind.ro/" TargetMode="External"/><Relationship Id="rId18" Type="http://schemas.openxmlformats.org/officeDocument/2006/relationships/image" Target="../media/image15.png"/><Relationship Id="rId3" Type="http://schemas.openxmlformats.org/officeDocument/2006/relationships/image" Target="../media/image1.jpg"/><Relationship Id="rId21" Type="http://schemas.openxmlformats.org/officeDocument/2006/relationships/image" Target="../media/image18.png"/><Relationship Id="rId7" Type="http://schemas.openxmlformats.org/officeDocument/2006/relationships/image" Target="../media/image5.JPG"/><Relationship Id="rId12" Type="http://schemas.openxmlformats.org/officeDocument/2006/relationships/image" Target="../media/image10.png"/><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7.jpg"/><Relationship Id="rId1" Type="http://schemas.openxmlformats.org/officeDocument/2006/relationships/slideLayout" Target="../slideLayouts/slideLayout7.xml"/><Relationship Id="rId6" Type="http://schemas.openxmlformats.org/officeDocument/2006/relationships/image" Target="../media/image4.jp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2.jpg"/><Relationship Id="rId10" Type="http://schemas.openxmlformats.org/officeDocument/2006/relationships/image" Target="../media/image8.png"/><Relationship Id="rId19" Type="http://schemas.openxmlformats.org/officeDocument/2006/relationships/image" Target="../media/image16.png"/><Relationship Id="rId4" Type="http://schemas.openxmlformats.org/officeDocument/2006/relationships/image" Target="../media/image2.jpg"/><Relationship Id="rId9" Type="http://schemas.openxmlformats.org/officeDocument/2006/relationships/image" Target="../media/image7.jpeg"/><Relationship Id="rId14" Type="http://schemas.openxmlformats.org/officeDocument/2006/relationships/image" Target="../media/image11.jpeg"/><Relationship Id="rId2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chemeClr val="bg1"/>
        </a:solidFill>
        <a:effectLst/>
      </p:bgPr>
    </p:bg>
    <p:spTree>
      <p:nvGrpSpPr>
        <p:cNvPr id="1" name=""/>
        <p:cNvGrpSpPr/>
        <p:nvPr/>
      </p:nvGrpSpPr>
      <p:grpSpPr>
        <a:xfrm>
          <a:off x="0" y="0"/>
          <a:ext cx="0" cy="0"/>
          <a:chOff x="0" y="0"/>
          <a:chExt cx="0" cy="0"/>
        </a:xfrm>
      </p:grpSpPr>
      <p:pic>
        <p:nvPicPr>
          <p:cNvPr id="28" name="Picture 27"/>
          <p:cNvPicPr>
            <a:picLocks noChangeAspect="1"/>
          </p:cNvPicPr>
          <p:nvPr/>
        </p:nvPicPr>
        <p:blipFill rotWithShape="1">
          <a:blip r:embed="rId3">
            <a:extLst>
              <a:ext uri="{28A0092B-C50C-407E-A947-70E740481C1C}">
                <a14:useLocalDpi xmlns:a14="http://schemas.microsoft.com/office/drawing/2010/main" val="0"/>
              </a:ext>
            </a:extLst>
          </a:blip>
          <a:srcRect b="1358"/>
          <a:stretch/>
        </p:blipFill>
        <p:spPr>
          <a:xfrm>
            <a:off x="2743200" y="18288000"/>
            <a:ext cx="18796414" cy="27355800"/>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832090">
            <a:off x="990600" y="7031331"/>
            <a:ext cx="4798434" cy="2473420"/>
          </a:xfrm>
          <a:prstGeom prst="rect">
            <a:avLst/>
          </a:prstGeom>
        </p:spPr>
      </p:pic>
      <p:pic>
        <p:nvPicPr>
          <p:cNvPr id="25" name="Picture 24"/>
          <p:cNvPicPr>
            <a:picLocks noChangeAspect="1"/>
          </p:cNvPicPr>
          <p:nvPr/>
        </p:nvPicPr>
        <p:blipFill>
          <a:blip r:embed="rId5">
            <a:clrChange>
              <a:clrFrom>
                <a:srgbClr val="FFFFFF"/>
              </a:clrFrom>
              <a:clrTo>
                <a:srgbClr val="FFFFFF">
                  <a:alpha val="0"/>
                </a:srgbClr>
              </a:clrTo>
            </a:clrChange>
          </a:blip>
          <a:stretch>
            <a:fillRect/>
          </a:stretch>
        </p:blipFill>
        <p:spPr>
          <a:xfrm rot="20768695">
            <a:off x="1871706" y="5621576"/>
            <a:ext cx="2741719" cy="2797673"/>
          </a:xfrm>
          <a:prstGeom prst="rect">
            <a:avLst/>
          </a:prstGeom>
        </p:spPr>
      </p:pic>
      <p:pic>
        <p:nvPicPr>
          <p:cNvPr id="14" name="Picture 13">
            <a:extLst>
              <a:ext uri="{FF2B5EF4-FFF2-40B4-BE49-F238E27FC236}">
                <a16:creationId xmlns:a16="http://schemas.microsoft.com/office/drawing/2014/main" xmlns="" id="{7CA1749F-7A44-471D-B763-34305A57D692}"/>
              </a:ext>
            </a:extLst>
          </p:cNvPr>
          <p:cNvPicPr>
            <a:picLocks noChangeAspect="1"/>
          </p:cNvPicPr>
          <p:nvPr/>
        </p:nvPicPr>
        <p:blipFill rotWithShape="1">
          <a:blip r:embed="rId6">
            <a:extLst>
              <a:ext uri="{28A0092B-C50C-407E-A947-70E740481C1C}">
                <a14:useLocalDpi xmlns:a14="http://schemas.microsoft.com/office/drawing/2010/main" val="0"/>
              </a:ext>
            </a:extLst>
          </a:blip>
          <a:srcRect r="69445" b="6925"/>
          <a:stretch/>
        </p:blipFill>
        <p:spPr>
          <a:xfrm>
            <a:off x="990600" y="706302"/>
            <a:ext cx="11670532" cy="2880726"/>
          </a:xfrm>
          <a:prstGeom prst="rect">
            <a:avLst/>
          </a:prstGeom>
        </p:spPr>
      </p:pic>
      <p:sp>
        <p:nvSpPr>
          <p:cNvPr id="3077" name="Rectangle 7"/>
          <p:cNvSpPr>
            <a:spLocks noChangeArrowheads="1"/>
          </p:cNvSpPr>
          <p:nvPr/>
        </p:nvSpPr>
        <p:spPr bwMode="auto">
          <a:xfrm>
            <a:off x="2584677" y="3810000"/>
            <a:ext cx="25685523" cy="2123658"/>
          </a:xfrm>
          <a:prstGeom prst="rect">
            <a:avLst/>
          </a:prstGeom>
          <a:noFill/>
          <a:ln w="9525">
            <a:noFill/>
            <a:miter lim="800000"/>
            <a:headEnd/>
            <a:tailEnd/>
          </a:ln>
        </p:spPr>
        <p:txBody>
          <a:bodyPr wrap="square">
            <a:spAutoFit/>
          </a:bodyPr>
          <a:lstStyle/>
          <a:p>
            <a:pPr algn="ctr"/>
            <a:r>
              <a:rPr lang="en-US" altLang="en-US" sz="6600" b="1" dirty="0"/>
              <a:t>ECOLIB, library of National R&amp;D Institute for Industrial </a:t>
            </a:r>
            <a:r>
              <a:rPr lang="en-US" altLang="en-US" sz="6600" b="1" dirty="0" smtClean="0"/>
              <a:t>Ecology,</a:t>
            </a:r>
          </a:p>
          <a:p>
            <a:pPr algn="ctr"/>
            <a:r>
              <a:rPr lang="en-US" altLang="en-US" sz="6600" b="1" dirty="0" smtClean="0"/>
              <a:t>an </a:t>
            </a:r>
            <a:r>
              <a:rPr lang="en-US" altLang="en-US" sz="6600" b="1" dirty="0"/>
              <a:t>on-line tool for environmental topics area</a:t>
            </a:r>
            <a:endParaRPr lang="en-US" altLang="en-US" sz="6600" i="1" dirty="0"/>
          </a:p>
        </p:txBody>
      </p:sp>
      <p:sp>
        <p:nvSpPr>
          <p:cNvPr id="9" name="Rectangle 8"/>
          <p:cNvSpPr/>
          <p:nvPr/>
        </p:nvSpPr>
        <p:spPr>
          <a:xfrm>
            <a:off x="5802705" y="6120303"/>
            <a:ext cx="21248295" cy="1323439"/>
          </a:xfrm>
          <a:prstGeom prst="rect">
            <a:avLst/>
          </a:prstGeom>
        </p:spPr>
        <p:txBody>
          <a:bodyPr wrap="square">
            <a:spAutoFit/>
          </a:bodyPr>
          <a:lstStyle/>
          <a:p>
            <a:pPr algn="ctr"/>
            <a:r>
              <a:rPr lang="ro-RO" sz="4000" b="1" u="sng" dirty="0"/>
              <a:t>Gabriela Geanina Vasile</a:t>
            </a:r>
            <a:r>
              <a:rPr lang="ro-RO" sz="4000" b="1" u="sng" baseline="30000" dirty="0"/>
              <a:t>1</a:t>
            </a:r>
            <a:r>
              <a:rPr lang="ro-RO" sz="4000" b="1" dirty="0"/>
              <a:t>, </a:t>
            </a:r>
            <a:r>
              <a:rPr lang="ro-RO" sz="4000" b="1" dirty="0"/>
              <a:t>Ionut Radu Popescu</a:t>
            </a:r>
            <a:r>
              <a:rPr lang="ro-RO" sz="4000" b="1" baseline="30000" dirty="0"/>
              <a:t>2</a:t>
            </a:r>
            <a:r>
              <a:rPr lang="ro-RO" sz="4000" b="1" dirty="0"/>
              <a:t>, Theodor </a:t>
            </a:r>
            <a:r>
              <a:rPr lang="ro-RO" sz="4000" b="1" dirty="0"/>
              <a:t>Iamandi</a:t>
            </a:r>
            <a:r>
              <a:rPr lang="ro-RO" sz="4000" b="1" baseline="30000" dirty="0"/>
              <a:t>2</a:t>
            </a:r>
            <a:r>
              <a:rPr lang="ro-RO" sz="4000" b="1" dirty="0"/>
              <a:t>, </a:t>
            </a:r>
            <a:r>
              <a:rPr lang="ro-RO" sz="4000" b="1" dirty="0" smtClean="0"/>
              <a:t>Lidia </a:t>
            </a:r>
            <a:r>
              <a:rPr lang="ro-RO" sz="4000" b="1" dirty="0"/>
              <a:t>Kim</a:t>
            </a:r>
            <a:r>
              <a:rPr lang="ro-RO" sz="4000" b="1" baseline="30000" dirty="0"/>
              <a:t>1</a:t>
            </a:r>
            <a:r>
              <a:rPr lang="ro-RO" sz="4000" b="1" dirty="0"/>
              <a:t>, Calin Maxim</a:t>
            </a:r>
            <a:r>
              <a:rPr lang="ro-RO" sz="4000" b="1" baseline="30000" dirty="0"/>
              <a:t>1</a:t>
            </a:r>
            <a:r>
              <a:rPr lang="ro-RO" sz="4000" b="1" dirty="0"/>
              <a:t>,</a:t>
            </a:r>
            <a:r>
              <a:rPr lang="en-US" sz="4000" b="1" dirty="0"/>
              <a:t> </a:t>
            </a:r>
            <a:r>
              <a:rPr lang="ro-RO" sz="4000" b="1" dirty="0"/>
              <a:t>Catalina Stoica</a:t>
            </a:r>
            <a:r>
              <a:rPr lang="ro-RO" sz="4000" b="1" baseline="30000" dirty="0"/>
              <a:t>1</a:t>
            </a:r>
            <a:r>
              <a:rPr lang="ro-RO" sz="4000" b="1" dirty="0"/>
              <a:t>, Ioana Ionescu</a:t>
            </a:r>
            <a:r>
              <a:rPr lang="ro-RO" sz="4000" b="1" baseline="30000" dirty="0"/>
              <a:t>1</a:t>
            </a:r>
            <a:r>
              <a:rPr lang="ro-RO" sz="4000" b="1" dirty="0"/>
              <a:t>, Olga Tiron</a:t>
            </a:r>
            <a:r>
              <a:rPr lang="ro-RO" sz="4000" b="1" baseline="30000" dirty="0"/>
              <a:t>1</a:t>
            </a:r>
            <a:r>
              <a:rPr lang="ro-RO" sz="4000" b="1" dirty="0"/>
              <a:t>, Stefania </a:t>
            </a:r>
            <a:r>
              <a:rPr lang="ro-RO" sz="4000" b="1" dirty="0" smtClean="0"/>
              <a:t>Gheorghe</a:t>
            </a:r>
            <a:r>
              <a:rPr lang="ro-RO" sz="4000" b="1" baseline="30000" dirty="0" smtClean="0"/>
              <a:t>1</a:t>
            </a:r>
            <a:r>
              <a:rPr lang="ro-RO" sz="4000" b="1" dirty="0"/>
              <a:t> ,</a:t>
            </a:r>
            <a:r>
              <a:rPr lang="ro-RO" sz="4000" b="1" dirty="0" smtClean="0"/>
              <a:t> </a:t>
            </a:r>
            <a:r>
              <a:rPr lang="en-US" sz="4000" b="1" dirty="0" smtClean="0"/>
              <a:t>Marius </a:t>
            </a:r>
            <a:r>
              <a:rPr lang="en-US" sz="4000" b="1" dirty="0" err="1" smtClean="0"/>
              <a:t>Simion</a:t>
            </a:r>
            <a:r>
              <a:rPr lang="ro-RO" sz="4000" b="1" baseline="30000" dirty="0" smtClean="0"/>
              <a:t>1</a:t>
            </a:r>
            <a:endParaRPr lang="en-US" sz="4000" b="1" dirty="0"/>
          </a:p>
        </p:txBody>
      </p:sp>
      <p:sp>
        <p:nvSpPr>
          <p:cNvPr id="3096" name="TextBox 2"/>
          <p:cNvSpPr txBox="1">
            <a:spLocks noChangeArrowheads="1"/>
          </p:cNvSpPr>
          <p:nvPr/>
        </p:nvSpPr>
        <p:spPr bwMode="auto">
          <a:xfrm>
            <a:off x="1691765" y="18777734"/>
            <a:ext cx="12230470" cy="6924973"/>
          </a:xfrm>
          <a:prstGeom prst="rect">
            <a:avLst/>
          </a:prstGeom>
          <a:noFill/>
          <a:ln w="9525">
            <a:noFill/>
            <a:miter lim="800000"/>
            <a:headEnd/>
            <a:tailEnd/>
          </a:ln>
        </p:spPr>
        <p:txBody>
          <a:bodyPr wrap="square">
            <a:spAutoFit/>
          </a:bodyPr>
          <a:lstStyle/>
          <a:p>
            <a:pPr algn="just"/>
            <a:r>
              <a:rPr lang="ro-RO" sz="2800" b="1" i="1" dirty="0"/>
              <a:t>Infrastructure</a:t>
            </a:r>
            <a:endParaRPr lang="en-US" sz="2800" b="1" i="1" dirty="0"/>
          </a:p>
          <a:p>
            <a:pPr algn="just"/>
            <a:r>
              <a:rPr lang="ro-RO" sz="2800" dirty="0"/>
              <a:t>Server Dell, model PowerEdge T130;</a:t>
            </a:r>
            <a:endParaRPr lang="en-US" sz="2800" dirty="0"/>
          </a:p>
          <a:p>
            <a:pPr algn="just"/>
            <a:r>
              <a:rPr lang="ro-RO" sz="2800" dirty="0"/>
              <a:t>CPU: Intel(R) Xeon(R) CPU E3-1230 v5 @ 3.40GHz;</a:t>
            </a:r>
            <a:endParaRPr lang="en-US" sz="2800" dirty="0"/>
          </a:p>
          <a:p>
            <a:pPr algn="just"/>
            <a:r>
              <a:rPr lang="ro-RO" sz="2800" dirty="0"/>
              <a:t>Memory: 8Gb; HDD: 1x1Tb;</a:t>
            </a:r>
            <a:endParaRPr lang="en-US" sz="2800" dirty="0"/>
          </a:p>
          <a:p>
            <a:pPr algn="just"/>
            <a:r>
              <a:rPr lang="en-US" sz="2800" dirty="0"/>
              <a:t>OS</a:t>
            </a:r>
            <a:r>
              <a:rPr lang="ro-RO" sz="2800" dirty="0"/>
              <a:t>: VMware vSphare 6 Hypervisor.</a:t>
            </a:r>
            <a:endParaRPr lang="en-US" sz="2800" dirty="0"/>
          </a:p>
          <a:p>
            <a:pPr algn="just"/>
            <a:r>
              <a:rPr lang="ro-RO" sz="2800" b="1" i="1" dirty="0"/>
              <a:t>Software</a:t>
            </a:r>
            <a:endParaRPr lang="en-US" sz="2800" b="1" dirty="0"/>
          </a:p>
          <a:p>
            <a:pPr algn="just"/>
            <a:r>
              <a:rPr lang="ro-RO" sz="2800" dirty="0"/>
              <a:t>DSpace software was used for implementation of Institutional Repository because was compatible with various metadata standards and inter-operability protocols, uses only one programming language, complete documentation is available on-line for free and are various communities that can provide technical support</a:t>
            </a:r>
            <a:r>
              <a:rPr lang="en-US" sz="2800" dirty="0"/>
              <a:t>. </a:t>
            </a:r>
            <a:r>
              <a:rPr lang="ro-RO" sz="2800" dirty="0"/>
              <a:t>The version of the used DSpace application is 5.5.</a:t>
            </a:r>
            <a:endParaRPr lang="en-US" sz="2800" dirty="0"/>
          </a:p>
          <a:p>
            <a:pPr algn="just"/>
            <a:r>
              <a:rPr lang="ro-RO" sz="2800" b="1" i="1" dirty="0"/>
              <a:t>Structure of the Institutional Repository</a:t>
            </a:r>
            <a:endParaRPr lang="en-US" sz="2800" b="1" dirty="0"/>
          </a:p>
          <a:p>
            <a:pPr algn="just"/>
            <a:r>
              <a:rPr lang="ro-RO" sz="2800" dirty="0"/>
              <a:t>The repository was structured, by the MBM Software IT specialists, in communities and collections according to the main research activities developed by the scientists from National Research and Development Institute for Industrial Ecology.</a:t>
            </a:r>
            <a:endParaRPr lang="en-US" sz="2800" dirty="0"/>
          </a:p>
          <a:p>
            <a:pPr algn="just"/>
            <a:endParaRPr lang="en-US" sz="2800" dirty="0"/>
          </a:p>
        </p:txBody>
      </p:sp>
      <p:pic>
        <p:nvPicPr>
          <p:cNvPr id="6" name="Picture 5">
            <a:extLst>
              <a:ext uri="{FF2B5EF4-FFF2-40B4-BE49-F238E27FC236}">
                <a16:creationId xmlns:a16="http://schemas.microsoft.com/office/drawing/2014/main" xmlns="" id="{9323445A-2070-4A67-B63A-806FFEF6784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124" t="13927" r="5716" b="14300"/>
          <a:stretch/>
        </p:blipFill>
        <p:spPr>
          <a:xfrm>
            <a:off x="22655544" y="653092"/>
            <a:ext cx="6629400" cy="2819400"/>
          </a:xfrm>
          <a:prstGeom prst="rect">
            <a:avLst/>
          </a:prstGeom>
        </p:spPr>
      </p:pic>
      <p:pic>
        <p:nvPicPr>
          <p:cNvPr id="22" name="Picture 21">
            <a:extLst>
              <a:ext uri="{FF2B5EF4-FFF2-40B4-BE49-F238E27FC236}">
                <a16:creationId xmlns:a16="http://schemas.microsoft.com/office/drawing/2014/main" xmlns="" id="{B435F884-D231-465F-86AF-A808BF04317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596722" y="814976"/>
            <a:ext cx="5470864" cy="2800442"/>
          </a:xfrm>
          <a:prstGeom prst="rect">
            <a:avLst/>
          </a:prstGeom>
        </p:spPr>
      </p:pic>
      <p:pic>
        <p:nvPicPr>
          <p:cNvPr id="1026" name="Picture 2" descr="schema acces dspace (002)">
            <a:extLst>
              <a:ext uri="{FF2B5EF4-FFF2-40B4-BE49-F238E27FC236}">
                <a16:creationId xmlns:a16="http://schemas.microsoft.com/office/drawing/2014/main" xmlns="" id="{7C1A9EB6-0F70-4113-B8CE-BEE04DCE57AD}"/>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4668" t="4137" r="7548" b="5011"/>
          <a:stretch/>
        </p:blipFill>
        <p:spPr bwMode="auto">
          <a:xfrm>
            <a:off x="1752600" y="25626507"/>
            <a:ext cx="12326336" cy="655269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xmlns="" id="{D089277B-6B80-46AB-8F19-D9BA427727AC}"/>
              </a:ext>
            </a:extLst>
          </p:cNvPr>
          <p:cNvSpPr/>
          <p:nvPr/>
        </p:nvSpPr>
        <p:spPr>
          <a:xfrm>
            <a:off x="1821032" y="32477330"/>
            <a:ext cx="12318739" cy="1277850"/>
          </a:xfrm>
          <a:prstGeom prst="rect">
            <a:avLst/>
          </a:prstGeom>
        </p:spPr>
        <p:txBody>
          <a:bodyPr wrap="square">
            <a:spAutoFit/>
          </a:bodyPr>
          <a:lstStyle/>
          <a:p>
            <a:pPr algn="just">
              <a:lnSpc>
                <a:spcPct val="107000"/>
              </a:lnSpc>
              <a:spcAft>
                <a:spcPts val="0"/>
              </a:spcAft>
            </a:pPr>
            <a:r>
              <a:rPr lang="ro-RO" dirty="0">
                <a:ea typeface="Calibri" panose="020F0502020204030204" pitchFamily="34" charset="0"/>
                <a:cs typeface="Times New Roman" panose="02020603050405020304" pitchFamily="18" charset="0"/>
              </a:rPr>
              <a:t> </a:t>
            </a:r>
            <a:r>
              <a:rPr lang="ro-RO" dirty="0" smtClean="0">
                <a:ea typeface="Calibri" panose="020F0502020204030204" pitchFamily="34" charset="0"/>
                <a:cs typeface="Times New Roman" panose="02020603050405020304" pitchFamily="18" charset="0"/>
              </a:rPr>
              <a:t>The </a:t>
            </a:r>
            <a:r>
              <a:rPr lang="ro-RO" dirty="0">
                <a:ea typeface="Calibri" panose="020F0502020204030204" pitchFamily="34" charset="0"/>
                <a:cs typeface="Times New Roman" panose="02020603050405020304" pitchFamily="18" charset="0"/>
              </a:rPr>
              <a:t>search in the repository is performed using one of the following options: </a:t>
            </a:r>
            <a:r>
              <a:rPr lang="ro-RO" b="1" i="1" dirty="0">
                <a:ea typeface="Calibri" panose="020F0502020204030204" pitchFamily="34" charset="0"/>
                <a:cs typeface="Times New Roman" panose="02020603050405020304" pitchFamily="18" charset="0"/>
              </a:rPr>
              <a:t>author name</a:t>
            </a:r>
            <a:r>
              <a:rPr lang="ro-RO" dirty="0">
                <a:ea typeface="Calibri" panose="020F0502020204030204" pitchFamily="34" charset="0"/>
                <a:cs typeface="Times New Roman" panose="02020603050405020304" pitchFamily="18" charset="0"/>
              </a:rPr>
              <a:t>, </a:t>
            </a:r>
            <a:r>
              <a:rPr lang="ro-RO" b="1" i="1" dirty="0">
                <a:ea typeface="Calibri" panose="020F0502020204030204" pitchFamily="34" charset="0"/>
                <a:cs typeface="Times New Roman" panose="02020603050405020304" pitchFamily="18" charset="0"/>
              </a:rPr>
              <a:t>publication year, title of the document, subject (keywords)</a:t>
            </a:r>
            <a:r>
              <a:rPr lang="ro-RO" dirty="0">
                <a:ea typeface="Calibri" panose="020F0502020204030204" pitchFamily="34" charset="0"/>
                <a:cs typeface="Times New Roman" panose="02020603050405020304" pitchFamily="18" charset="0"/>
              </a:rPr>
              <a:t>.</a:t>
            </a:r>
            <a:r>
              <a:rPr lang="en-US" dirty="0">
                <a:ea typeface="Calibri" panose="020F0502020204030204" pitchFamily="34" charset="0"/>
                <a:cs typeface="Times New Roman" panose="02020603050405020304" pitchFamily="18" charset="0"/>
              </a:rPr>
              <a:t> </a:t>
            </a:r>
            <a:r>
              <a:rPr lang="ro-RO" dirty="0">
                <a:ea typeface="Calibri" panose="020F0502020204030204" pitchFamily="34" charset="0"/>
                <a:cs typeface="Times New Roman" panose="02020603050405020304" pitchFamily="18" charset="0"/>
              </a:rPr>
              <a:t>Access to the </a:t>
            </a:r>
            <a:r>
              <a:rPr lang="ro-RO" b="1" i="1" dirty="0">
                <a:ea typeface="Calibri" panose="020F0502020204030204" pitchFamily="34" charset="0"/>
                <a:cs typeface="Times New Roman" panose="02020603050405020304" pitchFamily="18" charset="0"/>
              </a:rPr>
              <a:t>full-text</a:t>
            </a:r>
            <a:r>
              <a:rPr lang="ro-RO" dirty="0">
                <a:ea typeface="Calibri" panose="020F0502020204030204" pitchFamily="34" charset="0"/>
                <a:cs typeface="Times New Roman" panose="02020603050405020304" pitchFamily="18" charset="0"/>
              </a:rPr>
              <a:t> of the resources is either </a:t>
            </a:r>
            <a:r>
              <a:rPr lang="ro-RO" b="1" i="1" dirty="0">
                <a:ea typeface="Calibri" panose="020F0502020204030204" pitchFamily="34" charset="0"/>
                <a:cs typeface="Times New Roman" panose="02020603050405020304" pitchFamily="18" charset="0"/>
              </a:rPr>
              <a:t>open access </a:t>
            </a:r>
            <a:r>
              <a:rPr lang="ro-RO" dirty="0">
                <a:ea typeface="Calibri" panose="020F0502020204030204" pitchFamily="34" charset="0"/>
                <a:cs typeface="Times New Roman" panose="02020603050405020304" pitchFamily="18" charset="0"/>
              </a:rPr>
              <a:t>or </a:t>
            </a:r>
            <a:r>
              <a:rPr lang="ro-RO" b="1" i="1" dirty="0">
                <a:ea typeface="Calibri" panose="020F0502020204030204" pitchFamily="34" charset="0"/>
                <a:cs typeface="Times New Roman" panose="02020603050405020304" pitchFamily="18" charset="0"/>
              </a:rPr>
              <a:t>restricted</a:t>
            </a:r>
            <a:r>
              <a:rPr lang="ro-RO" b="1" dirty="0">
                <a:ea typeface="Calibri" panose="020F0502020204030204" pitchFamily="34" charset="0"/>
                <a:cs typeface="Times New Roman" panose="02020603050405020304" pitchFamily="18" charset="0"/>
              </a:rPr>
              <a:t> </a:t>
            </a:r>
            <a:r>
              <a:rPr lang="ro-RO" dirty="0">
                <a:ea typeface="Calibri" panose="020F0502020204030204" pitchFamily="34" charset="0"/>
                <a:cs typeface="Times New Roman" panose="02020603050405020304" pitchFamily="18" charset="0"/>
              </a:rPr>
              <a:t>in accordance with the document publication policy.  </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1" name="Rectangle 30">
            <a:extLst>
              <a:ext uri="{FF2B5EF4-FFF2-40B4-BE49-F238E27FC236}">
                <a16:creationId xmlns:a16="http://schemas.microsoft.com/office/drawing/2014/main" xmlns="" id="{32326DB6-678E-4A41-ADFD-443D9E89677C}"/>
              </a:ext>
            </a:extLst>
          </p:cNvPr>
          <p:cNvSpPr/>
          <p:nvPr/>
        </p:nvSpPr>
        <p:spPr>
          <a:xfrm>
            <a:off x="1752600" y="35092857"/>
            <a:ext cx="14173200" cy="882678"/>
          </a:xfrm>
          <a:prstGeom prst="rect">
            <a:avLst/>
          </a:prstGeom>
        </p:spPr>
        <p:txBody>
          <a:bodyPr wrap="square">
            <a:spAutoFit/>
          </a:bodyPr>
          <a:lstStyle/>
          <a:p>
            <a:pPr algn="just">
              <a:lnSpc>
                <a:spcPct val="107000"/>
              </a:lnSpc>
              <a:spcAft>
                <a:spcPts val="0"/>
              </a:spcAft>
            </a:pPr>
            <a:r>
              <a:rPr lang="en-GB" b="1" i="1" spc="10" dirty="0">
                <a:solidFill>
                  <a:srgbClr val="333333"/>
                </a:solidFill>
                <a:ea typeface="Calibri" panose="020F0502020204030204" pitchFamily="34" charset="0"/>
                <a:cs typeface="Times New Roman" panose="02020603050405020304" pitchFamily="18" charset="0"/>
              </a:rPr>
              <a:t>Communities and collections</a:t>
            </a:r>
            <a:endParaRPr lang="en-US" sz="3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GB" spc="10" dirty="0">
                <a:solidFill>
                  <a:srgbClr val="333333"/>
                </a:solidFill>
                <a:ea typeface="Calibri" panose="020F0502020204030204" pitchFamily="34" charset="0"/>
                <a:cs typeface="Times New Roman" panose="02020603050405020304" pitchFamily="18" charset="0"/>
              </a:rPr>
              <a:t>The repository is structured in six communities, four of them representing the main </a:t>
            </a:r>
            <a:r>
              <a:rPr lang="pt-BR" dirty="0">
                <a:solidFill>
                  <a:srgbClr val="000000"/>
                </a:solidFill>
                <a:ea typeface="Times New Roman" panose="02020603050405020304" pitchFamily="18" charset="0"/>
                <a:cs typeface="Times New Roman" panose="02020603050405020304" pitchFamily="18" charset="0"/>
              </a:rPr>
              <a:t>research areas of ECOIND.</a:t>
            </a:r>
            <a:endParaRPr lang="en-US" sz="36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27" name="Chart 1">
            <a:extLst>
              <a:ext uri="{FF2B5EF4-FFF2-40B4-BE49-F238E27FC236}">
                <a16:creationId xmlns:a16="http://schemas.microsoft.com/office/drawing/2014/main" xmlns="" id="{769AE87E-1921-434F-9B24-83914F3967C4}"/>
              </a:ext>
            </a:extLst>
          </p:cNvPr>
          <p:cNvPicPr>
            <a:picLocks noChangeArrowheads="1"/>
          </p:cNvPicPr>
          <p:nvPr/>
        </p:nvPicPr>
        <p:blipFill rotWithShape="1">
          <a:blip r:embed="rId10">
            <a:clrChange>
              <a:clrFrom>
                <a:srgbClr val="F8F8F8"/>
              </a:clrFrom>
              <a:clrTo>
                <a:srgbClr val="F8F8F8">
                  <a:alpha val="0"/>
                </a:srgbClr>
              </a:clrTo>
            </a:clrChange>
            <a:extLst>
              <a:ext uri="{28A0092B-C50C-407E-A947-70E740481C1C}">
                <a14:useLocalDpi xmlns:a14="http://schemas.microsoft.com/office/drawing/2010/main" val="0"/>
              </a:ext>
            </a:extLst>
          </a:blip>
          <a:srcRect l="2951" t="11147" r="1425" b="5535"/>
          <a:stretch/>
        </p:blipFill>
        <p:spPr bwMode="auto">
          <a:xfrm>
            <a:off x="16555051" y="31570106"/>
            <a:ext cx="12042737" cy="652289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3" name="Rectangle 32">
            <a:extLst>
              <a:ext uri="{FF2B5EF4-FFF2-40B4-BE49-F238E27FC236}">
                <a16:creationId xmlns:a16="http://schemas.microsoft.com/office/drawing/2014/main" xmlns="" id="{C1BB4081-F110-4EB9-BCCD-D912A2F0CF5C}"/>
              </a:ext>
            </a:extLst>
          </p:cNvPr>
          <p:cNvSpPr/>
          <p:nvPr/>
        </p:nvSpPr>
        <p:spPr>
          <a:xfrm>
            <a:off x="18130703" y="38245401"/>
            <a:ext cx="8581195" cy="487506"/>
          </a:xfrm>
          <a:prstGeom prst="rect">
            <a:avLst/>
          </a:prstGeom>
        </p:spPr>
        <p:txBody>
          <a:bodyPr wrap="none">
            <a:spAutoFit/>
          </a:bodyPr>
          <a:lstStyle/>
          <a:p>
            <a:pPr algn="ctr">
              <a:lnSpc>
                <a:spcPct val="107000"/>
              </a:lnSpc>
              <a:spcAft>
                <a:spcPts val="0"/>
              </a:spcAft>
            </a:pPr>
            <a:r>
              <a:rPr lang="ro-RO" b="1" dirty="0">
                <a:ea typeface="Calibri" panose="020F0502020204030204" pitchFamily="34" charset="0"/>
                <a:cs typeface="Times New Roman" panose="02020603050405020304" pitchFamily="18" charset="0"/>
              </a:rPr>
              <a:t>Figure 2</a:t>
            </a:r>
            <a:r>
              <a:rPr lang="ro-RO" dirty="0">
                <a:ea typeface="Calibri" panose="020F0502020204030204" pitchFamily="34" charset="0"/>
                <a:cs typeface="Times New Roman" panose="02020603050405020304" pitchFamily="18" charset="0"/>
              </a:rPr>
              <a:t>. Resource usage statistics</a:t>
            </a:r>
            <a:r>
              <a:rPr lang="en-US" dirty="0">
                <a:ea typeface="Calibri" panose="020F0502020204030204" pitchFamily="34" charset="0"/>
                <a:cs typeface="Times New Roman" panose="02020603050405020304" pitchFamily="18" charset="0"/>
              </a:rPr>
              <a:t> (from </a:t>
            </a:r>
            <a:r>
              <a:rPr lang="ro-RO" dirty="0"/>
              <a:t>March 2017 till July 2017</a:t>
            </a:r>
            <a:r>
              <a:rPr lang="en-US" dirty="0"/>
              <a:t>)</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4" name="Rectangle 33">
            <a:extLst>
              <a:ext uri="{FF2B5EF4-FFF2-40B4-BE49-F238E27FC236}">
                <a16:creationId xmlns:a16="http://schemas.microsoft.com/office/drawing/2014/main" xmlns="" id="{DE0FFEAE-326E-4AB4-9E35-A3885FE3315B}"/>
              </a:ext>
            </a:extLst>
          </p:cNvPr>
          <p:cNvSpPr/>
          <p:nvPr/>
        </p:nvSpPr>
        <p:spPr>
          <a:xfrm>
            <a:off x="16154400" y="40366409"/>
            <a:ext cx="13190794" cy="3319498"/>
          </a:xfrm>
          <a:prstGeom prst="rect">
            <a:avLst/>
          </a:prstGeom>
        </p:spPr>
        <p:txBody>
          <a:bodyPr wrap="square">
            <a:spAutoFit/>
          </a:bodyPr>
          <a:lstStyle/>
          <a:p>
            <a:pPr marL="457200" indent="-457200" algn="just">
              <a:lnSpc>
                <a:spcPct val="107000"/>
              </a:lnSpc>
              <a:spcAft>
                <a:spcPts val="0"/>
              </a:spcAft>
              <a:buClr>
                <a:srgbClr val="FF0000"/>
              </a:buClr>
              <a:buSzPct val="200000"/>
              <a:buFont typeface="Wingdings" panose="05000000000000000000" pitchFamily="2" charset="2"/>
              <a:buChar char="§"/>
            </a:pPr>
            <a:r>
              <a:rPr lang="ro-RO" sz="2800" b="1" dirty="0">
                <a:latin typeface="+mj-lt"/>
                <a:ea typeface="Calibri" panose="020F0502020204030204" pitchFamily="34" charset="0"/>
                <a:cs typeface="Times New Roman" panose="02020603050405020304" pitchFamily="18" charset="0"/>
              </a:rPr>
              <a:t>ECOLIB</a:t>
            </a:r>
            <a:r>
              <a:rPr lang="ro-RO" sz="2800" dirty="0">
                <a:latin typeface="+mj-lt"/>
                <a:ea typeface="Calibri" panose="020F0502020204030204" pitchFamily="34" charset="0"/>
                <a:cs typeface="Times New Roman" panose="02020603050405020304" pitchFamily="18" charset="0"/>
              </a:rPr>
              <a:t> represent the first Institutional Repository in the field of environmental topics from Romania and contain the research results of the scientists from National </a:t>
            </a:r>
            <a:r>
              <a:rPr lang="en-GB" sz="2800" spc="10" dirty="0">
                <a:latin typeface="+mj-lt"/>
                <a:ea typeface="Calibri" panose="020F0502020204030204" pitchFamily="34" charset="0"/>
                <a:cs typeface="Times New Roman" panose="02020603050405020304" pitchFamily="18" charset="0"/>
              </a:rPr>
              <a:t>Research and Development Institute for Industrial Ecology ECOIND</a:t>
            </a:r>
            <a:r>
              <a:rPr lang="ro-RO" sz="2800" dirty="0">
                <a:latin typeface="+mj-lt"/>
                <a:ea typeface="Calibri" panose="020F0502020204030204" pitchFamily="34" charset="0"/>
                <a:cs typeface="Times New Roman" panose="02020603050405020304" pitchFamily="18" charset="0"/>
              </a:rPr>
              <a:t>.</a:t>
            </a:r>
            <a:r>
              <a:rPr lang="en-US" sz="2800" dirty="0">
                <a:latin typeface="+mj-lt"/>
                <a:ea typeface="Calibri" panose="020F0502020204030204" pitchFamily="34" charset="0"/>
                <a:cs typeface="Times New Roman" panose="02020603050405020304" pitchFamily="18" charset="0"/>
              </a:rPr>
              <a:t> </a:t>
            </a:r>
            <a:r>
              <a:rPr lang="ro-RO" sz="2800" dirty="0">
                <a:latin typeface="+mj-lt"/>
                <a:ea typeface="Calibri" panose="020F0502020204030204" pitchFamily="34" charset="0"/>
                <a:cs typeface="Times New Roman" panose="02020603050405020304" pitchFamily="18" charset="0"/>
              </a:rPr>
              <a:t>The repository contain more than </a:t>
            </a:r>
            <a:r>
              <a:rPr lang="ro-RO" sz="2800" b="1" dirty="0">
                <a:latin typeface="+mj-lt"/>
                <a:ea typeface="Calibri" panose="020F0502020204030204" pitchFamily="34" charset="0"/>
                <a:cs typeface="Times New Roman" panose="02020603050405020304" pitchFamily="18" charset="0"/>
              </a:rPr>
              <a:t>550 documents (articles, conference papers, patents, book chapters)</a:t>
            </a:r>
            <a:r>
              <a:rPr lang="ro-RO" sz="2800" dirty="0">
                <a:latin typeface="+mj-lt"/>
                <a:ea typeface="Calibri" panose="020F0502020204030204" pitchFamily="34" charset="0"/>
                <a:cs typeface="Times New Roman" panose="02020603050405020304" pitchFamily="18" charset="0"/>
              </a:rPr>
              <a:t> and </a:t>
            </a:r>
            <a:r>
              <a:rPr lang="ro-RO" sz="2800" b="1" dirty="0">
                <a:latin typeface="+mj-lt"/>
                <a:ea typeface="Calibri" panose="020F0502020204030204" pitchFamily="34" charset="0"/>
                <a:cs typeface="Times New Roman" panose="02020603050405020304" pitchFamily="18" charset="0"/>
              </a:rPr>
              <a:t>240 SIMI </a:t>
            </a:r>
            <a:r>
              <a:rPr lang="ro-RO" sz="2800" b="1" dirty="0" err="1">
                <a:latin typeface="+mj-lt"/>
                <a:ea typeface="Calibri" panose="020F0502020204030204" pitchFamily="34" charset="0"/>
                <a:cs typeface="Times New Roman" panose="02020603050405020304" pitchFamily="18" charset="0"/>
              </a:rPr>
              <a:t>conference</a:t>
            </a:r>
            <a:r>
              <a:rPr lang="ro-RO" sz="2800" b="1" dirty="0">
                <a:latin typeface="+mj-lt"/>
                <a:ea typeface="Calibri" panose="020F0502020204030204" pitchFamily="34" charset="0"/>
                <a:cs typeface="Times New Roman" panose="02020603050405020304" pitchFamily="18" charset="0"/>
              </a:rPr>
              <a:t> </a:t>
            </a:r>
            <a:r>
              <a:rPr lang="ro-RO" sz="2800" b="1" dirty="0" err="1" smtClean="0">
                <a:latin typeface="+mj-lt"/>
                <a:ea typeface="Calibri" panose="020F0502020204030204" pitchFamily="34" charset="0"/>
                <a:cs typeface="Times New Roman" panose="02020603050405020304" pitchFamily="18" charset="0"/>
              </a:rPr>
              <a:t>papers</a:t>
            </a:r>
            <a:r>
              <a:rPr lang="ro-RO" sz="2800" dirty="0" smtClean="0">
                <a:latin typeface="+mj-lt"/>
                <a:ea typeface="Calibri" panose="020F0502020204030204" pitchFamily="34" charset="0"/>
                <a:cs typeface="Times New Roman" panose="02020603050405020304" pitchFamily="18" charset="0"/>
              </a:rPr>
              <a:t>.</a:t>
            </a:r>
            <a:endParaRPr lang="en-US" sz="2800" dirty="0" smtClean="0">
              <a:latin typeface="+mj-lt"/>
              <a:ea typeface="Calibri" panose="020F0502020204030204" pitchFamily="34" charset="0"/>
              <a:cs typeface="Times New Roman" panose="02020603050405020304" pitchFamily="18" charset="0"/>
            </a:endParaRPr>
          </a:p>
          <a:p>
            <a:pPr marL="457200" indent="-457200" algn="just">
              <a:lnSpc>
                <a:spcPct val="107000"/>
              </a:lnSpc>
              <a:spcAft>
                <a:spcPts val="0"/>
              </a:spcAft>
              <a:buClr>
                <a:srgbClr val="FF0000"/>
              </a:buClr>
              <a:buSzPct val="200000"/>
              <a:buFont typeface="Wingdings" panose="05000000000000000000" pitchFamily="2" charset="2"/>
              <a:buChar char="§"/>
            </a:pPr>
            <a:r>
              <a:rPr lang="ro-RO" sz="2800" dirty="0" smtClean="0">
                <a:latin typeface="+mj-lt"/>
                <a:ea typeface="Calibri" panose="020F0502020204030204" pitchFamily="34" charset="0"/>
                <a:cs typeface="Times New Roman" panose="02020603050405020304" pitchFamily="18" charset="0"/>
              </a:rPr>
              <a:t>ECOLIB </a:t>
            </a:r>
            <a:r>
              <a:rPr lang="ro-RO" sz="2800" dirty="0">
                <a:latin typeface="+mj-lt"/>
                <a:ea typeface="Calibri" panose="020F0502020204030204" pitchFamily="34" charset="0"/>
                <a:cs typeface="Times New Roman" panose="02020603050405020304" pitchFamily="18" charset="0"/>
              </a:rPr>
              <a:t>Repository is indexed in </a:t>
            </a:r>
            <a:r>
              <a:rPr lang="ro-RO" sz="2800" b="1" dirty="0">
                <a:latin typeface="+mj-lt"/>
                <a:ea typeface="Calibri" panose="020F0502020204030204" pitchFamily="34" charset="0"/>
                <a:cs typeface="Times New Roman" panose="02020603050405020304" pitchFamily="18" charset="0"/>
              </a:rPr>
              <a:t>Google Scholar </a:t>
            </a:r>
            <a:r>
              <a:rPr lang="ro-RO" sz="2800" dirty="0">
                <a:latin typeface="+mj-lt"/>
                <a:ea typeface="Calibri" panose="020F0502020204030204" pitchFamily="34" charset="0"/>
                <a:cs typeface="Times New Roman" panose="02020603050405020304" pitchFamily="18" charset="0"/>
              </a:rPr>
              <a:t>and </a:t>
            </a:r>
            <a:r>
              <a:rPr lang="ro-RO" sz="2800" b="1" dirty="0">
                <a:latin typeface="+mj-lt"/>
                <a:ea typeface="Calibri" panose="020F0502020204030204" pitchFamily="34" charset="0"/>
                <a:cs typeface="Times New Roman" panose="02020603050405020304" pitchFamily="18" charset="0"/>
              </a:rPr>
              <a:t>ROAR</a:t>
            </a:r>
            <a:r>
              <a:rPr lang="ro-RO" sz="2800" dirty="0">
                <a:latin typeface="+mj-lt"/>
                <a:ea typeface="Calibri" panose="020F0502020204030204" pitchFamily="34" charset="0"/>
                <a:cs typeface="Times New Roman" panose="02020603050405020304" pitchFamily="18" charset="0"/>
              </a:rPr>
              <a:t>, this fact should lead to a long-term increase of the submitted documents visibility on international </a:t>
            </a:r>
            <a:r>
              <a:rPr lang="ro-RO" sz="2800" dirty="0" err="1">
                <a:latin typeface="+mj-lt"/>
                <a:ea typeface="Calibri" panose="020F0502020204030204" pitchFamily="34" charset="0"/>
                <a:cs typeface="Times New Roman" panose="02020603050405020304" pitchFamily="18" charset="0"/>
              </a:rPr>
              <a:t>level</a:t>
            </a:r>
            <a:r>
              <a:rPr lang="ro-RO" sz="2800" dirty="0" smtClean="0">
                <a:latin typeface="+mj-lt"/>
                <a:ea typeface="Calibri" panose="020F0502020204030204" pitchFamily="34" charset="0"/>
                <a:cs typeface="Times New Roman" panose="02020603050405020304" pitchFamily="18" charset="0"/>
              </a:rPr>
              <a:t>.</a:t>
            </a:r>
            <a:endParaRPr lang="en-US" sz="2800" dirty="0">
              <a:latin typeface="+mj-lt"/>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xmlns="" id="{EF1A11A2-1065-4740-8264-0CE6214B9E78}"/>
              </a:ext>
            </a:extLst>
          </p:cNvPr>
          <p:cNvSpPr/>
          <p:nvPr/>
        </p:nvSpPr>
        <p:spPr>
          <a:xfrm>
            <a:off x="1431430" y="44306532"/>
            <a:ext cx="28136250" cy="750975"/>
          </a:xfrm>
          <a:prstGeom prst="rect">
            <a:avLst/>
          </a:prstGeom>
        </p:spPr>
        <p:txBody>
          <a:bodyPr wrap="square">
            <a:spAutoFit/>
          </a:bodyPr>
          <a:lstStyle/>
          <a:p>
            <a:pPr algn="ctr">
              <a:lnSpc>
                <a:spcPct val="107000"/>
              </a:lnSpc>
              <a:spcAft>
                <a:spcPts val="0"/>
              </a:spcAft>
            </a:pPr>
            <a:r>
              <a:rPr lang="ro-RO" sz="4000" b="1" dirty="0" err="1" smtClean="0">
                <a:solidFill>
                  <a:srgbClr val="FF0000"/>
                </a:solidFill>
                <a:latin typeface="+mj-lt"/>
                <a:ea typeface="Calibri" panose="020F0502020204030204" pitchFamily="34" charset="0"/>
                <a:cs typeface="Times New Roman" panose="02020603050405020304" pitchFamily="18" charset="0"/>
              </a:rPr>
              <a:t>Acknowledgements</a:t>
            </a:r>
            <a:r>
              <a:rPr lang="en-US" sz="4000" b="1" dirty="0" smtClean="0">
                <a:latin typeface="+mj-lt"/>
                <a:ea typeface="Calibri" panose="020F0502020204030204" pitchFamily="34" charset="0"/>
                <a:cs typeface="Times New Roman" panose="02020603050405020304" pitchFamily="18" charset="0"/>
              </a:rPr>
              <a:t>  </a:t>
            </a:r>
            <a:r>
              <a:rPr lang="en-GB" sz="3200" dirty="0" smtClean="0">
                <a:latin typeface="+mj-lt"/>
                <a:ea typeface="Calibri" panose="020F0502020204030204" pitchFamily="34" charset="0"/>
                <a:cs typeface="Times New Roman" panose="02020603050405020304" pitchFamily="18" charset="0"/>
              </a:rPr>
              <a:t>This </a:t>
            </a:r>
            <a:r>
              <a:rPr lang="en-GB" sz="3200" dirty="0">
                <a:latin typeface="+mj-lt"/>
                <a:ea typeface="Calibri" panose="020F0502020204030204" pitchFamily="34" charset="0"/>
                <a:cs typeface="Times New Roman" panose="02020603050405020304" pitchFamily="18" charset="0"/>
              </a:rPr>
              <a:t>work has been supported by the Romanian Government through the project PN 16 25 04 01, contract no. 38N/2016.  </a:t>
            </a:r>
            <a:endParaRPr lang="en-US" sz="4800" dirty="0">
              <a:effectLst/>
              <a:latin typeface="+mj-lt"/>
              <a:ea typeface="Calibri" panose="020F0502020204030204" pitchFamily="34" charset="0"/>
              <a:cs typeface="Times New Roman" panose="02020603050405020304" pitchFamily="18" charset="0"/>
            </a:endParaRPr>
          </a:p>
        </p:txBody>
      </p:sp>
      <p:pic>
        <p:nvPicPr>
          <p:cNvPr id="36" name="Picture 35">
            <a:extLst>
              <a:ext uri="{FF2B5EF4-FFF2-40B4-BE49-F238E27FC236}">
                <a16:creationId xmlns:a16="http://schemas.microsoft.com/office/drawing/2014/main" xmlns="" id="{0B6A3860-5FEC-4B24-9D31-F0478CC75250}"/>
              </a:ext>
            </a:extLst>
          </p:cNvPr>
          <p:cNvPicPr>
            <a:picLocks noChangeAspect="1"/>
          </p:cNvPicPr>
          <p:nvPr/>
        </p:nvPicPr>
        <p:blipFill rotWithShape="1">
          <a:blip r:embed="rId11"/>
          <a:srcRect l="3333" t="12961" r="3333" b="26226"/>
          <a:stretch/>
        </p:blipFill>
        <p:spPr>
          <a:xfrm>
            <a:off x="1486392" y="12479687"/>
            <a:ext cx="13448808" cy="4917220"/>
          </a:xfrm>
          <a:prstGeom prst="rect">
            <a:avLst/>
          </a:prstGeom>
        </p:spPr>
      </p:pic>
      <p:pic>
        <p:nvPicPr>
          <p:cNvPr id="37" name="Picture 36">
            <a:extLst>
              <a:ext uri="{FF2B5EF4-FFF2-40B4-BE49-F238E27FC236}">
                <a16:creationId xmlns:a16="http://schemas.microsoft.com/office/drawing/2014/main" xmlns="" id="{0A5C4E62-4956-4174-9C9A-6A2768AF0D02}"/>
              </a:ext>
            </a:extLst>
          </p:cNvPr>
          <p:cNvPicPr>
            <a:picLocks noChangeAspect="1"/>
          </p:cNvPicPr>
          <p:nvPr/>
        </p:nvPicPr>
        <p:blipFill rotWithShape="1">
          <a:blip r:embed="rId12"/>
          <a:srcRect l="18299" t="11747" r="20919" b="7031"/>
          <a:stretch/>
        </p:blipFill>
        <p:spPr>
          <a:xfrm>
            <a:off x="1821031" y="36128645"/>
            <a:ext cx="13511123" cy="7938262"/>
          </a:xfrm>
          <a:prstGeom prst="rect">
            <a:avLst/>
          </a:prstGeom>
          <a:ln>
            <a:solidFill>
              <a:srgbClr val="000000"/>
            </a:solidFill>
          </a:ln>
        </p:spPr>
      </p:pic>
      <p:sp>
        <p:nvSpPr>
          <p:cNvPr id="40" name="Rectangle 39">
            <a:extLst>
              <a:ext uri="{FF2B5EF4-FFF2-40B4-BE49-F238E27FC236}">
                <a16:creationId xmlns:a16="http://schemas.microsoft.com/office/drawing/2014/main" xmlns="" id="{7C4CFC0E-44DB-427F-8741-F6A023BC10D1}"/>
              </a:ext>
            </a:extLst>
          </p:cNvPr>
          <p:cNvSpPr/>
          <p:nvPr/>
        </p:nvSpPr>
        <p:spPr>
          <a:xfrm>
            <a:off x="1592469" y="10310307"/>
            <a:ext cx="27933149" cy="1815882"/>
          </a:xfrm>
          <a:prstGeom prst="rect">
            <a:avLst/>
          </a:prstGeom>
        </p:spPr>
        <p:txBody>
          <a:bodyPr wrap="square">
            <a:spAutoFit/>
          </a:bodyPr>
          <a:lstStyle/>
          <a:p>
            <a:r>
              <a:rPr lang="ro-RO" sz="2800" dirty="0">
                <a:ea typeface="Times New Roman" panose="02020603050405020304" pitchFamily="18" charset="0"/>
                <a:cs typeface="Times New Roman" panose="02020603050405020304" pitchFamily="18" charset="0"/>
              </a:rPr>
              <a:t>Digital Repository of </a:t>
            </a:r>
            <a:r>
              <a:rPr lang="de-DE" sz="2800" dirty="0">
                <a:ea typeface="Calibri" panose="020F0502020204030204" pitchFamily="34" charset="0"/>
                <a:cs typeface="Times New Roman" panose="02020603050405020304" pitchFamily="18" charset="0"/>
              </a:rPr>
              <a:t>National Research and Development Institute for Industrial Ecology ECOIND</a:t>
            </a:r>
            <a:r>
              <a:rPr lang="ro-RO" sz="2800" dirty="0">
                <a:ea typeface="Times New Roman" panose="02020603050405020304" pitchFamily="18" charset="0"/>
                <a:cs typeface="Times New Roman" panose="02020603050405020304" pitchFamily="18" charset="0"/>
              </a:rPr>
              <a:t>, library was launched on the end of April 2017. ECOLIB Repository is structered in six communities, as follows: </a:t>
            </a:r>
            <a:r>
              <a:rPr lang="pt-BR" sz="2800" b="1" i="1" dirty="0">
                <a:solidFill>
                  <a:srgbClr val="000000"/>
                </a:solidFill>
                <a:ea typeface="Times New Roman" panose="02020603050405020304" pitchFamily="18" charset="0"/>
                <a:cs typeface="Times New Roman" panose="02020603050405020304" pitchFamily="18" charset="0"/>
              </a:rPr>
              <a:t>Ecology and Pollution Control;</a:t>
            </a:r>
            <a:r>
              <a:rPr lang="pt-BR" sz="2800" b="1" dirty="0">
                <a:ea typeface="Times New Roman" panose="02020603050405020304" pitchFamily="18" charset="0"/>
                <a:cs typeface="Times New Roman" panose="02020603050405020304" pitchFamily="18" charset="0"/>
              </a:rPr>
              <a:t> </a:t>
            </a:r>
            <a:r>
              <a:rPr lang="pt-BR" sz="2800" b="1" i="1" dirty="0">
                <a:solidFill>
                  <a:srgbClr val="000000"/>
                </a:solidFill>
                <a:ea typeface="Times New Roman" panose="02020603050405020304" pitchFamily="18" charset="0"/>
                <a:cs typeface="Times New Roman" panose="02020603050405020304" pitchFamily="18" charset="0"/>
              </a:rPr>
              <a:t>Environmental Assessment;</a:t>
            </a:r>
            <a:r>
              <a:rPr lang="pt-BR" sz="2800" b="1" dirty="0">
                <a:ea typeface="Times New Roman" panose="02020603050405020304" pitchFamily="18" charset="0"/>
                <a:cs typeface="Times New Roman" panose="02020603050405020304" pitchFamily="18" charset="0"/>
              </a:rPr>
              <a:t> </a:t>
            </a:r>
            <a:r>
              <a:rPr lang="en-GB" sz="2800" b="1" i="1" dirty="0">
                <a:solidFill>
                  <a:srgbClr val="000000"/>
                </a:solidFill>
                <a:ea typeface="Times New Roman" panose="02020603050405020304" pitchFamily="18" charset="0"/>
                <a:cs typeface="Times New Roman" panose="02020603050405020304" pitchFamily="18" charset="0"/>
              </a:rPr>
              <a:t>Environmental Technologies;</a:t>
            </a:r>
            <a:r>
              <a:rPr lang="en-GB" sz="2800" b="1" dirty="0">
                <a:ea typeface="Times New Roman" panose="02020603050405020304" pitchFamily="18" charset="0"/>
                <a:cs typeface="Times New Roman" panose="02020603050405020304" pitchFamily="18" charset="0"/>
              </a:rPr>
              <a:t> </a:t>
            </a:r>
            <a:r>
              <a:rPr lang="pt-BR" sz="2800" b="1" i="1" dirty="0">
                <a:solidFill>
                  <a:srgbClr val="000000"/>
                </a:solidFill>
                <a:ea typeface="Times New Roman" panose="02020603050405020304" pitchFamily="18" charset="0"/>
                <a:cs typeface="Times New Roman" panose="02020603050405020304" pitchFamily="18" charset="0"/>
              </a:rPr>
              <a:t>Environmental Management;</a:t>
            </a:r>
            <a:r>
              <a:rPr lang="pt-BR" sz="2800" b="1" dirty="0">
                <a:ea typeface="Times New Roman" panose="02020603050405020304" pitchFamily="18" charset="0"/>
                <a:cs typeface="Times New Roman" panose="02020603050405020304" pitchFamily="18" charset="0"/>
              </a:rPr>
              <a:t> </a:t>
            </a:r>
            <a:r>
              <a:rPr lang="pt-BR" sz="2800" b="1" i="1" dirty="0">
                <a:solidFill>
                  <a:srgbClr val="000000"/>
                </a:solidFill>
                <a:ea typeface="Times New Roman" panose="02020603050405020304" pitchFamily="18" charset="0"/>
                <a:cs typeface="Times New Roman" panose="02020603050405020304" pitchFamily="18" charset="0"/>
              </a:rPr>
              <a:t>Other Topics</a:t>
            </a:r>
            <a:r>
              <a:rPr lang="ro-RO" sz="2800" b="1" dirty="0">
                <a:ea typeface="Times New Roman" panose="02020603050405020304" pitchFamily="18" charset="0"/>
                <a:cs typeface="Times New Roman" panose="02020603050405020304" pitchFamily="18" charset="0"/>
              </a:rPr>
              <a:t>; </a:t>
            </a:r>
            <a:r>
              <a:rPr lang="pt-BR" sz="2800" b="1" i="1" dirty="0">
                <a:solidFill>
                  <a:srgbClr val="000000"/>
                </a:solidFill>
                <a:ea typeface="Times New Roman" panose="02020603050405020304" pitchFamily="18" charset="0"/>
                <a:cs typeface="Times New Roman" panose="02020603050405020304" pitchFamily="18" charset="0"/>
              </a:rPr>
              <a:t>SIMI Proceedings</a:t>
            </a:r>
            <a:r>
              <a:rPr lang="pt-BR" sz="2800" i="1" dirty="0">
                <a:solidFill>
                  <a:srgbClr val="000000"/>
                </a:solidFill>
                <a:ea typeface="Times New Roman" panose="02020603050405020304" pitchFamily="18" charset="0"/>
                <a:cs typeface="Times New Roman" panose="02020603050405020304" pitchFamily="18" charset="0"/>
              </a:rPr>
              <a:t> </a:t>
            </a:r>
            <a:r>
              <a:rPr lang="ro-RO" sz="2800" dirty="0">
                <a:ea typeface="Times New Roman" panose="02020603050405020304" pitchFamily="18" charset="0"/>
                <a:cs typeface="Times New Roman" panose="02020603050405020304" pitchFamily="18" charset="0"/>
              </a:rPr>
              <a:t>(International Symposium „The Environment and The Industry”: editions </a:t>
            </a:r>
            <a:r>
              <a:rPr lang="ro-RO" sz="2800" b="1" dirty="0">
                <a:ea typeface="Times New Roman" panose="02020603050405020304" pitchFamily="18" charset="0"/>
                <a:cs typeface="Times New Roman" panose="02020603050405020304" pitchFamily="18" charset="0"/>
              </a:rPr>
              <a:t>2011, 2013, 2015, 2016</a:t>
            </a:r>
            <a:r>
              <a:rPr lang="ro-RO" sz="2800" dirty="0">
                <a:ea typeface="Times New Roman" panose="02020603050405020304" pitchFamily="18" charset="0"/>
                <a:cs typeface="Times New Roman" panose="02020603050405020304" pitchFamily="18" charset="0"/>
              </a:rPr>
              <a:t>).</a:t>
            </a:r>
            <a:r>
              <a:rPr lang="en-US" sz="2800" dirty="0">
                <a:ea typeface="Times New Roman" panose="02020603050405020304" pitchFamily="18" charset="0"/>
                <a:cs typeface="Times New Roman" panose="02020603050405020304" pitchFamily="18" charset="0"/>
              </a:rPr>
              <a:t> SIMI Proceedings (2015, 2016) are indexed in </a:t>
            </a:r>
            <a:r>
              <a:rPr lang="en-US" sz="2800" dirty="0" err="1">
                <a:ea typeface="Times New Roman" panose="02020603050405020304" pitchFamily="18" charset="0"/>
                <a:cs typeface="Times New Roman" panose="02020603050405020304" pitchFamily="18" charset="0"/>
              </a:rPr>
              <a:t>Scilit</a:t>
            </a:r>
            <a:r>
              <a:rPr lang="en-US" sz="2800" dirty="0">
                <a:ea typeface="Times New Roman" panose="02020603050405020304" pitchFamily="18" charset="0"/>
                <a:cs typeface="Times New Roman" panose="02020603050405020304" pitchFamily="18" charset="0"/>
              </a:rPr>
              <a:t>, </a:t>
            </a:r>
            <a:r>
              <a:rPr lang="en-US" sz="2800" dirty="0" err="1">
                <a:ea typeface="Times New Roman" panose="02020603050405020304" pitchFamily="18" charset="0"/>
                <a:cs typeface="Times New Roman" panose="02020603050405020304" pitchFamily="18" charset="0"/>
              </a:rPr>
              <a:t>Crossref</a:t>
            </a:r>
            <a:r>
              <a:rPr lang="en-US" sz="2800" dirty="0">
                <a:ea typeface="Times New Roman" panose="02020603050405020304" pitchFamily="18" charset="0"/>
                <a:cs typeface="Times New Roman" panose="02020603050405020304" pitchFamily="18" charset="0"/>
              </a:rPr>
              <a:t>, Google Scholar, CABI (2016). </a:t>
            </a:r>
            <a:r>
              <a:rPr lang="en-US" sz="2800" b="1" dirty="0">
                <a:ea typeface="Times New Roman" panose="02020603050405020304" pitchFamily="18" charset="0"/>
                <a:cs typeface="Times New Roman" panose="02020603050405020304" pitchFamily="18" charset="0"/>
              </a:rPr>
              <a:t>The Repository web address is: </a:t>
            </a:r>
            <a:r>
              <a:rPr lang="ro-RO" sz="2800" b="1" u="sng" dirty="0">
                <a:hlinkClick r:id="rId13"/>
              </a:rPr>
              <a:t>http://dspace.incdecoind.ro</a:t>
            </a:r>
            <a:r>
              <a:rPr lang="ro-RO" sz="2800" b="1" dirty="0"/>
              <a:t>. </a:t>
            </a:r>
            <a:endParaRPr lang="en-US" sz="2800" b="1" dirty="0"/>
          </a:p>
        </p:txBody>
      </p:sp>
      <p:sp>
        <p:nvSpPr>
          <p:cNvPr id="54" name="Rectangle 53">
            <a:extLst>
              <a:ext uri="{FF2B5EF4-FFF2-40B4-BE49-F238E27FC236}">
                <a16:creationId xmlns:a16="http://schemas.microsoft.com/office/drawing/2014/main" xmlns="" id="{58EE93F0-A6A4-4608-B5CC-48603A4A1A40}"/>
              </a:ext>
            </a:extLst>
          </p:cNvPr>
          <p:cNvSpPr/>
          <p:nvPr/>
        </p:nvSpPr>
        <p:spPr>
          <a:xfrm>
            <a:off x="15925800" y="26388507"/>
            <a:ext cx="12877800" cy="5032019"/>
          </a:xfrm>
          <a:prstGeom prst="rect">
            <a:avLst/>
          </a:prstGeom>
        </p:spPr>
        <p:txBody>
          <a:bodyPr wrap="square">
            <a:spAutoFit/>
          </a:bodyPr>
          <a:lstStyle/>
          <a:p>
            <a:pPr algn="just">
              <a:lnSpc>
                <a:spcPct val="107000"/>
              </a:lnSpc>
              <a:spcAft>
                <a:spcPts val="0"/>
              </a:spcAft>
            </a:pPr>
            <a:r>
              <a:rPr lang="en-GB" sz="4000" b="1" i="1" spc="10" dirty="0">
                <a:ea typeface="Calibri" panose="020F0502020204030204" pitchFamily="34" charset="0"/>
                <a:cs typeface="Times New Roman" panose="02020603050405020304" pitchFamily="18" charset="0"/>
              </a:rPr>
              <a:t>Indexing</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o-RO" dirty="0">
                <a:ea typeface="Calibri" panose="020F0502020204030204" pitchFamily="34" charset="0"/>
                <a:cs typeface="Times New Roman" panose="02020603050405020304" pitchFamily="18" charset="0"/>
              </a:rPr>
              <a:t>Starting with June 2017, ECOLIB Library is indexed in </a:t>
            </a:r>
            <a:r>
              <a:rPr lang="ro-RO" b="1" dirty="0">
                <a:ea typeface="Calibri" panose="020F0502020204030204" pitchFamily="34" charset="0"/>
                <a:cs typeface="Times New Roman" panose="02020603050405020304" pitchFamily="18" charset="0"/>
              </a:rPr>
              <a:t>Google Scholar</a:t>
            </a:r>
            <a:r>
              <a:rPr lang="ro-RO" dirty="0">
                <a:ea typeface="Calibri" panose="020F0502020204030204" pitchFamily="34" charset="0"/>
                <a:cs typeface="Times New Roman" panose="02020603050405020304" pitchFamily="18" charset="0"/>
              </a:rPr>
              <a:t>. Thus, the digital documents submitted in ECOLIB are indexed in Google Scholar, and as result, the citations can be </a:t>
            </a:r>
            <a:r>
              <a:rPr lang="ro-RO" dirty="0" err="1">
                <a:ea typeface="Calibri" panose="020F0502020204030204" pitchFamily="34" charset="0"/>
                <a:cs typeface="Times New Roman" panose="02020603050405020304" pitchFamily="18" charset="0"/>
              </a:rPr>
              <a:t>counted</a:t>
            </a:r>
            <a:r>
              <a:rPr lang="ro-RO" dirty="0" smtClean="0">
                <a:ea typeface="Calibri" panose="020F0502020204030204" pitchFamily="34" charset="0"/>
                <a:cs typeface="Times New Roman" panose="02020603050405020304" pitchFamily="18" charset="0"/>
              </a:rPr>
              <a:t>.</a:t>
            </a:r>
            <a:endParaRPr lang="en-US" dirty="0" smtClean="0">
              <a:ea typeface="Calibri" panose="020F0502020204030204" pitchFamily="34" charset="0"/>
              <a:cs typeface="Times New Roman" panose="02020603050405020304" pitchFamily="18" charset="0"/>
            </a:endParaRPr>
          </a:p>
          <a:p>
            <a:pPr algn="just">
              <a:lnSpc>
                <a:spcPct val="107000"/>
              </a:lnSpc>
              <a:spcAft>
                <a:spcPts val="0"/>
              </a:spcAft>
            </a:pPr>
            <a:r>
              <a:rPr lang="en-US" dirty="0">
                <a:ea typeface="Calibri" panose="020F0502020204030204" pitchFamily="34" charset="0"/>
                <a:cs typeface="Times New Roman" panose="02020603050405020304" pitchFamily="18" charset="0"/>
              </a:rPr>
              <a:t>In </a:t>
            </a:r>
            <a:r>
              <a:rPr lang="en-US" dirty="0" err="1">
                <a:ea typeface="Calibri" panose="020F0502020204030204" pitchFamily="34" charset="0"/>
                <a:cs typeface="Times New Roman" panose="02020603050405020304" pitchFamily="18" charset="0"/>
              </a:rPr>
              <a:t>july</a:t>
            </a:r>
            <a:r>
              <a:rPr lang="en-US" dirty="0">
                <a:ea typeface="Calibri" panose="020F0502020204030204" pitchFamily="34" charset="0"/>
                <a:cs typeface="Times New Roman" panose="02020603050405020304" pitchFamily="18" charset="0"/>
              </a:rPr>
              <a:t> 2017 was applied for indexing in Registry of Open Access Repositories (ROAR), the application was admitted and so, ECOLIB is indexed in ROAR. ROAR is hosted at the University of Southampton, UK, being part of the Eprints.org network</a:t>
            </a:r>
            <a:r>
              <a:rPr lang="en-US" dirty="0" smtClean="0">
                <a:ea typeface="Calibri" panose="020F0502020204030204" pitchFamily="34" charset="0"/>
                <a:cs typeface="Times New Roman" panose="02020603050405020304" pitchFamily="18" charset="0"/>
              </a:rPr>
              <a:t>.</a:t>
            </a:r>
          </a:p>
          <a:p>
            <a:pPr algn="just">
              <a:lnSpc>
                <a:spcPct val="107000"/>
              </a:lnSpc>
              <a:spcAft>
                <a:spcPts val="0"/>
              </a:spcAft>
            </a:pPr>
            <a:r>
              <a:rPr lang="en-US" sz="4000" b="1" i="1" dirty="0">
                <a:ea typeface="Calibri" panose="020F0502020204030204" pitchFamily="34" charset="0"/>
                <a:cs typeface="Times New Roman" panose="02020603050405020304" pitchFamily="18" charset="0"/>
              </a:rPr>
              <a:t>Statistics</a:t>
            </a:r>
          </a:p>
          <a:p>
            <a:pPr algn="just">
              <a:lnSpc>
                <a:spcPct val="107000"/>
              </a:lnSpc>
              <a:spcAft>
                <a:spcPts val="0"/>
              </a:spcAft>
            </a:pPr>
            <a:r>
              <a:rPr lang="en-US" dirty="0">
                <a:ea typeface="Calibri" panose="020F0502020204030204" pitchFamily="34" charset="0"/>
                <a:cs typeface="Times New Roman" panose="02020603050405020304" pitchFamily="18" charset="0"/>
              </a:rPr>
              <a:t>Starting with end of April, ECOLIB was launched on-line. The number of visitors was low (</a:t>
            </a:r>
            <a:r>
              <a:rPr lang="en-US" dirty="0" err="1">
                <a:ea typeface="Calibri" panose="020F0502020204030204" pitchFamily="34" charset="0"/>
                <a:cs typeface="Times New Roman" panose="02020603050405020304" pitchFamily="18" charset="0"/>
              </a:rPr>
              <a:t>arround</a:t>
            </a:r>
            <a:r>
              <a:rPr lang="en-US" dirty="0">
                <a:ea typeface="Calibri" panose="020F0502020204030204" pitchFamily="34" charset="0"/>
                <a:cs typeface="Times New Roman" panose="02020603050405020304" pitchFamily="18" charset="0"/>
              </a:rPr>
              <a:t> 100), until July 2017 when the number increased four times, mainly do to the indexation in Google Scholar on the end of June. The visitors come from Romania, Hungary, EU and China, the top cities are Bucharest, </a:t>
            </a:r>
            <a:r>
              <a:rPr lang="en-US" dirty="0" err="1">
                <a:ea typeface="Calibri" panose="020F0502020204030204" pitchFamily="34" charset="0"/>
                <a:cs typeface="Times New Roman" panose="02020603050405020304" pitchFamily="18" charset="0"/>
              </a:rPr>
              <a:t>Cluj</a:t>
            </a:r>
            <a:r>
              <a:rPr lang="en-US" dirty="0">
                <a:ea typeface="Calibri" panose="020F0502020204030204" pitchFamily="34" charset="0"/>
                <a:cs typeface="Times New Roman" panose="02020603050405020304" pitchFamily="18" charset="0"/>
              </a:rPr>
              <a:t>, Iasi, Szeged, Hangzhou, Fuzhou, Nanjing.</a:t>
            </a:r>
          </a:p>
        </p:txBody>
      </p:sp>
      <p:sp>
        <p:nvSpPr>
          <p:cNvPr id="17" name="Moon 16"/>
          <p:cNvSpPr/>
          <p:nvPr/>
        </p:nvSpPr>
        <p:spPr bwMode="auto">
          <a:xfrm>
            <a:off x="990600" y="8530474"/>
            <a:ext cx="7745403" cy="1906470"/>
          </a:xfrm>
          <a:prstGeom prst="moon">
            <a:avLst>
              <a:gd name="adj" fmla="val 78181"/>
            </a:avLst>
          </a:prstGeom>
          <a:gradFill flip="none" rotWithShape="1">
            <a:gsLst>
              <a:gs pos="0">
                <a:srgbClr val="001E17"/>
              </a:gs>
              <a:gs pos="46000">
                <a:srgbClr val="FFFFFF"/>
              </a:gs>
              <a:gs pos="100000">
                <a:srgbClr val="FFFFFF"/>
              </a:gs>
            </a:gsLst>
            <a:lin ang="2700000" scaled="1"/>
            <a:tileRect/>
          </a:gra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sp>
        <p:nvSpPr>
          <p:cNvPr id="16" name="Right Triangle 15"/>
          <p:cNvSpPr/>
          <p:nvPr/>
        </p:nvSpPr>
        <p:spPr bwMode="auto">
          <a:xfrm>
            <a:off x="1649090" y="8980129"/>
            <a:ext cx="17409092" cy="1155154"/>
          </a:xfrm>
          <a:prstGeom prst="rtTriangle">
            <a:avLst/>
          </a:prstGeom>
          <a:gradFill flip="none" rotWithShape="1">
            <a:gsLst>
              <a:gs pos="46000">
                <a:schemeClr val="tx1">
                  <a:lumMod val="50000"/>
                  <a:lumOff val="50000"/>
                </a:schemeClr>
              </a:gs>
              <a:gs pos="0">
                <a:schemeClr val="tx1">
                  <a:lumMod val="75000"/>
                  <a:lumOff val="25000"/>
                </a:schemeClr>
              </a:gs>
              <a:gs pos="97000">
                <a:schemeClr val="bg1">
                  <a:lumMod val="85000"/>
                </a:schemeClr>
              </a:gs>
            </a:gsLst>
            <a:lin ang="0" scaled="1"/>
            <a:tileRect/>
          </a:gra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endParaRPr kumimoji="0" lang="en-US" sz="4400" b="0" i="0" u="none" strike="noStrike" cap="none" normalizeH="0" baseline="0" dirty="0" smtClean="0">
              <a:ln>
                <a:noFill/>
              </a:ln>
              <a:solidFill>
                <a:schemeClr val="tx1"/>
              </a:solidFill>
              <a:effectLst/>
            </a:endParaRPr>
          </a:p>
        </p:txBody>
      </p:sp>
      <p:sp>
        <p:nvSpPr>
          <p:cNvPr id="80" name="Rectangle 13">
            <a:extLst>
              <a:ext uri="{FF2B5EF4-FFF2-40B4-BE49-F238E27FC236}">
                <a16:creationId xmlns:a16="http://schemas.microsoft.com/office/drawing/2014/main" xmlns="" id="{8DB2BEC3-3802-4CA9-B2DF-05BA08AE4443}"/>
              </a:ext>
            </a:extLst>
          </p:cNvPr>
          <p:cNvSpPr>
            <a:spLocks noChangeArrowheads="1"/>
          </p:cNvSpPr>
          <p:nvPr/>
        </p:nvSpPr>
        <p:spPr bwMode="auto">
          <a:xfrm>
            <a:off x="1914555" y="9319707"/>
            <a:ext cx="4698722" cy="769441"/>
          </a:xfrm>
          <a:prstGeom prst="rect">
            <a:avLst/>
          </a:prstGeom>
          <a:noFill/>
          <a:ln w="9525">
            <a:noFill/>
            <a:miter lim="800000"/>
            <a:headEnd/>
            <a:tailEnd/>
          </a:ln>
        </p:spPr>
        <p:txBody>
          <a:bodyPr wrap="none">
            <a:spAutoFit/>
          </a:bodyPr>
          <a:lstStyle/>
          <a:p>
            <a:r>
              <a:rPr lang="en-US" altLang="en-US" sz="4400" b="1" dirty="0" smtClean="0">
                <a:solidFill>
                  <a:schemeClr val="bg1">
                    <a:lumMod val="95000"/>
                  </a:schemeClr>
                </a:solidFill>
              </a:rPr>
              <a:t>INTRODUCTION</a:t>
            </a:r>
            <a:endParaRPr lang="en-US" altLang="en-US" sz="4400" dirty="0">
              <a:solidFill>
                <a:schemeClr val="bg1">
                  <a:lumMod val="95000"/>
                </a:schemeClr>
              </a:solidFill>
            </a:endParaRPr>
          </a:p>
        </p:txBody>
      </p:sp>
      <p:sp>
        <p:nvSpPr>
          <p:cNvPr id="43" name="Rectangle 13">
            <a:extLst>
              <a:ext uri="{FF2B5EF4-FFF2-40B4-BE49-F238E27FC236}">
                <a16:creationId xmlns:a16="http://schemas.microsoft.com/office/drawing/2014/main" xmlns="" id="{8DB2BEC3-3802-4CA9-B2DF-05BA08AE4443}"/>
              </a:ext>
            </a:extLst>
          </p:cNvPr>
          <p:cNvSpPr>
            <a:spLocks noChangeArrowheads="1"/>
          </p:cNvSpPr>
          <p:nvPr/>
        </p:nvSpPr>
        <p:spPr bwMode="auto">
          <a:xfrm>
            <a:off x="1635229" y="17678224"/>
            <a:ext cx="8454905" cy="915441"/>
          </a:xfrm>
          <a:prstGeom prst="rect">
            <a:avLst/>
          </a:prstGeom>
          <a:gradFill flip="none" rotWithShape="1">
            <a:gsLst>
              <a:gs pos="0">
                <a:schemeClr val="tx1"/>
              </a:gs>
              <a:gs pos="97000">
                <a:schemeClr val="bg1">
                  <a:lumMod val="50000"/>
                </a:schemeClr>
              </a:gs>
            </a:gsLst>
            <a:lin ang="16200000" scaled="1"/>
            <a:tileRect/>
          </a:gradFill>
          <a:ln w="12700" cap="flat" cmpd="sng" algn="ctr">
            <a:noFill/>
            <a:prstDash val="solid"/>
            <a:round/>
            <a:headEnd type="none" w="sm" len="sm"/>
            <a:tailEnd type="none" w="sm" len="sm"/>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a:r>
              <a:rPr lang="en-US" altLang="en-US" sz="4400" b="1" dirty="0">
                <a:solidFill>
                  <a:schemeClr val="bg1">
                    <a:lumMod val="95000"/>
                  </a:schemeClr>
                </a:solidFill>
              </a:rPr>
              <a:t>MATERIALS AND METHODS</a:t>
            </a:r>
          </a:p>
        </p:txBody>
      </p:sp>
      <p:sp>
        <p:nvSpPr>
          <p:cNvPr id="29" name="Rectangle 28">
            <a:extLst>
              <a:ext uri="{FF2B5EF4-FFF2-40B4-BE49-F238E27FC236}">
                <a16:creationId xmlns:a16="http://schemas.microsoft.com/office/drawing/2014/main" xmlns="" id="{AE966D3E-B338-4340-A42F-46CE37C88E4B}"/>
              </a:ext>
            </a:extLst>
          </p:cNvPr>
          <p:cNvSpPr/>
          <p:nvPr/>
        </p:nvSpPr>
        <p:spPr>
          <a:xfrm>
            <a:off x="11919626" y="7677602"/>
            <a:ext cx="17722174" cy="1870705"/>
          </a:xfrm>
          <a:prstGeom prst="rect">
            <a:avLst/>
          </a:prstGeom>
        </p:spPr>
        <p:txBody>
          <a:bodyPr wrap="square">
            <a:spAutoFit/>
          </a:bodyPr>
          <a:lstStyle/>
          <a:p>
            <a:pPr marL="176213" indent="-176213">
              <a:lnSpc>
                <a:spcPct val="107000"/>
              </a:lnSpc>
              <a:spcAft>
                <a:spcPts val="0"/>
              </a:spcAft>
            </a:pPr>
            <a:r>
              <a:rPr lang="en-GB" sz="3600" baseline="30000" dirty="0">
                <a:latin typeface="+mj-lt"/>
                <a:ea typeface="Calibri" panose="020F0502020204030204" pitchFamily="34" charset="0"/>
                <a:cs typeface="Times New Roman" panose="02020603050405020304" pitchFamily="18" charset="0"/>
              </a:rPr>
              <a:t>1</a:t>
            </a:r>
            <a:r>
              <a:rPr lang="en-GB" sz="3600" dirty="0">
                <a:latin typeface="+mj-lt"/>
                <a:ea typeface="Calibri" panose="020F0502020204030204" pitchFamily="34" charset="0"/>
                <a:cs typeface="Times New Roman" panose="02020603050405020304" pitchFamily="18" charset="0"/>
              </a:rPr>
              <a:t>National Research and Development Institute for Industrial Ecology ECOIND</a:t>
            </a:r>
            <a:r>
              <a:rPr lang="ro-RO" sz="3600" dirty="0">
                <a:latin typeface="+mj-lt"/>
                <a:ea typeface="Calibri" panose="020F0502020204030204" pitchFamily="34" charset="0"/>
                <a:cs typeface="Times New Roman" panose="02020603050405020304" pitchFamily="18" charset="0"/>
              </a:rPr>
              <a:t>, 71-73 Drumul</a:t>
            </a:r>
            <a:r>
              <a:rPr lang="en-US" sz="3600" dirty="0">
                <a:latin typeface="+mj-lt"/>
                <a:ea typeface="Calibri" panose="020F0502020204030204" pitchFamily="34" charset="0"/>
                <a:cs typeface="Times New Roman" panose="02020603050405020304" pitchFamily="18" charset="0"/>
              </a:rPr>
              <a:t> </a:t>
            </a:r>
            <a:r>
              <a:rPr lang="ro-RO" sz="3600" dirty="0">
                <a:latin typeface="+mj-lt"/>
                <a:ea typeface="Times New Roman" panose="02020603050405020304" pitchFamily="18" charset="0"/>
                <a:cs typeface="Times New Roman" panose="02020603050405020304" pitchFamily="18" charset="0"/>
              </a:rPr>
              <a:t>Podul Dambovitei Street, </a:t>
            </a:r>
            <a:r>
              <a:rPr lang="en-US" sz="3600" dirty="0" smtClean="0">
                <a:latin typeface="+mj-lt"/>
                <a:ea typeface="Times New Roman" panose="02020603050405020304" pitchFamily="18" charset="0"/>
                <a:cs typeface="Times New Roman" panose="02020603050405020304" pitchFamily="18" charset="0"/>
              </a:rPr>
              <a:t>c</a:t>
            </a:r>
            <a:r>
              <a:rPr lang="ro-RO" sz="3600" dirty="0" smtClean="0">
                <a:latin typeface="+mj-lt"/>
                <a:ea typeface="Times New Roman" panose="02020603050405020304" pitchFamily="18" charset="0"/>
                <a:cs typeface="Times New Roman" panose="02020603050405020304" pitchFamily="18" charset="0"/>
              </a:rPr>
              <a:t>ode </a:t>
            </a:r>
            <a:r>
              <a:rPr lang="ro-RO" sz="3600" dirty="0">
                <a:latin typeface="+mj-lt"/>
                <a:ea typeface="Times New Roman" panose="02020603050405020304" pitchFamily="18" charset="0"/>
                <a:cs typeface="Times New Roman" panose="02020603050405020304" pitchFamily="18" charset="0"/>
              </a:rPr>
              <a:t>060652, Bucharest, Romania</a:t>
            </a:r>
            <a:r>
              <a:rPr lang="ro-RO" sz="3600" b="1" dirty="0">
                <a:latin typeface="+mj-lt"/>
                <a:ea typeface="Times New Roman" panose="02020603050405020304" pitchFamily="18" charset="0"/>
                <a:cs typeface="Times New Roman" panose="02020603050405020304" pitchFamily="18" charset="0"/>
              </a:rPr>
              <a:t>, </a:t>
            </a:r>
            <a:r>
              <a:rPr lang="ro-RO" sz="3600" dirty="0">
                <a:latin typeface="+mj-lt"/>
                <a:ea typeface="Times New Roman" panose="02020603050405020304" pitchFamily="18" charset="0"/>
                <a:cs typeface="Times New Roman" panose="02020603050405020304" pitchFamily="18" charset="0"/>
              </a:rPr>
              <a:t>gabriela.vasile@incdecoind.ro</a:t>
            </a:r>
            <a:endParaRPr lang="en-US" sz="3600" dirty="0">
              <a:latin typeface="+mj-lt"/>
              <a:ea typeface="Times New Roman" panose="02020603050405020304" pitchFamily="18" charset="0"/>
              <a:cs typeface="Times New Roman" panose="02020603050405020304" pitchFamily="18" charset="0"/>
            </a:endParaRPr>
          </a:p>
          <a:p>
            <a:pPr>
              <a:lnSpc>
                <a:spcPct val="107000"/>
              </a:lnSpc>
              <a:spcAft>
                <a:spcPts val="800"/>
              </a:spcAft>
            </a:pPr>
            <a:r>
              <a:rPr lang="de-DE" sz="3600" baseline="30000" dirty="0">
                <a:latin typeface="+mj-lt"/>
                <a:ea typeface="Calibri" panose="020F0502020204030204" pitchFamily="34" charset="0"/>
                <a:cs typeface="Times New Roman" panose="02020603050405020304" pitchFamily="18" charset="0"/>
              </a:rPr>
              <a:t>2</a:t>
            </a:r>
            <a:r>
              <a:rPr lang="de-DE" sz="3600" dirty="0">
                <a:latin typeface="+mj-lt"/>
                <a:ea typeface="Calibri" panose="020F0502020204030204" pitchFamily="34" charset="0"/>
                <a:cs typeface="Times New Roman" panose="02020603050405020304" pitchFamily="18" charset="0"/>
              </a:rPr>
              <a:t>MBM Software, 31 Slobozia Street, district 4, Bucharest, Romania</a:t>
            </a:r>
            <a:endParaRPr lang="en-US" sz="5400" dirty="0">
              <a:effectLst/>
              <a:latin typeface="+mj-lt"/>
              <a:ea typeface="Calibri" panose="020F0502020204030204" pitchFamily="34" charset="0"/>
              <a:cs typeface="Times New Roman" panose="02020603050405020304" pitchFamily="18" charset="0"/>
            </a:endParaRPr>
          </a:p>
        </p:txBody>
      </p:sp>
      <p:sp>
        <p:nvSpPr>
          <p:cNvPr id="50" name="Rectangle 13">
            <a:extLst>
              <a:ext uri="{FF2B5EF4-FFF2-40B4-BE49-F238E27FC236}">
                <a16:creationId xmlns:a16="http://schemas.microsoft.com/office/drawing/2014/main" xmlns="" id="{8DB2BEC3-3802-4CA9-B2DF-05BA08AE4443}"/>
              </a:ext>
            </a:extLst>
          </p:cNvPr>
          <p:cNvSpPr>
            <a:spLocks noChangeArrowheads="1"/>
          </p:cNvSpPr>
          <p:nvPr/>
        </p:nvSpPr>
        <p:spPr bwMode="auto">
          <a:xfrm>
            <a:off x="20365913" y="39112866"/>
            <a:ext cx="4780087" cy="915441"/>
          </a:xfrm>
          <a:prstGeom prst="rect">
            <a:avLst/>
          </a:prstGeom>
          <a:gradFill flip="none" rotWithShape="1">
            <a:gsLst>
              <a:gs pos="0">
                <a:schemeClr val="tx1"/>
              </a:gs>
              <a:gs pos="97000">
                <a:schemeClr val="bg1">
                  <a:lumMod val="50000"/>
                </a:schemeClr>
              </a:gs>
            </a:gsLst>
            <a:lin ang="16200000" scaled="1"/>
            <a:tileRect/>
          </a:gradFill>
          <a:ln w="12700" cap="flat" cmpd="sng" algn="ctr">
            <a:noFill/>
            <a:prstDash val="solid"/>
            <a:round/>
            <a:headEnd type="none" w="sm" len="sm"/>
            <a:tailEnd type="none" w="sm" len="sm"/>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a:r>
              <a:rPr lang="en-US" altLang="en-US" sz="4400" b="1" dirty="0">
                <a:solidFill>
                  <a:schemeClr val="bg1">
                    <a:lumMod val="95000"/>
                  </a:schemeClr>
                </a:solidFill>
              </a:rPr>
              <a:t>CONCLUSIONS</a:t>
            </a:r>
          </a:p>
        </p:txBody>
      </p:sp>
      <p:grpSp>
        <p:nvGrpSpPr>
          <p:cNvPr id="20" name="Group 19"/>
          <p:cNvGrpSpPr/>
          <p:nvPr/>
        </p:nvGrpSpPr>
        <p:grpSpPr>
          <a:xfrm>
            <a:off x="14285877" y="12266669"/>
            <a:ext cx="15485141" cy="14045638"/>
            <a:chOff x="15143339" y="13118592"/>
            <a:chExt cx="14613512" cy="13322808"/>
          </a:xfrm>
        </p:grpSpPr>
        <p:pic>
          <p:nvPicPr>
            <p:cNvPr id="38" name="Picture 3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5585982" y="23317200"/>
              <a:ext cx="3674818" cy="2859195"/>
            </a:xfrm>
            <a:prstGeom prst="rect">
              <a:avLst/>
            </a:prstGeom>
          </p:spPr>
        </p:pic>
        <p:pic>
          <p:nvPicPr>
            <p:cNvPr id="11" name="Picture 1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5755600" y="21031200"/>
              <a:ext cx="2894060" cy="2060192"/>
            </a:xfrm>
            <a:prstGeom prst="rect">
              <a:avLst/>
            </a:prstGeom>
          </p:spPr>
        </p:pic>
        <p:pic>
          <p:nvPicPr>
            <p:cNvPr id="2" name="Picture 1">
              <a:extLst>
                <a:ext uri="{FF2B5EF4-FFF2-40B4-BE49-F238E27FC236}">
                  <a16:creationId xmlns:a16="http://schemas.microsoft.com/office/drawing/2014/main" xmlns="" id="{82C1DB87-E4C6-47AB-916F-D1919241838D}"/>
                </a:ext>
              </a:extLst>
            </p:cNvPr>
            <p:cNvPicPr>
              <a:picLocks noChangeAspect="1"/>
            </p:cNvPicPr>
            <p:nvPr/>
          </p:nvPicPr>
          <p:blipFill>
            <a:blip r:embed="rId16"/>
            <a:stretch>
              <a:fillRect/>
            </a:stretch>
          </p:blipFill>
          <p:spPr>
            <a:xfrm>
              <a:off x="16182750" y="13190165"/>
              <a:ext cx="8563318" cy="4506055"/>
            </a:xfrm>
            <a:prstGeom prst="rect">
              <a:avLst/>
            </a:prstGeom>
          </p:spPr>
        </p:pic>
        <p:pic>
          <p:nvPicPr>
            <p:cNvPr id="3" name="Picture 2">
              <a:extLst>
                <a:ext uri="{FF2B5EF4-FFF2-40B4-BE49-F238E27FC236}">
                  <a16:creationId xmlns:a16="http://schemas.microsoft.com/office/drawing/2014/main" xmlns="" id="{9E54C718-FF0F-4C65-B241-EB883F8D08C0}"/>
                </a:ext>
              </a:extLst>
            </p:cNvPr>
            <p:cNvPicPr>
              <a:picLocks noChangeAspect="1"/>
            </p:cNvPicPr>
            <p:nvPr/>
          </p:nvPicPr>
          <p:blipFill>
            <a:blip r:embed="rId17"/>
            <a:stretch>
              <a:fillRect/>
            </a:stretch>
          </p:blipFill>
          <p:spPr>
            <a:xfrm>
              <a:off x="16002000" y="17526000"/>
              <a:ext cx="8763504" cy="3677341"/>
            </a:xfrm>
            <a:prstGeom prst="rect">
              <a:avLst/>
            </a:prstGeom>
          </p:spPr>
        </p:pic>
        <p:pic>
          <p:nvPicPr>
            <p:cNvPr id="4" name="Picture 3">
              <a:extLst>
                <a:ext uri="{FF2B5EF4-FFF2-40B4-BE49-F238E27FC236}">
                  <a16:creationId xmlns:a16="http://schemas.microsoft.com/office/drawing/2014/main" xmlns="" id="{53697A8D-4093-4837-A6E8-B03C64DD7657}"/>
                </a:ext>
              </a:extLst>
            </p:cNvPr>
            <p:cNvPicPr>
              <a:picLocks noChangeAspect="1"/>
            </p:cNvPicPr>
            <p:nvPr/>
          </p:nvPicPr>
          <p:blipFill>
            <a:blip r:embed="rId18"/>
            <a:stretch>
              <a:fillRect/>
            </a:stretch>
          </p:blipFill>
          <p:spPr>
            <a:xfrm>
              <a:off x="15925800" y="20856971"/>
              <a:ext cx="8704166" cy="2384029"/>
            </a:xfrm>
            <a:prstGeom prst="rect">
              <a:avLst/>
            </a:prstGeom>
          </p:spPr>
        </p:pic>
        <p:pic>
          <p:nvPicPr>
            <p:cNvPr id="7" name="Picture 6">
              <a:extLst>
                <a:ext uri="{FF2B5EF4-FFF2-40B4-BE49-F238E27FC236}">
                  <a16:creationId xmlns:a16="http://schemas.microsoft.com/office/drawing/2014/main" xmlns="" id="{13A95BF4-9E44-4996-A9F2-812CC9F3D6DA}"/>
                </a:ext>
              </a:extLst>
            </p:cNvPr>
            <p:cNvPicPr>
              <a:picLocks noChangeAspect="1"/>
            </p:cNvPicPr>
            <p:nvPr/>
          </p:nvPicPr>
          <p:blipFill>
            <a:blip r:embed="rId19"/>
            <a:stretch>
              <a:fillRect/>
            </a:stretch>
          </p:blipFill>
          <p:spPr>
            <a:xfrm>
              <a:off x="15979890" y="23161331"/>
              <a:ext cx="8785110" cy="3280069"/>
            </a:xfrm>
            <a:prstGeom prst="rect">
              <a:avLst/>
            </a:prstGeom>
          </p:spPr>
        </p:pic>
        <p:pic>
          <p:nvPicPr>
            <p:cNvPr id="10" name="Picture 9"/>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5105824" y="14064469"/>
              <a:ext cx="4459776" cy="3004331"/>
            </a:xfrm>
            <a:prstGeom prst="rect">
              <a:avLst/>
            </a:prstGeom>
          </p:spPr>
        </p:pic>
        <p:pic>
          <p:nvPicPr>
            <p:cNvPr id="12" name="Picture 11"/>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flipH="1">
              <a:off x="26136600" y="17924341"/>
              <a:ext cx="2731749" cy="3046195"/>
            </a:xfrm>
            <a:prstGeom prst="rect">
              <a:avLst/>
            </a:prstGeom>
          </p:spPr>
        </p:pic>
        <p:sp>
          <p:nvSpPr>
            <p:cNvPr id="46" name="Rectangle 45"/>
            <p:cNvSpPr/>
            <p:nvPr/>
          </p:nvSpPr>
          <p:spPr bwMode="auto">
            <a:xfrm>
              <a:off x="15143339" y="20909836"/>
              <a:ext cx="14613512" cy="64008"/>
            </a:xfrm>
            <a:prstGeom prst="rect">
              <a:avLst/>
            </a:prstGeom>
            <a:solidFill>
              <a:srgbClr val="004232"/>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sp>
          <p:nvSpPr>
            <p:cNvPr id="47" name="Rectangle 46"/>
            <p:cNvSpPr/>
            <p:nvPr/>
          </p:nvSpPr>
          <p:spPr bwMode="auto">
            <a:xfrm>
              <a:off x="15143339" y="23176992"/>
              <a:ext cx="14613512" cy="64008"/>
            </a:xfrm>
            <a:prstGeom prst="rect">
              <a:avLst/>
            </a:prstGeom>
            <a:solidFill>
              <a:srgbClr val="004232"/>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sp>
          <p:nvSpPr>
            <p:cNvPr id="48" name="Rectangle 47"/>
            <p:cNvSpPr/>
            <p:nvPr/>
          </p:nvSpPr>
          <p:spPr bwMode="auto">
            <a:xfrm>
              <a:off x="15143339" y="26289000"/>
              <a:ext cx="14613512" cy="64008"/>
            </a:xfrm>
            <a:prstGeom prst="rect">
              <a:avLst/>
            </a:prstGeom>
            <a:solidFill>
              <a:srgbClr val="004232"/>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sp>
          <p:nvSpPr>
            <p:cNvPr id="49" name="Rectangle 48"/>
            <p:cNvSpPr/>
            <p:nvPr/>
          </p:nvSpPr>
          <p:spPr bwMode="auto">
            <a:xfrm>
              <a:off x="15143339" y="17757177"/>
              <a:ext cx="14613512" cy="64008"/>
            </a:xfrm>
            <a:prstGeom prst="rect">
              <a:avLst/>
            </a:prstGeom>
            <a:solidFill>
              <a:srgbClr val="004232"/>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sp>
          <p:nvSpPr>
            <p:cNvPr id="52" name="Rectangle 51"/>
            <p:cNvSpPr/>
            <p:nvPr/>
          </p:nvSpPr>
          <p:spPr bwMode="auto">
            <a:xfrm>
              <a:off x="15143339" y="13118592"/>
              <a:ext cx="14613512" cy="64008"/>
            </a:xfrm>
            <a:prstGeom prst="rect">
              <a:avLst/>
            </a:prstGeom>
            <a:solidFill>
              <a:srgbClr val="004232"/>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grpSp>
      <p:sp>
        <p:nvSpPr>
          <p:cNvPr id="56" name="Rectangle 13">
            <a:extLst>
              <a:ext uri="{FF2B5EF4-FFF2-40B4-BE49-F238E27FC236}">
                <a16:creationId xmlns:a16="http://schemas.microsoft.com/office/drawing/2014/main" xmlns="" id="{8DB2BEC3-3802-4CA9-B2DF-05BA08AE4443}"/>
              </a:ext>
            </a:extLst>
          </p:cNvPr>
          <p:cNvSpPr>
            <a:spLocks noChangeArrowheads="1"/>
          </p:cNvSpPr>
          <p:nvPr/>
        </p:nvSpPr>
        <p:spPr bwMode="auto">
          <a:xfrm>
            <a:off x="1649091" y="34007466"/>
            <a:ext cx="8441044" cy="915441"/>
          </a:xfrm>
          <a:prstGeom prst="rect">
            <a:avLst/>
          </a:prstGeom>
          <a:gradFill flip="none" rotWithShape="1">
            <a:gsLst>
              <a:gs pos="0">
                <a:schemeClr val="tx1"/>
              </a:gs>
              <a:gs pos="97000">
                <a:schemeClr val="bg1">
                  <a:lumMod val="50000"/>
                </a:schemeClr>
              </a:gs>
            </a:gsLst>
            <a:lin ang="16200000" scaled="1"/>
            <a:tileRect/>
          </a:gradFill>
          <a:ln w="12700" cap="flat" cmpd="sng" algn="ctr">
            <a:noFill/>
            <a:prstDash val="solid"/>
            <a:round/>
            <a:headEnd type="none" w="sm" len="sm"/>
            <a:tailEnd type="none" w="sm" len="sm"/>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a:r>
              <a:rPr lang="en-US" altLang="en-US" sz="4400" b="1" dirty="0">
                <a:solidFill>
                  <a:schemeClr val="bg1">
                    <a:lumMod val="95000"/>
                  </a:schemeClr>
                </a:solidFill>
              </a:rPr>
              <a:t>RESULTS AND DISCUSSION</a:t>
            </a:r>
          </a:p>
        </p:txBody>
      </p:sp>
      <p:sp>
        <p:nvSpPr>
          <p:cNvPr id="62" name="Rectangle 61">
            <a:extLst>
              <a:ext uri="{FF2B5EF4-FFF2-40B4-BE49-F238E27FC236}">
                <a16:creationId xmlns:a16="http://schemas.microsoft.com/office/drawing/2014/main" xmlns="" id="{D089277B-6B80-46AB-8F19-D9BA427727AC}"/>
              </a:ext>
            </a:extLst>
          </p:cNvPr>
          <p:cNvSpPr/>
          <p:nvPr/>
        </p:nvSpPr>
        <p:spPr>
          <a:xfrm>
            <a:off x="10267950" y="31063084"/>
            <a:ext cx="3871821" cy="888112"/>
          </a:xfrm>
          <a:prstGeom prst="rect">
            <a:avLst/>
          </a:prstGeom>
        </p:spPr>
        <p:txBody>
          <a:bodyPr wrap="square">
            <a:spAutoFit/>
          </a:bodyPr>
          <a:lstStyle/>
          <a:p>
            <a:pPr algn="ctr">
              <a:lnSpc>
                <a:spcPct val="107000"/>
              </a:lnSpc>
              <a:spcAft>
                <a:spcPts val="0"/>
              </a:spcAft>
            </a:pPr>
            <a:r>
              <a:rPr lang="ro-RO" b="1" dirty="0">
                <a:ea typeface="Calibri" panose="020F0502020204030204" pitchFamily="34" charset="0"/>
                <a:cs typeface="Times New Roman" panose="02020603050405020304" pitchFamily="18" charset="0"/>
              </a:rPr>
              <a:t>Figure 1. </a:t>
            </a:r>
            <a:r>
              <a:rPr lang="ro-RO" dirty="0">
                <a:ea typeface="Calibri" panose="020F0502020204030204" pitchFamily="34" charset="0"/>
                <a:cs typeface="Times New Roman" panose="02020603050405020304" pitchFamily="18" charset="0"/>
              </a:rPr>
              <a:t>ECOLIB Repository </a:t>
            </a:r>
            <a:r>
              <a:rPr lang="ro-RO" dirty="0" err="1">
                <a:ea typeface="Calibri" panose="020F0502020204030204" pitchFamily="34" charset="0"/>
                <a:cs typeface="Times New Roman" panose="02020603050405020304" pitchFamily="18" charset="0"/>
              </a:rPr>
              <a:t>access</a:t>
            </a:r>
            <a:r>
              <a:rPr lang="ro-RO" dirty="0">
                <a:ea typeface="Calibri" panose="020F0502020204030204" pitchFamily="34" charset="0"/>
                <a:cs typeface="Times New Roman" panose="02020603050405020304" pitchFamily="18" charset="0"/>
              </a:rPr>
              <a:t> </a:t>
            </a:r>
            <a:r>
              <a:rPr lang="ro-RO" dirty="0" smtClean="0">
                <a:ea typeface="Calibri" panose="020F0502020204030204" pitchFamily="34" charset="0"/>
                <a:cs typeface="Times New Roman" panose="02020603050405020304" pitchFamily="18" charset="0"/>
              </a:rPr>
              <a:t>scheme</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4" name="Rectangle 43"/>
          <p:cNvSpPr/>
          <p:nvPr/>
        </p:nvSpPr>
        <p:spPr bwMode="auto">
          <a:xfrm>
            <a:off x="35003" y="0"/>
            <a:ext cx="30444997" cy="192024"/>
          </a:xfrm>
          <a:prstGeom prst="rect">
            <a:avLst/>
          </a:prstGeom>
          <a:solidFill>
            <a:schemeClr val="accent1"/>
          </a:solidFill>
          <a:ln w="12700" cap="flat" cmpd="sng" algn="ctr">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sp>
        <p:nvSpPr>
          <p:cNvPr id="64" name="Rectangle 63"/>
          <p:cNvSpPr/>
          <p:nvPr/>
        </p:nvSpPr>
        <p:spPr bwMode="auto">
          <a:xfrm>
            <a:off x="54053" y="45525411"/>
            <a:ext cx="30444997" cy="194589"/>
          </a:xfrm>
          <a:prstGeom prst="rect">
            <a:avLst/>
          </a:prstGeom>
          <a:solidFill>
            <a:schemeClr val="accent1"/>
          </a:solidFill>
          <a:ln w="12700" cap="flat" cmpd="sng" algn="ctr">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pic>
        <p:nvPicPr>
          <p:cNvPr id="51" name="Picture 4" descr="Imagini pentru mbm softwar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8725052" y="880041"/>
            <a:ext cx="3617877" cy="361787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4532</TotalTime>
  <Words>642</Words>
  <Application>Microsoft Office PowerPoint</Application>
  <PresentationFormat>Custom</PresentationFormat>
  <Paragraphs>33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 New Roman</vt:lpstr>
      <vt:lpstr>Wingdings</vt:lpstr>
      <vt:lpstr>Default Design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IWA Poster Template</dc:title>
  <dc:creator>IWA</dc:creator>
  <cp:lastModifiedBy>Marius SIMION</cp:lastModifiedBy>
  <cp:revision>329</cp:revision>
  <cp:lastPrinted>2015-09-08T07:07:29Z</cp:lastPrinted>
  <dcterms:created xsi:type="dcterms:W3CDTF">1998-03-23T12:07:48Z</dcterms:created>
  <dcterms:modified xsi:type="dcterms:W3CDTF">2017-09-14T10:46:18Z</dcterms:modified>
</cp:coreProperties>
</file>